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8297850" cx="9372600"/>
  <p:notesSz cx="7315200" cy="9601200"/>
  <p:embeddedFontLst>
    <p:embeddedFont>
      <p:font typeface="Garamond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614">
          <p15:clr>
            <a:srgbClr val="A4A3A4"/>
          </p15:clr>
        </p15:guide>
        <p15:guide id="2" pos="2952">
          <p15:clr>
            <a:srgbClr val="A4A3A4"/>
          </p15:clr>
        </p15:guide>
      </p15:sldGuideLst>
    </p:ext>
    <p:ext uri="{2D200454-40CA-4A62-9FC3-DE9A4176ACB9}">
      <p15:notesGuideLst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  <p:ext uri="GoogleSlidesCustomDataVersion2">
      <go:slidesCustomData xmlns:go="http://customooxmlschemas.google.com/" r:id="rId24" roundtripDataSignature="AMtx7mhAxy73tfDnoiSAzgaJM52IiGZB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35F15F8-BCF6-4158-9131-026BAAF944C6}">
  <a:tblStyle styleId="{E35F15F8-BCF6-4158-9131-026BAAF944C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EFF"/>
          </a:solidFill>
        </a:fill>
      </a:tcStyle>
    </a:wholeTbl>
    <a:band1H>
      <a:tcTxStyle/>
      <a:tcStyle>
        <a:fill>
          <a:solidFill>
            <a:srgbClr val="CADCFF"/>
          </a:solidFill>
        </a:fill>
      </a:tcStyle>
    </a:band1H>
    <a:band2H>
      <a:tcTxStyle/>
    </a:band2H>
    <a:band1V>
      <a:tcTxStyle/>
      <a:tcStyle>
        <a:fill>
          <a:solidFill>
            <a:srgbClr val="CADCFF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614" orient="horz"/>
        <p:guide pos="295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regular.fntdata"/><Relationship Id="rId11" Type="http://schemas.openxmlformats.org/officeDocument/2006/relationships/slide" Target="slides/slide5.xml"/><Relationship Id="rId22" Type="http://schemas.openxmlformats.org/officeDocument/2006/relationships/font" Target="fonts/Garamond-italic.fntdata"/><Relationship Id="rId10" Type="http://schemas.openxmlformats.org/officeDocument/2006/relationships/slide" Target="slides/slide4.xml"/><Relationship Id="rId21" Type="http://schemas.openxmlformats.org/officeDocument/2006/relationships/font" Target="fonts/Garamond-bold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Garamon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1" type="ftr"/>
          </p:nvPr>
        </p:nvSpPr>
        <p:spPr>
          <a:xfrm>
            <a:off x="1365250" y="9388475"/>
            <a:ext cx="4578350" cy="173038"/>
          </a:xfrm>
          <a:prstGeom prst="rect">
            <a:avLst/>
          </a:prstGeom>
          <a:noFill/>
          <a:ln>
            <a:noFill/>
          </a:ln>
        </p:spPr>
        <p:txBody>
          <a:bodyPr anchorCtr="1" anchor="b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/>
          <p:nvPr/>
        </p:nvSpPr>
        <p:spPr>
          <a:xfrm>
            <a:off x="271463" y="5176838"/>
            <a:ext cx="61753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Notes:</a:t>
            </a:r>
            <a:endParaRPr/>
          </a:p>
        </p:txBody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8" name="Google Shape;8;n"/>
          <p:cNvCxnSpPr/>
          <p:nvPr/>
        </p:nvCxnSpPr>
        <p:spPr>
          <a:xfrm>
            <a:off x="322263" y="9324975"/>
            <a:ext cx="6653212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0" name="Google Shape;110;p10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Monitoring Resilience4j components is crucial for tracking system performance and identifying bottlenecks.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" name="Google Shape;118;p11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Resilience4j is the preferred choice for new projects due to its lightweight architecture, modularity, and active maintenance.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" name="Google Shape;127;p12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Resilience4j is a modern, flexible library for building fault-tolerant distributed systems, ensuring reliability and stability at scale.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4ab0ca149_0_0:notes"/>
          <p:cNvSpPr/>
          <p:nvPr>
            <p:ph idx="2" type="sldImg"/>
          </p:nvPr>
        </p:nvSpPr>
        <p:spPr>
          <a:xfrm>
            <a:off x="968375" y="473075"/>
            <a:ext cx="5365800" cy="475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24ab0ca149_0_0:notes"/>
          <p:cNvSpPr txBox="1"/>
          <p:nvPr>
            <p:ph idx="12" type="sldNum"/>
          </p:nvPr>
        </p:nvSpPr>
        <p:spPr>
          <a:xfrm>
            <a:off x="6400800" y="9388475"/>
            <a:ext cx="554100" cy="17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g324ab0ca149_0_0:notes"/>
          <p:cNvSpPr txBox="1"/>
          <p:nvPr>
            <p:ph idx="1" type="body"/>
          </p:nvPr>
        </p:nvSpPr>
        <p:spPr>
          <a:xfrm>
            <a:off x="322263" y="5462588"/>
            <a:ext cx="6607200" cy="3751200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" name="Google Shape;46;p2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Resilience4j is a modern, modular library for implementing fault-tolerance mechanisms, offering flexibility and seamless Spring Boot integration.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" name="Google Shape;54;p3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Resilience4j provides the tools needed to address common challenges in distributed systems, ensuring reliability and stability.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" name="Google Shape;62;p4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Resilience4j provides modular tools to address specific fault-tolerance challenges in distributed systems.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" name="Google Shape;70;p5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Resilience4j provides fine-grained fault-tolerance mechanisms tailored to specific challenges in distributed systems.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" name="Google Shape;78;p6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Setting up Resilience4j in Spring Cloud involves adding dependencies, configuring fault-tolerance settings, and monitoring metrics.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7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Resilience4j provides a comprehensive, modern approach to building resilient applications with minimal overhead.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" name="Google Shape;94;p8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Resilience4j’s tools are critical in real-world scenarios where reliability and stability are essential.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2" name="Google Shape;102;p9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Following best practices ensures Resilience4j’s fault-tolerance mechanisms are effectively implemented and optimized.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4"/>
          <p:cNvPicPr preferRelativeResize="0"/>
          <p:nvPr/>
        </p:nvPicPr>
        <p:blipFill rotWithShape="1">
          <a:blip r:embed="rId2">
            <a:alphaModFix/>
          </a:blip>
          <a:srcRect b="0" l="0" r="0" t="19473"/>
          <a:stretch/>
        </p:blipFill>
        <p:spPr>
          <a:xfrm>
            <a:off x="1" y="-1801"/>
            <a:ext cx="2498725" cy="830892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  <a:defRPr sz="200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" type="body"/>
          </p:nvPr>
        </p:nvSpPr>
        <p:spPr>
          <a:xfrm>
            <a:off x="23495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2" type="body"/>
          </p:nvPr>
        </p:nvSpPr>
        <p:spPr>
          <a:xfrm>
            <a:off x="4762500" y="994975"/>
            <a:ext cx="4375150" cy="3321067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3" type="body"/>
          </p:nvPr>
        </p:nvSpPr>
        <p:spPr>
          <a:xfrm>
            <a:off x="4762500" y="4500439"/>
            <a:ext cx="4375150" cy="3322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6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23495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2" type="body"/>
          </p:nvPr>
        </p:nvSpPr>
        <p:spPr>
          <a:xfrm>
            <a:off x="476250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7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◆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2894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170"/>
              <a:buFont typeface="Arial"/>
              <a:buChar char="‒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3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pic>
        <p:nvPicPr>
          <p:cNvPr id="13" name="Google Shape;1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704850" cy="83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3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elephantscale/spring-cloud-labs/blob/main/07-configure-and-implement-resilience-patterns-using-resilience4j/07-lab.m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" name="Google Shape;42;p1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>
                <a:latin typeface="Times New Roman"/>
                <a:ea typeface="Times New Roman"/>
                <a:cs typeface="Times New Roman"/>
                <a:sym typeface="Times New Roman"/>
              </a:rPr>
              <a:t>Resilience4j: Patterns for Fault Tolerance</a:t>
            </a:r>
            <a:endParaRPr/>
          </a:p>
        </p:txBody>
      </p:sp>
      <p:sp>
        <p:nvSpPr>
          <p:cNvPr id="43" name="Google Shape;43;p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Monitoring with Resilience4j</a:t>
            </a:r>
            <a:endParaRPr/>
          </a:p>
        </p:txBody>
      </p:sp>
      <p:sp>
        <p:nvSpPr>
          <p:cNvPr id="114" name="Google Shape;114;p10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Micrometer Integration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Export fault-tolerance metrics for visualization in Prometheus or Grafana.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Spring Boot Actuator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Monitor circuit breaker, retry, and rate limiter metrics in real time.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Key Metrics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Track failure rates, retry counts, and rate limits per service.</a:t>
            </a:r>
            <a:endParaRPr/>
          </a:p>
        </p:txBody>
      </p:sp>
      <p:sp>
        <p:nvSpPr>
          <p:cNvPr id="115" name="Google Shape;115;p10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Comparison: Hystrix vs. Resilience4j</a:t>
            </a:r>
            <a:endParaRPr/>
          </a:p>
        </p:txBody>
      </p:sp>
      <p:sp>
        <p:nvSpPr>
          <p:cNvPr id="122" name="Google Shape;122;p11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191453" lvl="0" marL="290513" rtl="0" algn="l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/>
          </a:p>
        </p:txBody>
      </p:sp>
      <p:sp>
        <p:nvSpPr>
          <p:cNvPr id="123" name="Google Shape;123;p1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  <p:graphicFrame>
        <p:nvGraphicFramePr>
          <p:cNvPr id="124" name="Google Shape;124;p11"/>
          <p:cNvGraphicFramePr/>
          <p:nvPr/>
        </p:nvGraphicFramePr>
        <p:xfrm>
          <a:off x="234950" y="12533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{E35F15F8-BCF6-4158-9131-026BAAF944C6}</a:tableStyleId>
              </a:tblPr>
              <a:tblGrid>
                <a:gridCol w="2971800"/>
                <a:gridCol w="2971800"/>
                <a:gridCol w="29718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Feature</a:t>
                      </a:r>
                      <a:endParaRPr b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Hystrix</a:t>
                      </a:r>
                      <a:endParaRPr b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Resilience4j</a:t>
                      </a:r>
                      <a:endParaRPr b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Thread Isolation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 (uses semaphore-based)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Modularity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Monolithic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Modular and lightweight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Maintenance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Discontinued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Actively maintained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Integration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Built into Spring Boot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Requires configuration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Conclusion</a:t>
            </a:r>
            <a:endParaRPr/>
          </a:p>
        </p:txBody>
      </p:sp>
      <p:sp>
        <p:nvSpPr>
          <p:cNvPr id="131" name="Google Shape;131;p1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Enhances System Resilience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Implements fault-tolerance patterns like circuit breakers and retries.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Improves Fault Isolation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Prevents cascading failures with bulkheading and rate limiting.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Lightweight and Flexible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Offers modular components tailored for specific fault-tolerance needs.</a:t>
            </a:r>
            <a:endParaRPr/>
          </a:p>
        </p:txBody>
      </p:sp>
      <p:sp>
        <p:nvSpPr>
          <p:cNvPr id="132" name="Google Shape;132;p1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4ab0ca149_0_0"/>
          <p:cNvSpPr txBox="1"/>
          <p:nvPr>
            <p:ph type="title"/>
          </p:nvPr>
        </p:nvSpPr>
        <p:spPr>
          <a:xfrm>
            <a:off x="704850" y="1"/>
            <a:ext cx="8667900" cy="835500"/>
          </a:xfrm>
          <a:prstGeom prst="rect">
            <a:avLst/>
          </a:prstGeom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Go Hands-On with This Lab</a:t>
            </a:r>
            <a:endParaRPr/>
          </a:p>
        </p:txBody>
      </p:sp>
      <p:sp>
        <p:nvSpPr>
          <p:cNvPr id="139" name="Google Shape;139;g324ab0ca149_0_0"/>
          <p:cNvSpPr txBox="1"/>
          <p:nvPr>
            <p:ph idx="1" type="body"/>
          </p:nvPr>
        </p:nvSpPr>
        <p:spPr>
          <a:xfrm>
            <a:off x="234950" y="994976"/>
            <a:ext cx="8902800" cy="6828600"/>
          </a:xfrm>
          <a:prstGeom prst="rect">
            <a:avLst/>
          </a:prstGeom>
        </p:spPr>
        <p:txBody>
          <a:bodyPr anchorCtr="0" anchor="t" bIns="46000" lIns="92000" spcFirstLastPara="1" rIns="92000" wrap="square" tIns="46000">
            <a:normAutofit fontScale="625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4637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596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537">
                <a:solidFill>
                  <a:schemeClr val="dk1"/>
                </a:solidFill>
              </a:rPr>
              <a:t>You're ready to put theory into practice!</a:t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537">
                <a:solidFill>
                  <a:schemeClr val="dk1"/>
                </a:solidFill>
              </a:rPr>
              <a:t>Follow the link below to explore the lab details and start building your hands-on experience:</a:t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4537" u="sng">
                <a:solidFill>
                  <a:schemeClr val="hlink"/>
                </a:solidFill>
                <a:hlinkClick r:id="rId3"/>
              </a:rPr>
              <a:t>Access the Lab Here</a:t>
            </a:r>
            <a:endParaRPr b="1" sz="4537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759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7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324ab0ca149_0_0"/>
          <p:cNvSpPr txBox="1"/>
          <p:nvPr>
            <p:ph idx="12" type="sldNum"/>
          </p:nvPr>
        </p:nvSpPr>
        <p:spPr>
          <a:xfrm>
            <a:off x="8777288" y="7961724"/>
            <a:ext cx="546000" cy="2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What is Resilience4j?</a:t>
            </a:r>
            <a:endParaRPr/>
          </a:p>
        </p:txBody>
      </p:sp>
      <p:sp>
        <p:nvSpPr>
          <p:cNvPr id="50" name="Google Shape;50;p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Definition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Resilience4j is a lightweight fault-tolerance library designed for Java and Spring applications.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Purpose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Implement fault-tolerance patterns such as circuit breakers, retries, rate limiting, and bulkheading.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Enhance resilience in distributed systems.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Enable fine-grained control over service reliability.</a:t>
            </a:r>
            <a:endParaRPr/>
          </a:p>
        </p:txBody>
      </p:sp>
      <p:sp>
        <p:nvSpPr>
          <p:cNvPr id="51" name="Google Shape;51;p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Why Use Resilience4j?</a:t>
            </a:r>
            <a:endParaRPr/>
          </a:p>
        </p:txBody>
      </p:sp>
      <p:sp>
        <p:nvSpPr>
          <p:cNvPr id="58" name="Google Shape;58;p3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Challenges Without Fault-Tolerance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Service failures propagate across the system, causing cascading failures.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Unbounded retries overload systems during outages.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Lack of resource isolation affects overall system stability.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Benefits of Resilience4j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Prevent cascading failures with circuit breakers.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Limit resource usage with bulkheading and rate limiting.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Improve system reliability with retries and fallback mechanisms.</a:t>
            </a:r>
            <a:endParaRPr/>
          </a:p>
        </p:txBody>
      </p:sp>
      <p:sp>
        <p:nvSpPr>
          <p:cNvPr id="59" name="Google Shape;59;p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Key Features of Resilience4j</a:t>
            </a:r>
            <a:endParaRPr/>
          </a:p>
        </p:txBody>
      </p:sp>
      <p:sp>
        <p:nvSpPr>
          <p:cNvPr id="66" name="Google Shape;66;p4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Circuit Breaker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Monitors failures and isolates faulty services.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Supports multiple circuit states: Closed, Open, Half-Open.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Rate Limiter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Controls the rate of requests allowed during a specific time window.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Retry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Automatically retries failed operations based on customizable strategies.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Bulkhead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Isolates resources for specific services to prevent cascading failures.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Time Limiter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Enforces timeouts for long-running operations.</a:t>
            </a:r>
            <a:endParaRPr/>
          </a:p>
        </p:txBody>
      </p:sp>
      <p:sp>
        <p:nvSpPr>
          <p:cNvPr id="67" name="Google Shape;67;p4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How Resilience4j Works</a:t>
            </a:r>
            <a:endParaRPr/>
          </a:p>
        </p:txBody>
      </p:sp>
      <p:sp>
        <p:nvSpPr>
          <p:cNvPr id="74" name="Google Shape;74;p5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Circuit Breaker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Encapsulates service calls to monitor failures and control flow.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States:</a:t>
            </a:r>
            <a:endParaRPr/>
          </a:p>
          <a:p>
            <a:pPr indent="-222250" lvl="2" marL="969963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lang="en-US"/>
              <a:t> Closed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All requests are allowed.</a:t>
            </a:r>
            <a:endParaRPr/>
          </a:p>
          <a:p>
            <a:pPr indent="-222250" lvl="2" marL="969963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lang="en-US"/>
              <a:t> Open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Requests are blocked for a timeout period.</a:t>
            </a:r>
            <a:endParaRPr/>
          </a:p>
          <a:p>
            <a:pPr indent="-222250" lvl="2" marL="969963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lang="en-US"/>
              <a:t> Half-Open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Limited requests test service recovery.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Retry Mechanism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Retries failed requests based on policies like exponential backoff.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Rate Limiter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Limits the request rate using algorithms like token buckets.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Bulkheading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Segregates resources to ensure system stability during overloads.</a:t>
            </a:r>
            <a:endParaRPr/>
          </a:p>
        </p:txBody>
      </p:sp>
      <p:sp>
        <p:nvSpPr>
          <p:cNvPr id="75" name="Google Shape;75;p5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Setting Up Resilience4j in Spring Cloud</a:t>
            </a:r>
            <a:endParaRPr/>
          </a:p>
        </p:txBody>
      </p:sp>
      <p:sp>
        <p:nvSpPr>
          <p:cNvPr id="82" name="Google Shape;82;p6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Add Dependencies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Include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resilience4j-spring-boot2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spring-boot-starter-aop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Enable Resilience4j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Configure circuit breakers, retries, and other components in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application.yml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Annotate Service Methods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annotations like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@CircuitBreaker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@Retry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 or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@RateLimiter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apply fault-tolerance mechanisms.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Monitor Metrics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Integrate with Spring Actuator and Micrometer for real-time monitoring.</a:t>
            </a:r>
            <a:endParaRPr/>
          </a:p>
        </p:txBody>
      </p:sp>
      <p:sp>
        <p:nvSpPr>
          <p:cNvPr id="83" name="Google Shape;83;p6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Benefits of Resilience4j</a:t>
            </a:r>
            <a:endParaRPr/>
          </a:p>
        </p:txBody>
      </p:sp>
      <p:sp>
        <p:nvSpPr>
          <p:cNvPr id="90" name="Google Shape;90;p7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Lightweight and Modular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Focused components for specific fault-tolerance patterns.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Integration with Spring Boot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Seamlessly integrates with Spring Cloud and monitoring tools like Micrometer.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Flexibility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Configure fault-tolerance mechanisms dynamically at runtime.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Improved Resilience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Prevent cascading failures and ensure system stability.</a:t>
            </a:r>
            <a:endParaRPr/>
          </a:p>
        </p:txBody>
      </p:sp>
      <p:sp>
        <p:nvSpPr>
          <p:cNvPr id="91" name="Google Shape;91;p7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Real-World Use Cases</a:t>
            </a:r>
            <a:endParaRPr/>
          </a:p>
        </p:txBody>
      </p:sp>
      <p:sp>
        <p:nvSpPr>
          <p:cNvPr id="98" name="Google Shape;98;p8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API Rate Limiting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Control API usage per client to prevent abuse or overload.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Payment Gateways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Retry failed transactions with configurable backoff strategies.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Caching Fallbacks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Serve cached data when external services are unavailable.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Resource Isolation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bulkheading to prevent failures in one service from affecting others.</a:t>
            </a:r>
            <a:endParaRPr/>
          </a:p>
        </p:txBody>
      </p:sp>
      <p:sp>
        <p:nvSpPr>
          <p:cNvPr id="99" name="Google Shape;99;p8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Best Practices for Resilience4j</a:t>
            </a:r>
            <a:endParaRPr/>
          </a:p>
        </p:txBody>
      </p:sp>
      <p:sp>
        <p:nvSpPr>
          <p:cNvPr id="106" name="Google Shape;106;p9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Define Fallbacks for Critical Services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Ensure degraded responses are meaningful and functional.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Monitor Fault-Tolerance Metrics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tools like Micrometer and Actuator for visibility into system performance.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Optimize Circuit Breaker Settings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Adjust failure rate thresholds and recovery periods based on service needs.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Combine Patterns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bulkheading, retries, and circuit breakers together for maximum resilience.</a:t>
            </a:r>
            <a:endParaRPr/>
          </a:p>
        </p:txBody>
      </p:sp>
      <p:sp>
        <p:nvSpPr>
          <p:cNvPr id="107" name="Google Shape;107;p9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2010-07-13T15:22:01Z</dcterms:created>
  <dc:creator>Elephant Scale</dc:creator>
</cp:coreProperties>
</file>