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8297850" cx="9372600"/>
  <p:notesSz cx="7315200" cy="9601200"/>
  <p:embeddedFontLst>
    <p:embeddedFont>
      <p:font typeface="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GoogleSlidesCustomDataVersion2">
      <go:slidesCustomData xmlns:go="http://customooxmlschemas.google.com/" r:id="rId23" roundtripDataSignature="AMtx7mglWJpPGGYjWhOVQv5TXAQjjIIg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.fntdata"/><Relationship Id="rId11" Type="http://schemas.openxmlformats.org/officeDocument/2006/relationships/slide" Target="slides/slide6.xml"/><Relationship Id="rId22" Type="http://schemas.openxmlformats.org/officeDocument/2006/relationships/font" Target="fonts/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Following best practices ensures efficient, secure, and maintainable routing and filtering configurations in Spring Cloud Gateway.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Monitoring the Gateway ensures optimal performance and helps detect issues early, improving overall system reliability.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Gateway’s routing and filtering features are essential for managing API traffic in distributed microservices architectures.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4ae68c350_0_0:notes"/>
          <p:cNvSpPr/>
          <p:nvPr>
            <p:ph idx="2" type="sldImg"/>
          </p:nvPr>
        </p:nvSpPr>
        <p:spPr>
          <a:xfrm>
            <a:off x="968375" y="473075"/>
            <a:ext cx="5365800" cy="475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4ae68c350_0_0:notes"/>
          <p:cNvSpPr txBox="1"/>
          <p:nvPr>
            <p:ph idx="12" type="sldNum"/>
          </p:nvPr>
        </p:nvSpPr>
        <p:spPr>
          <a:xfrm>
            <a:off x="6400800" y="9388475"/>
            <a:ext cx="5541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324ae68c350_0_0:notes"/>
          <p:cNvSpPr txBox="1"/>
          <p:nvPr>
            <p:ph idx="1" type="body"/>
          </p:nvPr>
        </p:nvSpPr>
        <p:spPr>
          <a:xfrm>
            <a:off x="322263" y="5462588"/>
            <a:ext cx="6607200" cy="3751200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Gateway simplifies routing and API management, enabling centralized control and dynamic traffic handling.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Gateway provides a unified platform for managing and optimizing routing in microservices architectures.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features allow Spring Cloud Gateway to route requests intelligently and efficiently, ensuring optimal performance and flexibility.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routing workflow in Spring Cloud Gateway ensures dynamic request handling with robust filtering capabilities.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Predicates define the conditions under which a route is matched, enabling fine-grained control over request routing.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Filters provide powerful tools to handle cross-cutting concerns dynamically, improving the flexibility and efficiency of API management.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Gateway’s routing and filtering capabilities are ideal for scenarios requiring dynamic request handling and cross-cutting concerns.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Custom filters enhance the Gateway’s capabilities, enabling dynamic and centralized management of API traffic.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3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lephantscale/spring-cloud-labs/blob/main/11-implement-routing-rules-and-custom-filters-using-spring-cloud-gateway/11-lab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42" name="Google Shape;42;p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Routing Rules and Custom Filters Using Spring Cloud Gateway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Best Practices for Routing and Filtering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Optimize Route Definitions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specific predicates to minimize unnecessary route evaluations.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Secure the Gateway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 authentication and authorization mechanisms in pre-filters.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Monitor Performance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 request processing times to identify bottlenecks.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Reuse Filters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Create reusable filters for common concerns like logging or authentication.</a:t>
            </a:r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Monitoring Spring Cloud Gateway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Spring Boot Actuator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Monitor route and filter performance with Actuator endpoints.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Micrometer Integration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Visualize metrics like request counts and response times in tools like Prometheus or Grafana.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Log Aggregation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centralized logging tools to collect and analyze Gateway logs.</a:t>
            </a:r>
            <a:endParaRPr/>
          </a:p>
        </p:txBody>
      </p:sp>
      <p:sp>
        <p:nvSpPr>
          <p:cNvPr id="123" name="Google Shape;123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Simplifies Routing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Centralizes routing logic for dynamic and flexible request handling.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Enhances Filtering Capabilities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pre- and post-processing for requests and responses.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Improves Observability and Security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Enables monitoring and adds security layers at the Gateway level.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4ae68c350_0_0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Go Hands-On with This Lab</a:t>
            </a:r>
            <a:endParaRPr/>
          </a:p>
        </p:txBody>
      </p:sp>
      <p:sp>
        <p:nvSpPr>
          <p:cNvPr id="138" name="Google Shape;138;g324ae68c350_0_0"/>
          <p:cNvSpPr txBox="1"/>
          <p:nvPr>
            <p:ph idx="1" type="body"/>
          </p:nvPr>
        </p:nvSpPr>
        <p:spPr>
          <a:xfrm>
            <a:off x="234950" y="994976"/>
            <a:ext cx="8902800" cy="6828600"/>
          </a:xfrm>
          <a:prstGeom prst="rect">
            <a:avLst/>
          </a:prstGeom>
        </p:spPr>
        <p:txBody>
          <a:bodyPr anchorCtr="0" anchor="t" bIns="46000" lIns="92000" spcFirstLastPara="1" rIns="92000" wrap="square" tIns="460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637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596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You're ready to put theory into practice!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Follow the link below to explore the lab details and start building your hands-on experience: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537" u="sng">
                <a:solidFill>
                  <a:schemeClr val="hlink"/>
                </a:solidFill>
                <a:hlinkClick r:id="rId3"/>
              </a:rPr>
              <a:t>Access the Lab Here</a:t>
            </a:r>
            <a:endParaRPr b="1" sz="453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9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24ae68c350_0_0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Spring Cloud Gateway?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Definition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Spring Cloud Gateway is a reactive, API Gateway framework for managing API traffic in microservices architectures.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Purpose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Route client requests to appropriate backend 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Manage cross-cutting concerns like security, rate limiting, and logging.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 flexible routing and filtering mechanisms.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Why Use Spring Cloud Gateway for Routing?</a:t>
            </a:r>
            <a:endParaRPr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Challenges Without Gateway Routing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client-to-service communication increases complexity.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Routing changes require manual updates across multiple clients.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centralized mechanism for dynamic request handling.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Benefits of Gateway Routing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Centralizes routing logic in a single layer.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Enables dynamic and flexible request routing based on rules.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Simplifies the addition of cross-cutting concerns like authentication and logging.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Core Features of Spring Cloud Gateway Routing</a:t>
            </a:r>
            <a:endParaRPr/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Predicate-Based Routing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Routes requests based on conditions like path, headers, or query parameters.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Routing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Modify routing behavior at runtime without changing the client.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Custom Filters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 and post-filters for request and response modification.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Load Balancing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Distribute traffic across multiple instances of backend services.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Routing Works in Spring Cloud Gateway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Incoming Request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client sends a request to the Gateway.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Route Matching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Gateway evaluates predicates to match the request to a route.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Filter Execution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 and post-filters process the request or response.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Forwarding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Gateway forwards the request to the matched backend service.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Predicates in Spring Cloud Gateway</a:t>
            </a:r>
            <a:endParaRPr/>
          </a:p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Path Predicate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Routes requests based on URL paths (e.g.,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/api/**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Header Predicate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Matches requests based on HTTP headers (e.g.,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X-API-VERSION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Query Parameter Predicate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Routes requests based on query parameters (e.g.,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?region=us-east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Method Predicate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Matches requests based on HTTP methods like GET, POST, etc.</a:t>
            </a:r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Custom Filters in Spring Cloud Gateway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Pre-Filters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Modify incoming requests (e.g., add headers, validate tokens).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Post-Filters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Modify outgoing responses (e.g., add CORS headers, compress payloads).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Custom Filters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 Java-based logic for advanced scenarios like logging or authentication.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Key Use Cases for Routing and Filtering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Service Versioning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Route requests to different service versions based on headers or parameters.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Authentication and Authorization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pre-filters to validate tokens and enforce security policies.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Global Logging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Log all incoming requests and outgoing responses for analytics and debugging.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Load Balancing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Distribute traffic across multiple service instances based on availability.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Advantages of Custom Filters in Spring Cloud Gateway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Flexibility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Customize request and response handling for specific business needs.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Behavior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 runtime changes without modifying backend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Centralized Control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Manage cross-cutting concerns at the Gateway level.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Improved Security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 security checks like authentication or IP whitelisting.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