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8297850" cx="9372600"/>
  <p:notesSz cx="7315200" cy="9601200"/>
  <p:embeddedFontLst>
    <p:embeddedFont>
      <p:font typeface="Garamon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14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  <p:ext uri="GoogleSlidesCustomDataVersion2">
      <go:slidesCustomData xmlns:go="http://customooxmlschemas.google.com/" r:id="rId23" roundtripDataSignature="AMtx7miow3mybCrGnI6ct9LAhi+JOZy3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14" orient="horz"/>
        <p:guide pos="295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bold.fntdata"/><Relationship Id="rId11" Type="http://schemas.openxmlformats.org/officeDocument/2006/relationships/slide" Target="slides/slide6.xml"/><Relationship Id="rId22" Type="http://schemas.openxmlformats.org/officeDocument/2006/relationships/font" Target="fonts/Garamond-boldItalic.fntdata"/><Relationship Id="rId10" Type="http://schemas.openxmlformats.org/officeDocument/2006/relationships/slide" Target="slides/slide5.xml"/><Relationship Id="rId21" Type="http://schemas.openxmlformats.org/officeDocument/2006/relationships/font" Target="fonts/Garamon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aramond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1365250" y="9388475"/>
            <a:ext cx="4578350" cy="173038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/>
        </p:nvSpPr>
        <p:spPr>
          <a:xfrm>
            <a:off x="271463" y="5176838"/>
            <a:ext cx="6175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Notes:</a:t>
            </a:r>
            <a:endParaRPr/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" name="Google Shape;8;n"/>
          <p:cNvCxnSpPr/>
          <p:nvPr/>
        </p:nvCxnSpPr>
        <p:spPr>
          <a:xfrm>
            <a:off x="322263" y="9324975"/>
            <a:ext cx="6653212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Monitoring and observability tools ensure Kubernetes clusters operate efficiently and help troubleshoot issues proactively.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Kubernetes supports real-world scenarios where scalability, reliability, and portability are critical for microservices success.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12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Kubernetes is a powerful platform for orchestrating microservices, ensuring efficiency, reliability, and scalability in modern architectures.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4ae2819cc_0_0:notes"/>
          <p:cNvSpPr/>
          <p:nvPr>
            <p:ph idx="2" type="sldImg"/>
          </p:nvPr>
        </p:nvSpPr>
        <p:spPr>
          <a:xfrm>
            <a:off x="968375" y="473075"/>
            <a:ext cx="5365800" cy="475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4ae2819cc_0_0:notes"/>
          <p:cNvSpPr txBox="1"/>
          <p:nvPr>
            <p:ph idx="12" type="sldNum"/>
          </p:nvPr>
        </p:nvSpPr>
        <p:spPr>
          <a:xfrm>
            <a:off x="6400800" y="9388475"/>
            <a:ext cx="554100" cy="17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g324ae2819cc_0_0:notes"/>
          <p:cNvSpPr txBox="1"/>
          <p:nvPr>
            <p:ph idx="1" type="body"/>
          </p:nvPr>
        </p:nvSpPr>
        <p:spPr>
          <a:xfrm>
            <a:off x="322263" y="5462588"/>
            <a:ext cx="6607200" cy="3751200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" name="Google Shape;46;p2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Kubernetes is a powerful tool for managing containerized microservices, enabling scalability, reliability, and ease of deployment.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" name="Google Shape;54;p3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Kubernetes addresses the challenges of managing microservices by automating deployment, scaling, and fault tolerance.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Kubernetes provides powerful features to manage containerized microservices effectively, ensuring reliability and scalability.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p5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Kubernetes orchestrates microservices using declarative configurations, ensuring consistency and automation.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p6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Setting up Kubernetes involves creating clusters, defining workloads, and configuring networking for seamless microservices management.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Kubernetes supports critical microservices scenarios, such as dynamic scaling, zero-downtime deployments, and cross-environment consistency.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Kubernetes enhances microservices architectures by providing scalability, resilience, portability, and automation.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Following best practices ensures secure, efficient, and scalable deployments on Kubernetes.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19473"/>
          <a:stretch/>
        </p:blipFill>
        <p:spPr>
          <a:xfrm>
            <a:off x="1" y="-1801"/>
            <a:ext cx="2498725" cy="830892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  <a:defRPr sz="20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2" type="body"/>
          </p:nvPr>
        </p:nvSpPr>
        <p:spPr>
          <a:xfrm>
            <a:off x="4762500" y="994975"/>
            <a:ext cx="4375150" cy="332106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3" type="body"/>
          </p:nvPr>
        </p:nvSpPr>
        <p:spPr>
          <a:xfrm>
            <a:off x="4762500" y="4500439"/>
            <a:ext cx="4375150" cy="332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2" type="body"/>
          </p:nvPr>
        </p:nvSpPr>
        <p:spPr>
          <a:xfrm>
            <a:off x="476250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◆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2894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170"/>
              <a:buFont typeface="Arial"/>
              <a:buChar char="‒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3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pic>
        <p:nvPicPr>
          <p:cNvPr id="13" name="Google Shape;1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704850" cy="83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elephantscale/spring-cloud-labs/blob/main/17-deploy-and-orchestrate-microservices-on-kubernetes/17-lab.m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42" name="Google Shape;42;p1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Orchestrating Microservices on Kubernetes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Monitoring and Observability in Kubernetes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Metrics Collection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Prometheus to collect resource metrics and application performance data.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Visualization Tools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Integrate Grafana for real-time dashboards.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Log Aggregation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Centralize logs using tools like Fluentd or ELK Stack.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Tracing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 distributed tracing with Sleuth and Zipkin to track request flows.</a:t>
            </a:r>
            <a:endParaRPr/>
          </a:p>
        </p:txBody>
      </p:sp>
      <p:sp>
        <p:nvSpPr>
          <p:cNvPr id="115" name="Google Shape;115;p1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Real-World Use Cases</a:t>
            </a:r>
            <a:endParaRPr/>
          </a:p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Scaling Microservices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Automatically scale applications to handle varying workloads.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Blue-Green Deployments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Minimize risk during updates by running new and old versions simultaneously.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Hybrid Cloud Deployments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 Kubernetes clusters across multiple cloud providers for redundancy.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Disaster Recovery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 high availability and quick recovery using multi-region deployments.</a:t>
            </a:r>
            <a:endParaRPr/>
          </a:p>
        </p:txBody>
      </p:sp>
      <p:sp>
        <p:nvSpPr>
          <p:cNvPr id="123" name="Google Shape;123;p1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/>
          </a:p>
        </p:txBody>
      </p:sp>
      <p:sp>
        <p:nvSpPr>
          <p:cNvPr id="130" name="Google Shape;130;p1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Simplifies Microservices Management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Automates deployment, scaling, and monitoring for microservices.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Enhances Scalability and Resilience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self-healing, dynamic scaling, and fault tolerance.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Supports Cross-Platform Deployments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Ensures portability across hybrid and multi-cloud environments.</a:t>
            </a:r>
            <a:endParaRPr/>
          </a:p>
        </p:txBody>
      </p:sp>
      <p:sp>
        <p:nvSpPr>
          <p:cNvPr id="131" name="Google Shape;131;p1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4ae2819cc_0_0"/>
          <p:cNvSpPr txBox="1"/>
          <p:nvPr>
            <p:ph type="title"/>
          </p:nvPr>
        </p:nvSpPr>
        <p:spPr>
          <a:xfrm>
            <a:off x="704850" y="1"/>
            <a:ext cx="8667900" cy="835500"/>
          </a:xfrm>
          <a:prstGeom prst="rect">
            <a:avLst/>
          </a:prstGeom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Go Hands-On with This Lab</a:t>
            </a:r>
            <a:endParaRPr/>
          </a:p>
        </p:txBody>
      </p:sp>
      <p:sp>
        <p:nvSpPr>
          <p:cNvPr id="138" name="Google Shape;138;g324ae2819cc_0_0"/>
          <p:cNvSpPr txBox="1"/>
          <p:nvPr>
            <p:ph idx="1" type="body"/>
          </p:nvPr>
        </p:nvSpPr>
        <p:spPr>
          <a:xfrm>
            <a:off x="234950" y="994976"/>
            <a:ext cx="8902800" cy="6828600"/>
          </a:xfrm>
          <a:prstGeom prst="rect">
            <a:avLst/>
          </a:prstGeom>
        </p:spPr>
        <p:txBody>
          <a:bodyPr anchorCtr="0" anchor="t" bIns="46000" lIns="92000" spcFirstLastPara="1" rIns="92000" wrap="square" tIns="46000">
            <a:normAutofit fontScale="62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4637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596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You're ready to put theory into practice!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Follow the link below to explore the lab details and start building your hands-on experience: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537" u="sng">
                <a:solidFill>
                  <a:schemeClr val="hlink"/>
                </a:solidFill>
                <a:hlinkClick r:id="rId3"/>
              </a:rPr>
              <a:t>Access the Lab Here</a:t>
            </a:r>
            <a:endParaRPr b="1" sz="4537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59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24ae2819cc_0_0"/>
          <p:cNvSpPr txBox="1"/>
          <p:nvPr>
            <p:ph idx="12" type="sldNum"/>
          </p:nvPr>
        </p:nvSpPr>
        <p:spPr>
          <a:xfrm>
            <a:off x="8777288" y="7961724"/>
            <a:ext cx="546000" cy="2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What is Kubernetes?</a:t>
            </a:r>
            <a:endParaRPr/>
          </a:p>
        </p:txBody>
      </p:sp>
      <p:sp>
        <p:nvSpPr>
          <p:cNvPr id="50" name="Google Shape;50;p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Definition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Kubernetes is an open-source container orchestration platform for automating deployment, scaling, and management of containerized applications.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Purpose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Manage microservices at scale across distributed environments.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 high availability and fault tolerance.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Simplify the deployment and management of containerized applications.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Why Use Kubernetes for Microservices?</a:t>
            </a:r>
            <a:endParaRPr/>
          </a:p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Challenges Without Orchestration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Manually scaling services is time-consuming and error-prone.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Limited fault tolerance in traditional deployments.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Difficulty managing service discovery and communication.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Benefits of Kubernetes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Automates scaling and self-healing of microservices.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built-in service discovery and load balancing.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Simplifies the management of complex microservices architectures.</a:t>
            </a:r>
            <a:endParaRPr/>
          </a:p>
        </p:txBody>
      </p:sp>
      <p:sp>
        <p:nvSpPr>
          <p:cNvPr id="59" name="Google Shape;59;p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Core Features of Kubernetes</a:t>
            </a:r>
            <a:endParaRPr/>
          </a:p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Pods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smallest deployable units, encapsulating one or more containers.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Services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Expose pods internally or externally for communication and load balancing.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ConfigMaps and Secrets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Manage application configurations and sensitive data.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Scaling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Automatically scale services based on resource utilization.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Self-Healing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Restarts failed containers and reschedules pods on healthy nodes.</a:t>
            </a:r>
            <a:endParaRPr/>
          </a:p>
        </p:txBody>
      </p:sp>
      <p:sp>
        <p:nvSpPr>
          <p:cNvPr id="67" name="Google Shape;67;p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How Kubernetes Works</a:t>
            </a:r>
            <a:endParaRPr/>
          </a:p>
        </p:txBody>
      </p:sp>
      <p:sp>
        <p:nvSpPr>
          <p:cNvPr id="74" name="Google Shape;74;p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Cluster Architecture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Comprises a master node for control and worker nodes to run workloads.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Declarative Configuration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Uses YAML or JSON files to define desired states for deployments and resources.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Controllers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Maintain the desired state of applications by managing pods and 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Service Discovery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Uses DNS or environment variables to allow services to discover each other.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Setting Up Kubernetes for Microservices</a:t>
            </a:r>
            <a:endParaRPr/>
          </a:p>
        </p:txBody>
      </p:sp>
      <p:sp>
        <p:nvSpPr>
          <p:cNvPr id="82" name="Google Shape;82;p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Install Kubernetes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 up a Kubernetes cluster using Minikube, K3s, or a cloud provider (e.g., GKE, AKS, EKS).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Deploy Applications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Define deployments and services using YAML manifests.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Configure Networking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Ingress or LoadBalancer to expose services externally.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Enable Monitoring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Install tools like Prometheus and Grafana for metrics and visualization.</a:t>
            </a:r>
            <a:endParaRPr/>
          </a:p>
        </p:txBody>
      </p:sp>
      <p:sp>
        <p:nvSpPr>
          <p:cNvPr id="83" name="Google Shape;83;p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Key Use Cases for Kubernetes</a:t>
            </a:r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Dynamic Scaling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Automatically scale microservices up or down based on traffic and resource usage.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Service Discovery and Load Balancing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 automatic service discovery and distribute traffic efficiently.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Zero-Downtime Deployments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rolling updates and canary deployments to update services without downtime.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Cross-Environment Deployments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Deploy workloads seamlessly across development, staging, and production environments.</a:t>
            </a:r>
            <a:endParaRPr/>
          </a:p>
        </p:txBody>
      </p:sp>
      <p:sp>
        <p:nvSpPr>
          <p:cNvPr id="91" name="Google Shape;91;p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Advantages of Kubernetes for Microservices</a:t>
            </a:r>
            <a:endParaRPr/>
          </a:p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Scalability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Automatically adjusts resource allocation to meet demand.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Resilience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Ensures high availability with self-healing capabilities.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Portability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 microservices across on-premises, hybrid, or cloud environments.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Automation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Simplifies deployment, scaling, and monitoring through declarative configurations.</a:t>
            </a:r>
            <a:endParaRPr/>
          </a:p>
        </p:txBody>
      </p:sp>
      <p:sp>
        <p:nvSpPr>
          <p:cNvPr id="99" name="Google Shape;99;p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Best Practices for Kubernetes</a:t>
            </a:r>
            <a:endParaRPr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Use Namespaces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Organize resources by environment or team for better resource isolation.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Implement Resource Limits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 CPU and memory limits to prevent resource contention.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Secure Secrets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Kubernetes Secrets for sensitive data and enforce RBAC (Role-Based Access Control).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Monitor and Optimize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Continuously monitor cluster health and optimize resource utilization.</a:t>
            </a:r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2010-07-13T15:22:01Z</dcterms:created>
  <dc:creator>Elephant Scale</dc:creator>
</cp:coreProperties>
</file>