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8" r:id="rId3"/>
    <p:sldId id="269" r:id="rId4"/>
    <p:sldId id="270" r:id="rId5"/>
    <p:sldId id="292" r:id="rId6"/>
    <p:sldId id="271" r:id="rId7"/>
    <p:sldId id="272" r:id="rId8"/>
    <p:sldId id="278" r:id="rId9"/>
    <p:sldId id="273" r:id="rId10"/>
    <p:sldId id="274" r:id="rId11"/>
    <p:sldId id="280" r:id="rId12"/>
    <p:sldId id="275" r:id="rId13"/>
    <p:sldId id="276" r:id="rId14"/>
    <p:sldId id="277" r:id="rId15"/>
    <p:sldId id="279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138" y="111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99588-E81D-4318-8F16-87CD9ED114B1}" type="datetime1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136970-064B-4E2F-9439-C3D69C9E927D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868285-AFCE-42E4-B456-14668B5607A7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1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FABF99-7AAD-4FAF-A71D-BCF828A61E8C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92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BD31E5-E3EA-4698-904F-52A60399572A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382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5E94E-52FE-4F2D-AEA8-DE3D5D56573C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Forme libre : Forme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651FD3-0FAE-454A-BE46-AA8E4568DDA3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75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AD5219-EE9C-40D8-B624-E83CF17E0B49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578264-75EE-405E-9274-21355F1A424E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79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C6B9A4-5356-4AE0-A189-3FE0246598DB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2702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4F666-19C8-4E50-939F-2990CB942F94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30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E34B2B-44B8-4E0F-AF22-47C1148593D9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69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AA7CFABF-7CC1-4BF9-8D45-068C683E672D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39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B29633-6CDB-44CD-8630-5E1D08DD315B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8 : Déployez un modèle dans le cloud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17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B05A820-3F98-4429-8010-E4C15F976235}" type="datetime1">
              <a:rPr lang="fr-FR" noProof="0" smtClean="0"/>
              <a:t>17/09/2021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A428E537-E56B-49CA-B596-52598082FBE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6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3B55892E-E860-459E-A764-DE9DCF294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91090"/>
          </a:xfrm>
          <a:prstGeom prst="rect">
            <a:avLst/>
          </a:prstGeom>
          <a:gradFill>
            <a:gsLst>
              <a:gs pos="100000">
                <a:srgbClr val="1F2229">
                  <a:lumMod val="0"/>
                  <a:alpha val="44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Zone de texte 6"/>
          <p:cNvSpPr txBox="1"/>
          <p:nvPr/>
        </p:nvSpPr>
        <p:spPr>
          <a:xfrm>
            <a:off x="869133" y="1582340"/>
            <a:ext cx="1011271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r-FR" sz="6000" b="1" dirty="0">
                <a:latin typeface="+mj-lt"/>
              </a:rPr>
              <a:t>PROJET 8</a:t>
            </a:r>
            <a:br>
              <a:rPr lang="fr-FR" sz="6000" b="1" dirty="0">
                <a:latin typeface="+mj-lt"/>
              </a:rPr>
            </a:br>
            <a:r>
              <a:rPr lang="fr-FR" sz="6000" b="1" i="0" dirty="0">
                <a:effectLst/>
                <a:latin typeface="Montserrat" panose="02000505000000020004" pitchFamily="2" charset="0"/>
              </a:rPr>
              <a:t>Déployez un modèle dans le cloud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68D91BA-AD88-442B-90B1-1A32567169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130343"/>
            <a:ext cx="2158120" cy="9521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CFC057-8560-4B83-B95F-D03DE350D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70C118F0-337B-40D8-944A-B63D2FE7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DF2DA979-F403-421D-B98C-7FA1C7C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0CCE845-161A-4220-9F35-19ADF661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PYSPARK </a:t>
            </a:r>
            <a:r>
              <a:rPr lang="fr-FR" dirty="0" err="1"/>
              <a:t>standAlone</a:t>
            </a:r>
            <a:r>
              <a:rPr lang="fr-FR" dirty="0"/>
              <a:t> mode :  basic cluster manager Apache Stark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4E271-4DDB-4F7F-9D11-25A88AE3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3219450" cy="2171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FA65C16-311C-4074-84CD-FB8E6990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565" y="2515324"/>
            <a:ext cx="6617067" cy="34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7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0CCE845-161A-4220-9F35-19ADF661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REsNet50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FA2573-E833-41F9-BEBC-D8E765296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3" y="2890489"/>
            <a:ext cx="7964011" cy="19338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D5C1C0-A1F2-47E1-910A-00BEC291C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91" y="1971199"/>
            <a:ext cx="263879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1 - Chargement des images à partir du </a:t>
            </a:r>
            <a:r>
              <a:rPr lang="fr-FR" dirty="0" err="1"/>
              <a:t>bucket</a:t>
            </a:r>
            <a:r>
              <a:rPr lang="fr-FR" dirty="0"/>
              <a:t> S3 dans un </a:t>
            </a:r>
            <a:r>
              <a:rPr lang="fr-FR" dirty="0" err="1"/>
              <a:t>dataFrame</a:t>
            </a:r>
            <a:r>
              <a:rPr lang="fr-FR" dirty="0"/>
              <a:t> Spark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FEB13D-7125-47F8-A440-142FD770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4162722"/>
            <a:ext cx="4200369" cy="177114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740C9-43F1-4407-BD70-9389EDD6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55" y="2328051"/>
            <a:ext cx="4924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2 - création des catégories et key par fonction </a:t>
            </a:r>
            <a:r>
              <a:rPr lang="fr-FR" dirty="0" err="1"/>
              <a:t>pyspark.sql.functions</a:t>
            </a:r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A10A50-4E81-4A9D-B124-178965C7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29" y="2328051"/>
            <a:ext cx="5467609" cy="37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9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preprocessing</a:t>
            </a:r>
            <a:r>
              <a:rPr lang="fr-FR" dirty="0"/>
              <a:t> des images</a:t>
            </a:r>
          </a:p>
          <a:p>
            <a:r>
              <a:rPr lang="fr-FR" dirty="0" err="1"/>
              <a:t>Debruitage</a:t>
            </a:r>
            <a:r>
              <a:rPr lang="fr-FR" dirty="0"/>
              <a:t> et redimensionnement pour entrée réseau neurones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B72FE7-82DA-4606-88FE-DB1D1CCB8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16" y="3046639"/>
            <a:ext cx="78486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4 - sauvegarde des images dans </a:t>
            </a:r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C7F0D7-DE30-4446-A0C6-8A7882F6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38" y="3256383"/>
            <a:ext cx="4343305" cy="22937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EA65B64-76B3-43FF-BFD4-B4C6AF42B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7" y="2705877"/>
            <a:ext cx="5661729" cy="28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pour extraction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9D9B31-4A39-4172-A5AF-16C5A226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9" y="2328051"/>
            <a:ext cx="6823237" cy="26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7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17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5 -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pour extraction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71343D-48EF-4DD5-A021-4B3514E4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86" y="2472612"/>
            <a:ext cx="7490084" cy="31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4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6 - PCA pour réduction dimension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031ED9-C7CB-400E-98A3-63C87AFD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23" y="2348443"/>
            <a:ext cx="8562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19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</a:t>
            </a:r>
          </a:p>
          <a:p>
            <a:r>
              <a:rPr lang="fr-FR" dirty="0"/>
              <a:t>- sauvegarde </a:t>
            </a:r>
            <a:r>
              <a:rPr lang="fr-FR" dirty="0" err="1"/>
              <a:t>categorie</a:t>
            </a:r>
            <a:endParaRPr lang="fr-FR" dirty="0"/>
          </a:p>
          <a:p>
            <a:pPr marL="201168" lvl="1" indent="0">
              <a:buNone/>
            </a:pPr>
            <a:r>
              <a:rPr lang="fr-FR" dirty="0"/>
              <a:t> </a:t>
            </a:r>
            <a:r>
              <a:rPr lang="fr-FR" dirty="0" err="1"/>
              <a:t>bucket</a:t>
            </a:r>
            <a:r>
              <a:rPr lang="fr-FR" dirty="0"/>
              <a:t> S3 csv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D5A3C3-ECA1-4202-A7E2-81300705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76" y="1764179"/>
            <a:ext cx="5104789" cy="44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start-up souhaite dans un premier temps se faire connaître en mettant à disposition du grand public une application mobile qui permettrait aux utilisateurs de prendre en photo un fruit et d'obtenir des informations sur ce fruit.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Pour la start-up, cette application permettrait de sensibiliser le grand public à la biodiversité des fruits et de mettre en place une première version du moteur de classification des images de fruits.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De plus, le développement de l’application mobile permettra de construire une première version de l'architecture Big Data nécessaire.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20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1735FD-E5EC-48C8-95D7-3B381476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8 - </a:t>
            </a:r>
            <a:r>
              <a:rPr lang="fr-FR" dirty="0" err="1"/>
              <a:t>Kmeans</a:t>
            </a:r>
            <a:r>
              <a:rPr lang="fr-FR" dirty="0"/>
              <a:t> pour clustériser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9 - PCA 2D pour affichage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10 - TSNE pour affichage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9297C4-6FD6-4567-8827-EAB9084A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61" y="1948833"/>
            <a:ext cx="2647950" cy="1038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78C361-4796-4900-AA1A-38CC9A76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61" y="3157326"/>
            <a:ext cx="3590925" cy="14001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A6C326-020A-446C-9550-D664FA9BD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86" y="4830940"/>
            <a:ext cx="5353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7B46676-F099-4509-AA86-6C59634F7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401" y="1810139"/>
            <a:ext cx="9811292" cy="4447175"/>
          </a:xfrm>
        </p:spPr>
      </p:pic>
    </p:spTree>
    <p:extLst>
      <p:ext uri="{BB962C8B-B14F-4D97-AF65-F5344CB8AC3E}">
        <p14:creationId xmlns:p14="http://schemas.microsoft.com/office/powerpoint/2010/main" val="319403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22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3E0FFA-0A6A-482C-BCB2-44A041EF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07" y="1806110"/>
            <a:ext cx="10363200" cy="44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EBAB77-4F3A-4419-A14B-9E16B316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39" y="1837037"/>
            <a:ext cx="9712682" cy="44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de traitement BONUS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005995-25AA-41CF-8ABD-3AAB5DE1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92" y="1792757"/>
            <a:ext cx="10381988" cy="4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d’attention CHARGE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41B05D-FF70-4335-AE7F-CF3AF77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2605414"/>
          </a:xfrm>
        </p:spPr>
        <p:txBody>
          <a:bodyPr/>
          <a:lstStyle/>
          <a:p>
            <a:r>
              <a:rPr lang="fr-FR" dirty="0"/>
              <a:t>Deux gros process consommateur de CPU et RAM :</a:t>
            </a:r>
          </a:p>
          <a:p>
            <a:endParaRPr lang="fr-FR" dirty="0"/>
          </a:p>
          <a:p>
            <a:r>
              <a:rPr lang="fr-FR" dirty="0"/>
              <a:t>-  PCA</a:t>
            </a:r>
          </a:p>
          <a:p>
            <a:r>
              <a:rPr lang="fr-FR" dirty="0"/>
              <a:t>- passage du </a:t>
            </a:r>
            <a:r>
              <a:rPr lang="fr-FR" dirty="0" err="1"/>
              <a:t>dataframe</a:t>
            </a:r>
            <a:r>
              <a:rPr lang="fr-FR" dirty="0"/>
              <a:t> SPARK à PANDAS</a:t>
            </a:r>
          </a:p>
        </p:txBody>
      </p:sp>
    </p:spTree>
    <p:extLst>
      <p:ext uri="{BB962C8B-B14F-4D97-AF65-F5344CB8AC3E}">
        <p14:creationId xmlns:p14="http://schemas.microsoft.com/office/powerpoint/2010/main" val="81295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7E1BAA3-26F6-492E-8966-B62C042C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Zone de texte 12"/>
          <p:cNvSpPr txBox="1"/>
          <p:nvPr/>
        </p:nvSpPr>
        <p:spPr>
          <a:xfrm>
            <a:off x="5139247" y="1961005"/>
            <a:ext cx="1913503" cy="765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800" b="1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Diapositive 11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57AC0-B2D6-422B-ADDB-D298410DD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sp>
        <p:nvSpPr>
          <p:cNvPr id="22" name="Zone de texte 12">
            <a:extLst>
              <a:ext uri="{FF2B5EF4-FFF2-40B4-BE49-F238E27FC236}">
                <a16:creationId xmlns:a16="http://schemas.microsoft.com/office/drawing/2014/main" id="{00F0E1B2-66B8-4570-8018-D050C2A5E3AF}"/>
              </a:ext>
            </a:extLst>
          </p:cNvPr>
          <p:cNvSpPr txBox="1"/>
          <p:nvPr/>
        </p:nvSpPr>
        <p:spPr>
          <a:xfrm>
            <a:off x="2949869" y="3684357"/>
            <a:ext cx="62922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fr-FR" sz="4800" b="1" dirty="0">
                <a:solidFill>
                  <a:srgbClr val="FFFFFF"/>
                </a:solidFill>
                <a:latin typeface="+mj-lt"/>
              </a:rPr>
              <a:t>Questions et Réponses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2818E38-A686-47B6-B203-F1CAB0F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C919191-4525-442C-8123-A718DE3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Les données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collègue Paul vous indique l’existence d’un </a:t>
            </a:r>
            <a:r>
              <a:rPr lang="fr-FR" b="0" i="0" u="sng" dirty="0">
                <a:solidFill>
                  <a:srgbClr val="7451EB"/>
                </a:solidFill>
                <a:effectLst/>
                <a:latin typeface="Montserrat" panose="02000505000000020004" pitchFamily="2" charset="0"/>
                <a:hlinkClick r:id="rId2"/>
              </a:rPr>
              <a:t>jeu de données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 constitué des images de fruits et des labels associés, qui pourra servir de point de départ pour construire une partie de la chaîne de traitement des données.</a:t>
            </a:r>
          </a:p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Votre mission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Vous êtes donc chargé de développer dans un environnement Big Data une première chaîne de traitement des données qui comprendra le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preprocessing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et une étape de réduction de dimension.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Vous devrez tenir compte dans vos développements du fait que le volume de données va augmenter très rapidement après la livraison de ce projet.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Vous développerez donc des scripts en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Pyspark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et utiliserez par exemple le cloud AWS pour profiter d’une architecture Big Data (EC2, S3, IAM), basée sur un serveur EC2 Linux.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La mise en œuvre d’une architecture Big Data sous (par exemple) AWS peut nécessiter une configuration serveur plus puissante que celle proposée gratuitement (EC2 = t2.micro, 1 Go RAM, 8 Go disque serveur).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3992"/>
            <a:ext cx="10058400" cy="3555102"/>
          </a:xfrm>
        </p:spPr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Les deux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notenooks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Jupyter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, les jeux de données, le fichiers après traitement et les fichiers csv sont visibles sur mon GITHUB :</a:t>
            </a: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https://github.com/eleplanois/P8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1845734"/>
            <a:ext cx="10735802" cy="4023360"/>
          </a:xfrm>
        </p:spPr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- 131 Types de fruits avec un </a:t>
            </a:r>
            <a:r>
              <a:rPr lang="fr-FR" b="0" i="0" dirty="0" err="1">
                <a:effectLst/>
                <a:latin typeface="Montserrat" panose="02000505000000020004" pitchFamily="2" charset="0"/>
              </a:rPr>
              <a:t>repertoire</a:t>
            </a:r>
            <a:r>
              <a:rPr lang="fr-FR" b="0" i="0" dirty="0">
                <a:effectLst/>
                <a:latin typeface="Montserrat" panose="02000505000000020004" pitchFamily="2" charset="0"/>
              </a:rPr>
              <a:t> par fruit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 - au minimum 450 photos du fruit</a:t>
            </a:r>
          </a:p>
          <a:p>
            <a:pPr algn="l"/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Pour des raisons de cout (taille mémoire) 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on va se limiter à deux jeux de données: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- 20 fruits, 25 images par fruit (500 images)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- 131 fruits, 9 images par fruit (1179 images)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9AAD93-75B9-488C-A5EC-5055E82A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2" y="2231849"/>
            <a:ext cx="5330218" cy="36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2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- chargement des images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</a:t>
            </a:r>
            <a:r>
              <a:rPr lang="fr-FR" dirty="0" err="1">
                <a:latin typeface="Montserrat" panose="02000505000000020004" pitchFamily="2" charset="0"/>
              </a:rPr>
              <a:t>débruitage</a:t>
            </a:r>
            <a:r>
              <a:rPr lang="fr-FR" dirty="0">
                <a:latin typeface="Montserrat" panose="02000505000000020004" pitchFamily="2" charset="0"/>
              </a:rPr>
              <a:t> et redimensionnement des images pour entrée </a:t>
            </a:r>
            <a:r>
              <a:rPr lang="fr-FR" dirty="0" err="1">
                <a:latin typeface="Montserrat" panose="02000505000000020004" pitchFamily="2" charset="0"/>
              </a:rPr>
              <a:t>Reseaux</a:t>
            </a:r>
            <a:r>
              <a:rPr lang="fr-FR" dirty="0">
                <a:latin typeface="Montserrat" panose="02000505000000020004" pitchFamily="2" charset="0"/>
              </a:rPr>
              <a:t> Neurones</a:t>
            </a: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Transfer Learning : utilisation </a:t>
            </a:r>
            <a:r>
              <a:rPr lang="fr-FR" dirty="0" err="1">
                <a:latin typeface="Montserrat" panose="02000505000000020004" pitchFamily="2" charset="0"/>
              </a:rPr>
              <a:t>reseau</a:t>
            </a:r>
            <a:r>
              <a:rPr lang="fr-FR" dirty="0">
                <a:latin typeface="Montserrat" panose="02000505000000020004" pitchFamily="2" charset="0"/>
              </a:rPr>
              <a:t> pré-entraine ResNET50 pour extraction </a:t>
            </a:r>
            <a:r>
              <a:rPr lang="fr-FR" dirty="0" err="1">
                <a:latin typeface="Montserrat" panose="02000505000000020004" pitchFamily="2" charset="0"/>
              </a:rPr>
              <a:t>features</a:t>
            </a:r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PCA pour réduction dimension des </a:t>
            </a:r>
            <a:r>
              <a:rPr lang="fr-FR" dirty="0" err="1">
                <a:latin typeface="Montserrat" panose="02000505000000020004" pitchFamily="2" charset="0"/>
              </a:rPr>
              <a:t>features</a:t>
            </a:r>
            <a:endParaRPr lang="fr-FR" dirty="0">
              <a:latin typeface="Montserrat" panose="02000505000000020004" pitchFamily="2" charset="0"/>
            </a:endParaRPr>
          </a:p>
          <a:p>
            <a:pPr algn="l"/>
            <a:r>
              <a:rPr lang="fr-FR" dirty="0">
                <a:latin typeface="Montserrat" panose="02000505000000020004" pitchFamily="2" charset="0"/>
              </a:rPr>
              <a:t>- </a:t>
            </a:r>
            <a:r>
              <a:rPr lang="fr-FR" dirty="0" err="1">
                <a:latin typeface="Montserrat" panose="02000505000000020004" pitchFamily="2" charset="0"/>
              </a:rPr>
              <a:t>Kmeans</a:t>
            </a:r>
            <a:r>
              <a:rPr lang="fr-FR" dirty="0">
                <a:latin typeface="Montserrat" panose="02000505000000020004" pitchFamily="2" charset="0"/>
              </a:rPr>
              <a:t> pour catégoriser les images</a:t>
            </a:r>
          </a:p>
          <a:p>
            <a:pPr marL="201168" lvl="1" indent="0">
              <a:buNone/>
            </a:pP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2DFD3-4210-40CD-9ED9-F88CC105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effectLst/>
              <a:latin typeface="Montserrat" panose="02000505000000020004" pitchFamily="2" charset="0"/>
            </a:endParaRPr>
          </a:p>
          <a:p>
            <a:pPr algn="l"/>
            <a:r>
              <a:rPr lang="fr-FR" b="0" i="0" dirty="0">
                <a:effectLst/>
                <a:latin typeface="Montserrat" panose="02000505000000020004" pitchFamily="2" charset="0"/>
              </a:rPr>
              <a:t> Architecture hébergée sur Amazon Web Services :</a:t>
            </a:r>
          </a:p>
          <a:p>
            <a:pPr algn="l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serveur EC2 de type t2.xlarge (4 VCPU, 16 GB mémoire)</a:t>
            </a:r>
          </a:p>
          <a:p>
            <a:pPr lvl="1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stockage de fichier dans </a:t>
            </a:r>
            <a:r>
              <a:rPr lang="fr-FR" dirty="0" err="1">
                <a:latin typeface="Montserrat" panose="02000505000000020004" pitchFamily="2" charset="0"/>
              </a:rPr>
              <a:t>bucket</a:t>
            </a:r>
            <a:r>
              <a:rPr lang="fr-FR" dirty="0">
                <a:latin typeface="Montserrat" panose="02000505000000020004" pitchFamily="2" charset="0"/>
              </a:rPr>
              <a:t> S3</a:t>
            </a:r>
          </a:p>
          <a:p>
            <a:pPr lvl="1"/>
            <a:endParaRPr lang="fr-FR" dirty="0">
              <a:latin typeface="Montserrat" panose="02000505000000020004" pitchFamily="2" charset="0"/>
            </a:endParaRPr>
          </a:p>
          <a:p>
            <a:pPr lvl="1"/>
            <a:r>
              <a:rPr lang="fr-FR" dirty="0">
                <a:latin typeface="Montserrat" panose="02000505000000020004" pitchFamily="2" charset="0"/>
              </a:rPr>
              <a:t>- utilisation Anaconda, </a:t>
            </a:r>
            <a:r>
              <a:rPr lang="fr-FR" dirty="0" err="1">
                <a:latin typeface="Montserrat" panose="02000505000000020004" pitchFamily="2" charset="0"/>
              </a:rPr>
              <a:t>Keras</a:t>
            </a:r>
            <a:r>
              <a:rPr lang="fr-FR" dirty="0">
                <a:latin typeface="Montserrat" panose="02000505000000020004" pitchFamily="2" charset="0"/>
              </a:rPr>
              <a:t>, Spark, </a:t>
            </a:r>
            <a:r>
              <a:rPr lang="fr-FR" dirty="0" err="1">
                <a:latin typeface="Montserrat" panose="02000505000000020004" pitchFamily="2" charset="0"/>
              </a:rPr>
              <a:t>OpenCV</a:t>
            </a:r>
            <a:r>
              <a:rPr lang="fr-FR" dirty="0">
                <a:latin typeface="Montserrat" panose="02000505000000020004" pitchFamily="2" charset="0"/>
              </a:rPr>
              <a:t>, Boto3</a:t>
            </a:r>
          </a:p>
          <a:p>
            <a:pPr marL="201168" lvl="1" indent="0">
              <a:buNone/>
            </a:pP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05B3E-9FF8-4AF6-A241-F149D3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135898D-6005-4F76-93F5-36BC0076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67" y="1846263"/>
            <a:ext cx="5671792" cy="40227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43D3-B7F9-486A-BC79-F212EAF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8 : Déployez un modèle dans le cloud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762C8-A436-495E-B71A-50C878DD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28E537-E56B-49CA-B596-52598082FBE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3EC18D-A9F7-4450-9E18-64A25EDBF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6257314"/>
            <a:ext cx="470343" cy="4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701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1741</TotalTime>
  <Words>907</Words>
  <Application>Microsoft Office PowerPoint</Application>
  <PresentationFormat>Grand écran</PresentationFormat>
  <Paragraphs>147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Montserrat</vt:lpstr>
      <vt:lpstr>Rétrospective</vt:lpstr>
      <vt:lpstr>Diapositive 1</vt:lpstr>
      <vt:lpstr>Problématique</vt:lpstr>
      <vt:lpstr>Problématique</vt:lpstr>
      <vt:lpstr>Contraintes</vt:lpstr>
      <vt:lpstr>GITHUB</vt:lpstr>
      <vt:lpstr>Le Jeu de Données</vt:lpstr>
      <vt:lpstr>Principe du traitement</vt:lpstr>
      <vt:lpstr>Architecture</vt:lpstr>
      <vt:lpstr>Architecture</vt:lpstr>
      <vt:lpstr>Architecture</vt:lpstr>
      <vt:lpstr>Architecture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</vt:lpstr>
      <vt:lpstr>Chaine de traitement BONUS</vt:lpstr>
      <vt:lpstr>Chaine de traitement BONUS</vt:lpstr>
      <vt:lpstr>Chaine de traitement BONUS</vt:lpstr>
      <vt:lpstr>Chaine de traitement BONUS</vt:lpstr>
      <vt:lpstr>Chaine de traitement BONUS</vt:lpstr>
      <vt:lpstr>Point d’attention CHARGE</vt:lpstr>
      <vt:lpstr>Diapositive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paps</dc:creator>
  <cp:lastModifiedBy>paps</cp:lastModifiedBy>
  <cp:revision>18</cp:revision>
  <dcterms:created xsi:type="dcterms:W3CDTF">2021-03-06T10:37:30Z</dcterms:created>
  <dcterms:modified xsi:type="dcterms:W3CDTF">2021-09-17T11:43:37Z</dcterms:modified>
</cp:coreProperties>
</file>