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98" r:id="rId3"/>
    <p:sldId id="300" r:id="rId4"/>
    <p:sldId id="299" r:id="rId5"/>
    <p:sldId id="301" r:id="rId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erstenberger" initials="MG" lastIdx="1" clrIdx="0">
    <p:extLst>
      <p:ext uri="{19B8F6BF-5375-455C-9EA6-DF929625EA0E}">
        <p15:presenceInfo xmlns:p15="http://schemas.microsoft.com/office/powerpoint/2012/main" userId="b31ed32c6ad26c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995" autoAdjust="0"/>
  </p:normalViewPr>
  <p:slideViewPr>
    <p:cSldViewPr>
      <p:cViewPr>
        <p:scale>
          <a:sx n="97" d="100"/>
          <a:sy n="97" d="100"/>
        </p:scale>
        <p:origin x="948" y="104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C8DD44E-9B35-4D43-BF38-C0B779CC09A3}" type="datetimeFigureOut">
              <a:rPr lang="en-GB" smtClean="0"/>
              <a:t>29/07/2020</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C62224-D2FC-47A0-A3CD-6E5BFB19E215}" type="slidenum">
              <a:rPr lang="en-GB" smtClean="0"/>
              <a:t>‹#›</a:t>
            </a:fld>
            <a:endParaRPr lang="en-GB"/>
          </a:p>
        </p:txBody>
      </p:sp>
    </p:spTree>
    <p:extLst>
      <p:ext uri="{BB962C8B-B14F-4D97-AF65-F5344CB8AC3E}">
        <p14:creationId xmlns:p14="http://schemas.microsoft.com/office/powerpoint/2010/main" val="278079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Hello everybody and welcome to my presentation.</a:t>
            </a:r>
          </a:p>
          <a:p>
            <a:r>
              <a:rPr lang="en-GB" dirty="0"/>
              <a:t>Let me start by saying two sentences about myself and my background. So I study cognitive science in Osnabrück and in my master I put a focus on neuroscience as well as computer vision and machine learning. And yeah </a:t>
            </a:r>
            <a:r>
              <a:rPr lang="en-GB" dirty="0" err="1"/>
              <a:t>thats</a:t>
            </a:r>
            <a:r>
              <a:rPr lang="en-GB" dirty="0"/>
              <a:t> why I joined the project about Information integration in the brain under anaesthesia.</a:t>
            </a:r>
          </a:p>
          <a:p>
            <a:endParaRPr lang="en-GB" dirty="0"/>
          </a:p>
          <a:p>
            <a:r>
              <a:rPr lang="en-GB" dirty="0"/>
              <a:t>I focus on the methodological aspect and want to find out how autoencoders cluster tracking and optical flow can be used to detect and classify temporospatial patterns in neural recordings.</a:t>
            </a:r>
          </a:p>
        </p:txBody>
      </p:sp>
      <p:sp>
        <p:nvSpPr>
          <p:cNvPr id="4" name="Slide Number Placeholder 3"/>
          <p:cNvSpPr>
            <a:spLocks noGrp="1"/>
          </p:cNvSpPr>
          <p:nvPr>
            <p:ph type="sldNum" sz="quarter" idx="5"/>
          </p:nvPr>
        </p:nvSpPr>
        <p:spPr/>
        <p:txBody>
          <a:bodyPr/>
          <a:lstStyle/>
          <a:p>
            <a:fld id="{99C62224-D2FC-47A0-A3CD-6E5BFB19E215}" type="slidenum">
              <a:rPr lang="en-GB" smtClean="0"/>
              <a:t>1</a:t>
            </a:fld>
            <a:endParaRPr lang="en-GB"/>
          </a:p>
        </p:txBody>
      </p:sp>
    </p:spTree>
    <p:extLst>
      <p:ext uri="{BB962C8B-B14F-4D97-AF65-F5344CB8AC3E}">
        <p14:creationId xmlns:p14="http://schemas.microsoft.com/office/powerpoint/2010/main" val="26508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So let me start by motivating these questions a little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a:t>
            </a:r>
          </a:p>
          <a:p>
            <a:r>
              <a:rPr lang="en-GB" dirty="0"/>
              <a:t>Ever since neuroimaging techniques have been used, we found out a lot about the functional division of the brain. We know that there are distinct regions that are necessary to accomplish certain tasks, process features of the perceptual input, direct actions or ensure that memories are formed. From this point of view it looks a lot like the brain is functionally segregated.</a:t>
            </a:r>
          </a:p>
          <a:p>
            <a:endParaRPr lang="en-GB" dirty="0"/>
          </a:p>
          <a:p>
            <a:r>
              <a:rPr lang="en-GB" dirty="0"/>
              <a:t>However on the other side it is known that the brain is a highly recurrent network. This can be quantified e.g. by electrophysiological recordings or retrograde tracer studies. Here I reported a connectivity matrix for the mouse brain and as you can see it</a:t>
            </a:r>
            <a:r>
              <a:rPr lang="en-US" dirty="0"/>
              <a:t>’s a very dense one. Projections especially to far away regions are weaker but exist between almost all of them.</a:t>
            </a:r>
            <a:endParaRPr lang="en-GB" dirty="0"/>
          </a:p>
          <a:p>
            <a:endParaRPr lang="en-GB" dirty="0"/>
          </a:p>
          <a:p>
            <a:r>
              <a:rPr lang="en-GB" dirty="0"/>
              <a:t>So taken together this throws up the question how information is spatially integrated!</a:t>
            </a:r>
          </a:p>
          <a:p>
            <a:endParaRPr lang="en-GB" dirty="0"/>
          </a:p>
          <a:p>
            <a:r>
              <a:rPr lang="en-US" dirty="0"/>
              <a:t>----------------------------------------------------------------</a:t>
            </a:r>
          </a:p>
          <a:p>
            <a:r>
              <a:rPr lang="en-US" dirty="0"/>
              <a:t>Besides the structural connectivity we can also consider the results of functional connectivity studies. A well known example is the default mode network which relates to a group of brain regions who’s activity correlates at wakeful rest e.g. using fMRI. In other words one investigates the temporal dynamics of information processing.</a:t>
            </a:r>
          </a:p>
          <a:p>
            <a:r>
              <a:rPr lang="en-GB" dirty="0"/>
              <a:t>The fact that a default mode network exists is astonishing, however, by simply computing correlation strength one looses a lot of information about how the information spreads in cortex.</a:t>
            </a:r>
          </a:p>
          <a:p>
            <a:endParaRPr lang="en-GB" dirty="0"/>
          </a:p>
          <a:p>
            <a:r>
              <a:rPr lang="en-GB" dirty="0"/>
              <a:t>So one can ask how the temporal dynamics can be captures more adequately?</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mentioned that the default mode network relates to wakeful rest, however one may speculate that there are different modes of information integration at different levels of alertness. At slow wave sleep other patterns might occur that potentially relate to processes of memory consolidation. So it’s important to ask: What are the modes of information integration? How can state transitions be investigated in space and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questions are also important because they relate to the big topic of consciousness.</a:t>
            </a:r>
          </a:p>
          <a:p>
            <a:r>
              <a:rPr lang="en-GB" dirty="0"/>
              <a:t>--------------------</a:t>
            </a:r>
          </a:p>
          <a:p>
            <a:endParaRPr lang="en-GB" dirty="0"/>
          </a:p>
          <a:p>
            <a:r>
              <a:rPr lang="en-GB" dirty="0"/>
              <a:t>To answer these questions we need new means to analyse temporospatial patterns.</a:t>
            </a:r>
          </a:p>
          <a:p>
            <a:endParaRPr lang="en-GB" dirty="0"/>
          </a:p>
        </p:txBody>
      </p:sp>
      <p:sp>
        <p:nvSpPr>
          <p:cNvPr id="4" name="Slide Number Placeholder 3"/>
          <p:cNvSpPr>
            <a:spLocks noGrp="1"/>
          </p:cNvSpPr>
          <p:nvPr>
            <p:ph type="sldNum" sz="quarter" idx="5"/>
          </p:nvPr>
        </p:nvSpPr>
        <p:spPr/>
        <p:txBody>
          <a:bodyPr/>
          <a:lstStyle/>
          <a:p>
            <a:fld id="{99C62224-D2FC-47A0-A3CD-6E5BFB19E215}" type="slidenum">
              <a:rPr lang="en-GB" smtClean="0"/>
              <a:t>2</a:t>
            </a:fld>
            <a:endParaRPr lang="en-GB"/>
          </a:p>
        </p:txBody>
      </p:sp>
    </p:spTree>
    <p:extLst>
      <p:ext uri="{BB962C8B-B14F-4D97-AF65-F5344CB8AC3E}">
        <p14:creationId xmlns:p14="http://schemas.microsoft.com/office/powerpoint/2010/main" val="177741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So let me start by motivating these questions a little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a:t>
            </a:r>
          </a:p>
          <a:p>
            <a:r>
              <a:rPr lang="en-GB" dirty="0"/>
              <a:t>Ever since neuroimaging techniques have been used, we found out a lot about the functional division of the brain. We know that there are distinct regions that are necessary to accomplish certain tasks, process features of the perceptual input, direct actions or ensure that memories are formed. From this point of view it looks a lot like the brain is functionally segregated.</a:t>
            </a:r>
          </a:p>
          <a:p>
            <a:endParaRPr lang="en-GB" dirty="0"/>
          </a:p>
          <a:p>
            <a:r>
              <a:rPr lang="en-GB" dirty="0"/>
              <a:t>However on the other side it is known that the brain is a highly recurrent network. This can be quantified e.g. by electrophysiological recordings or retrograde tracer studies. Here I reported a connectivity matrix for the mouse brain and as you can see it</a:t>
            </a:r>
            <a:r>
              <a:rPr lang="en-US" dirty="0"/>
              <a:t>’s a very dense one. Projections especially to far away regions are weaker but exist between almost all of them.</a:t>
            </a:r>
            <a:endParaRPr lang="en-GB" dirty="0"/>
          </a:p>
          <a:p>
            <a:endParaRPr lang="en-GB" dirty="0"/>
          </a:p>
          <a:p>
            <a:r>
              <a:rPr lang="en-GB" dirty="0"/>
              <a:t>So taken together this throws up the question how information is spatially integrated!</a:t>
            </a:r>
          </a:p>
          <a:p>
            <a:endParaRPr lang="en-GB" dirty="0"/>
          </a:p>
          <a:p>
            <a:r>
              <a:rPr lang="en-US" dirty="0"/>
              <a:t>----------------------------------------------------------------</a:t>
            </a:r>
          </a:p>
          <a:p>
            <a:r>
              <a:rPr lang="en-US" dirty="0"/>
              <a:t>Besides the structural connectivity we can also consider the results of functional connectivity studies. A well known example is the default mode network which relates to a group of brain regions who’s activity correlates at wakeful rest e.g. using fMRI. In other words one investigates the temporal dynamics of information processing.</a:t>
            </a:r>
          </a:p>
          <a:p>
            <a:r>
              <a:rPr lang="en-GB" dirty="0"/>
              <a:t>The fact that a default mode network exists is astonishing, however, by simply computing correlation strength one looses a lot of information about how the information spreads in cortex.</a:t>
            </a:r>
          </a:p>
          <a:p>
            <a:endParaRPr lang="en-GB" dirty="0"/>
          </a:p>
          <a:p>
            <a:r>
              <a:rPr lang="en-GB" dirty="0"/>
              <a:t>So one can ask how the temporal dynamics can be captures more adequately?</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mentioned that the default mode network relates to wakeful rest, however one may speculate that there are different modes of information integration at different levels of alertness. At slow wave sleep other patterns might occur that potentially relate to processes of memory consolidation. So it’s important to ask: What are the modes of information integration? How can state transitions be investigated in space and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questions are also important because they relate to the big topic of consciousness.</a:t>
            </a:r>
          </a:p>
          <a:p>
            <a:r>
              <a:rPr lang="en-GB" dirty="0"/>
              <a:t>--------------------</a:t>
            </a:r>
          </a:p>
          <a:p>
            <a:endParaRPr lang="en-GB" dirty="0"/>
          </a:p>
          <a:p>
            <a:r>
              <a:rPr lang="en-GB" dirty="0"/>
              <a:t>To answer these questions we need new means to analyse temporospatial patterns.</a:t>
            </a:r>
          </a:p>
          <a:p>
            <a:endParaRPr lang="en-GB" dirty="0"/>
          </a:p>
        </p:txBody>
      </p:sp>
      <p:sp>
        <p:nvSpPr>
          <p:cNvPr id="4" name="Slide Number Placeholder 3"/>
          <p:cNvSpPr>
            <a:spLocks noGrp="1"/>
          </p:cNvSpPr>
          <p:nvPr>
            <p:ph type="sldNum" sz="quarter" idx="5"/>
          </p:nvPr>
        </p:nvSpPr>
        <p:spPr/>
        <p:txBody>
          <a:bodyPr/>
          <a:lstStyle/>
          <a:p>
            <a:fld id="{99C62224-D2FC-47A0-A3CD-6E5BFB19E215}" type="slidenum">
              <a:rPr lang="en-GB" smtClean="0"/>
              <a:t>3</a:t>
            </a:fld>
            <a:endParaRPr lang="en-GB"/>
          </a:p>
        </p:txBody>
      </p:sp>
    </p:spTree>
    <p:extLst>
      <p:ext uri="{BB962C8B-B14F-4D97-AF65-F5344CB8AC3E}">
        <p14:creationId xmlns:p14="http://schemas.microsoft.com/office/powerpoint/2010/main" val="177741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So let me start by motivating these questions a little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a:t>
            </a:r>
          </a:p>
          <a:p>
            <a:r>
              <a:rPr lang="en-GB" dirty="0"/>
              <a:t>Ever since neuroimaging techniques have been used, we found out a lot about the functional division of the brain. We know that there are distinct regions that are necessary to accomplish certain tasks, process features of the perceptual input, direct actions or ensure that memories are formed. From this point of view it looks a lot like the brain is functionally segregated.</a:t>
            </a:r>
          </a:p>
          <a:p>
            <a:endParaRPr lang="en-GB" dirty="0"/>
          </a:p>
          <a:p>
            <a:r>
              <a:rPr lang="en-GB" dirty="0"/>
              <a:t>However on the other side it is known that the brain is a highly recurrent network. This can be quantified e.g. by electrophysiological recordings or retrograde tracer studies. Here I reported a connectivity matrix for the mouse brain and as you can see it</a:t>
            </a:r>
            <a:r>
              <a:rPr lang="en-US" dirty="0"/>
              <a:t>’s a very dense one. Projections especially to far away regions are weaker but exist between almost all of them.</a:t>
            </a:r>
            <a:endParaRPr lang="en-GB" dirty="0"/>
          </a:p>
          <a:p>
            <a:endParaRPr lang="en-GB" dirty="0"/>
          </a:p>
          <a:p>
            <a:r>
              <a:rPr lang="en-GB" dirty="0"/>
              <a:t>So taken together this throws up the question how information is spatially integrated!</a:t>
            </a:r>
          </a:p>
          <a:p>
            <a:endParaRPr lang="en-GB" dirty="0"/>
          </a:p>
          <a:p>
            <a:r>
              <a:rPr lang="en-US" dirty="0"/>
              <a:t>----------------------------------------------------------------</a:t>
            </a:r>
          </a:p>
          <a:p>
            <a:r>
              <a:rPr lang="en-US" dirty="0"/>
              <a:t>Besides the structural connectivity we can also consider the results of functional connectivity studies. A well known example is the default mode network which relates to a group of brain regions who’s activity correlates at wakeful rest e.g. using fMRI. In other words one investigates the temporal dynamics of information processing.</a:t>
            </a:r>
          </a:p>
          <a:p>
            <a:r>
              <a:rPr lang="en-GB" dirty="0"/>
              <a:t>The fact that a default mode network exists is astonishing, however, by simply computing correlation strength one looses a lot of information about how the information spreads in cortex.</a:t>
            </a:r>
          </a:p>
          <a:p>
            <a:endParaRPr lang="en-GB" dirty="0"/>
          </a:p>
          <a:p>
            <a:r>
              <a:rPr lang="en-GB" dirty="0"/>
              <a:t>So one can ask how the temporal dynamics can be captures more adequately?</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mentioned that the default mode network relates to wakeful rest, however one may speculate that there are different modes of information integration at different levels of alertness. At slow wave sleep other patterns might occur that potentially relate to processes of memory consolidation. So it’s important to ask: What are the modes of information integration? How can state transitions be investigated in space and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questions are also important because they relate to the big topic of consciousness.</a:t>
            </a:r>
          </a:p>
          <a:p>
            <a:r>
              <a:rPr lang="en-GB" dirty="0"/>
              <a:t>--------------------</a:t>
            </a:r>
          </a:p>
          <a:p>
            <a:endParaRPr lang="en-GB" dirty="0"/>
          </a:p>
          <a:p>
            <a:r>
              <a:rPr lang="en-GB" dirty="0"/>
              <a:t>To answer these questions we need new means to analyse temporospatial patterns.</a:t>
            </a:r>
          </a:p>
          <a:p>
            <a:endParaRPr lang="en-GB" dirty="0"/>
          </a:p>
        </p:txBody>
      </p:sp>
      <p:sp>
        <p:nvSpPr>
          <p:cNvPr id="4" name="Slide Number Placeholder 3"/>
          <p:cNvSpPr>
            <a:spLocks noGrp="1"/>
          </p:cNvSpPr>
          <p:nvPr>
            <p:ph type="sldNum" sz="quarter" idx="5"/>
          </p:nvPr>
        </p:nvSpPr>
        <p:spPr/>
        <p:txBody>
          <a:bodyPr/>
          <a:lstStyle/>
          <a:p>
            <a:fld id="{99C62224-D2FC-47A0-A3CD-6E5BFB19E215}" type="slidenum">
              <a:rPr lang="en-GB" smtClean="0"/>
              <a:t>4</a:t>
            </a:fld>
            <a:endParaRPr lang="en-GB"/>
          </a:p>
        </p:txBody>
      </p:sp>
    </p:spTree>
    <p:extLst>
      <p:ext uri="{BB962C8B-B14F-4D97-AF65-F5344CB8AC3E}">
        <p14:creationId xmlns:p14="http://schemas.microsoft.com/office/powerpoint/2010/main" val="177741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spc="1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So let me start by motivating these questions a little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spc="10" dirty="0">
                <a:latin typeface="Arial"/>
                <a:cs typeface="Arial"/>
              </a:rPr>
              <a:t>------------------</a:t>
            </a:r>
          </a:p>
          <a:p>
            <a:r>
              <a:rPr lang="en-GB" dirty="0"/>
              <a:t>Ever since neuroimaging techniques have been used, we found out a lot about the functional division of the brain. We know that there are distinct regions that are necessary to accomplish certain tasks, process features of the perceptual input, direct actions or ensure that memories are formed. From this point of view it looks a lot like the brain is functionally segregated.</a:t>
            </a:r>
          </a:p>
          <a:p>
            <a:endParaRPr lang="en-GB" dirty="0"/>
          </a:p>
          <a:p>
            <a:r>
              <a:rPr lang="en-GB" dirty="0"/>
              <a:t>However on the other side it is known that the brain is a highly recurrent network. This can be quantified e.g. by electrophysiological recordings or retrograde tracer studies. Here I reported a connectivity matrix for the mouse brain and as you can see it</a:t>
            </a:r>
            <a:r>
              <a:rPr lang="en-US" dirty="0"/>
              <a:t>’s a very dense one. Projections especially to far away regions are weaker but exist between almost all of them.</a:t>
            </a:r>
            <a:endParaRPr lang="en-GB" dirty="0"/>
          </a:p>
          <a:p>
            <a:endParaRPr lang="en-GB" dirty="0"/>
          </a:p>
          <a:p>
            <a:r>
              <a:rPr lang="en-GB" dirty="0"/>
              <a:t>So taken together this throws up the question how information is spatially integrated!</a:t>
            </a:r>
          </a:p>
          <a:p>
            <a:endParaRPr lang="en-GB" dirty="0"/>
          </a:p>
          <a:p>
            <a:r>
              <a:rPr lang="en-US" dirty="0"/>
              <a:t>----------------------------------------------------------------</a:t>
            </a:r>
          </a:p>
          <a:p>
            <a:r>
              <a:rPr lang="en-US" dirty="0"/>
              <a:t>Besides the structural connectivity we can also consider the results of functional connectivity studies. A well known example is the default mode network which relates to a group of brain regions who’s activity correlates at wakeful rest e.g. using fMRI. In other words one investigates the temporal dynamics of information processing.</a:t>
            </a:r>
          </a:p>
          <a:p>
            <a:r>
              <a:rPr lang="en-GB" dirty="0"/>
              <a:t>The fact that a default mode network exists is astonishing, however, by simply computing correlation strength one looses a lot of information about how the information spreads in cortex.</a:t>
            </a:r>
          </a:p>
          <a:p>
            <a:endParaRPr lang="en-GB" dirty="0"/>
          </a:p>
          <a:p>
            <a:r>
              <a:rPr lang="en-GB" dirty="0"/>
              <a:t>So one can ask how the temporal dynamics can be captures more adequately?</a:t>
            </a:r>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mentioned that the default mode network relates to wakeful rest, however one may speculate that there are different modes of information integration at different levels of alertness. At slow wave sleep other patterns might occur that potentially relate to processes of memory consolidation. So it’s important to ask: What are the modes of information integration? How can state transitions be investigated in space and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questions are also important because they relate to the big topic of consciousness.</a:t>
            </a:r>
          </a:p>
          <a:p>
            <a:r>
              <a:rPr lang="en-GB" dirty="0"/>
              <a:t>--------------------</a:t>
            </a:r>
          </a:p>
          <a:p>
            <a:endParaRPr lang="en-GB" dirty="0"/>
          </a:p>
          <a:p>
            <a:r>
              <a:rPr lang="en-GB" dirty="0"/>
              <a:t>To answer these questions we need new means to analyse temporospatial patterns.</a:t>
            </a:r>
          </a:p>
          <a:p>
            <a:endParaRPr lang="en-GB" dirty="0"/>
          </a:p>
        </p:txBody>
      </p:sp>
      <p:sp>
        <p:nvSpPr>
          <p:cNvPr id="4" name="Slide Number Placeholder 3"/>
          <p:cNvSpPr>
            <a:spLocks noGrp="1"/>
          </p:cNvSpPr>
          <p:nvPr>
            <p:ph type="sldNum" sz="quarter" idx="5"/>
          </p:nvPr>
        </p:nvSpPr>
        <p:spPr/>
        <p:txBody>
          <a:bodyPr/>
          <a:lstStyle/>
          <a:p>
            <a:fld id="{99C62224-D2FC-47A0-A3CD-6E5BFB19E215}" type="slidenum">
              <a:rPr lang="en-GB" smtClean="0"/>
              <a:t>5</a:t>
            </a:fld>
            <a:endParaRPr lang="en-GB"/>
          </a:p>
        </p:txBody>
      </p:sp>
    </p:spTree>
    <p:extLst>
      <p:ext uri="{BB962C8B-B14F-4D97-AF65-F5344CB8AC3E}">
        <p14:creationId xmlns:p14="http://schemas.microsoft.com/office/powerpoint/2010/main" val="177741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spc="-5" dirty="0"/>
              <a:t>5</a:t>
            </a:r>
            <a:r>
              <a:rPr dirty="0"/>
              <a:t>/</a:t>
            </a:r>
            <a:r>
              <a:rPr spc="-5" dirty="0"/>
              <a:t>202</a:t>
            </a:r>
            <a:r>
              <a:rPr dirty="0"/>
              <a:t>0</a:t>
            </a:r>
          </a:p>
        </p:txBody>
      </p:sp>
      <p:sp>
        <p:nvSpPr>
          <p:cNvPr id="5" name="Holder 5"/>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0">
              <a:lnSpc>
                <a:spcPct val="100000"/>
              </a:lnSpc>
              <a:spcBef>
                <a:spcPts val="30"/>
              </a:spcBef>
            </a:pPr>
            <a:r>
              <a:rPr spc="-5" dirty="0"/>
              <a:t>Motion patterns </a:t>
            </a:r>
            <a:r>
              <a:rPr dirty="0"/>
              <a:t>in neuroimaging</a:t>
            </a:r>
            <a:r>
              <a:rPr spc="10" dirty="0"/>
              <a:t> </a:t>
            </a:r>
            <a:r>
              <a:rPr dirty="0"/>
              <a:t>data</a:t>
            </a:r>
          </a:p>
        </p:txBody>
      </p:sp>
      <p:sp>
        <p:nvSpPr>
          <p:cNvPr id="6" name="Holder 6"/>
          <p:cNvSpPr>
            <a:spLocks noGrp="1"/>
          </p:cNvSpPr>
          <p:nvPr>
            <p:ph type="sldNum" sz="quarter" idx="7"/>
          </p:nvPr>
        </p:nvSpPr>
        <p:spPr/>
        <p:txBody>
          <a:bodyPr lIns="0" tIns="0" rIns="0" bIns="0"/>
          <a:lstStyle>
            <a:lvl1pPr>
              <a:defRPr sz="800" b="0" i="0">
                <a:solidFill>
                  <a:srgbClr val="585858"/>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00826"/>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0667" y="3540252"/>
            <a:ext cx="9133840" cy="1603375"/>
          </a:xfrm>
          <a:custGeom>
            <a:avLst/>
            <a:gdLst/>
            <a:ahLst/>
            <a:cxnLst/>
            <a:rect l="l" t="t" r="r" b="b"/>
            <a:pathLst>
              <a:path w="9133840" h="1603375">
                <a:moveTo>
                  <a:pt x="9133332" y="0"/>
                </a:moveTo>
                <a:lnTo>
                  <a:pt x="0" y="0"/>
                </a:lnTo>
                <a:lnTo>
                  <a:pt x="0" y="1603246"/>
                </a:lnTo>
                <a:lnTo>
                  <a:pt x="9133332" y="1603246"/>
                </a:lnTo>
                <a:lnTo>
                  <a:pt x="9133332" y="0"/>
                </a:lnTo>
                <a:close/>
              </a:path>
            </a:pathLst>
          </a:custGeom>
          <a:solidFill>
            <a:srgbClr val="006FC0">
              <a:alpha val="87841"/>
            </a:srgbClr>
          </a:solidFill>
        </p:spPr>
        <p:txBody>
          <a:bodyPr wrap="square" lIns="0" tIns="0" rIns="0" bIns="0" rtlCol="0"/>
          <a:lstStyle/>
          <a:p>
            <a:endParaRPr/>
          </a:p>
        </p:txBody>
      </p:sp>
      <p:sp>
        <p:nvSpPr>
          <p:cNvPr id="18" name="bg object 18"/>
          <p:cNvSpPr/>
          <p:nvPr/>
        </p:nvSpPr>
        <p:spPr>
          <a:xfrm>
            <a:off x="254508" y="4372355"/>
            <a:ext cx="6664959" cy="26034"/>
          </a:xfrm>
          <a:custGeom>
            <a:avLst/>
            <a:gdLst/>
            <a:ahLst/>
            <a:cxnLst/>
            <a:rect l="l" t="t" r="r" b="b"/>
            <a:pathLst>
              <a:path w="6664959" h="26035">
                <a:moveTo>
                  <a:pt x="0" y="0"/>
                </a:moveTo>
                <a:lnTo>
                  <a:pt x="6664960" y="25806"/>
                </a:lnTo>
              </a:path>
            </a:pathLst>
          </a:custGeom>
          <a:ln w="9525">
            <a:solidFill>
              <a:srgbClr val="FFFFFF"/>
            </a:solidFill>
          </a:ln>
        </p:spPr>
        <p:txBody>
          <a:bodyPr wrap="square" lIns="0" tIns="0" rIns="0" bIns="0" rtlCol="0"/>
          <a:lstStyle/>
          <a:p>
            <a:endParaRPr/>
          </a:p>
        </p:txBody>
      </p:sp>
      <p:sp>
        <p:nvSpPr>
          <p:cNvPr id="2" name="Holder 2"/>
          <p:cNvSpPr>
            <a:spLocks noGrp="1"/>
          </p:cNvSpPr>
          <p:nvPr>
            <p:ph type="ctrTitle"/>
          </p:nvPr>
        </p:nvSpPr>
        <p:spPr>
          <a:xfrm>
            <a:off x="657555" y="1457705"/>
            <a:ext cx="7828889" cy="878839"/>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subTitle" idx="4"/>
          </p:nvPr>
        </p:nvSpPr>
        <p:spPr>
          <a:xfrm>
            <a:off x="244856" y="3826561"/>
            <a:ext cx="8654287" cy="11709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spc="-5" dirty="0"/>
              <a:t>5</a:t>
            </a:r>
            <a:r>
              <a:rPr dirty="0"/>
              <a:t>/</a:t>
            </a:r>
            <a:r>
              <a:rPr spc="-5" dirty="0"/>
              <a:t>202</a:t>
            </a:r>
            <a:r>
              <a:rPr dirty="0"/>
              <a:t>0</a:t>
            </a:r>
          </a:p>
        </p:txBody>
      </p:sp>
      <p:sp>
        <p:nvSpPr>
          <p:cNvPr id="5" name="Holder 5"/>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0">
              <a:lnSpc>
                <a:spcPct val="100000"/>
              </a:lnSpc>
              <a:spcBef>
                <a:spcPts val="30"/>
              </a:spcBef>
            </a:pPr>
            <a:r>
              <a:rPr spc="-5" dirty="0"/>
              <a:t>Motion patterns </a:t>
            </a:r>
            <a:r>
              <a:rPr dirty="0"/>
              <a:t>in neuroimaging</a:t>
            </a:r>
            <a:r>
              <a:rPr spc="10" dirty="0"/>
              <a:t> </a:t>
            </a:r>
            <a:r>
              <a:rPr dirty="0"/>
              <a:t>data</a:t>
            </a:r>
          </a:p>
        </p:txBody>
      </p:sp>
      <p:sp>
        <p:nvSpPr>
          <p:cNvPr id="6" name="Holder 6"/>
          <p:cNvSpPr>
            <a:spLocks noGrp="1"/>
          </p:cNvSpPr>
          <p:nvPr>
            <p:ph type="sldNum" sz="quarter" idx="7"/>
          </p:nvPr>
        </p:nvSpPr>
        <p:spPr/>
        <p:txBody>
          <a:bodyPr lIns="0" tIns="0" rIns="0" bIns="0"/>
          <a:lstStyle>
            <a:lvl1pPr>
              <a:defRPr sz="800" b="0" i="0">
                <a:solidFill>
                  <a:srgbClr val="585858"/>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spc="-5" dirty="0"/>
              <a:t>5</a:t>
            </a:r>
            <a:r>
              <a:rPr dirty="0"/>
              <a:t>/</a:t>
            </a:r>
            <a:r>
              <a:rPr spc="-5" dirty="0"/>
              <a:t>202</a:t>
            </a:r>
            <a:r>
              <a:rPr dirty="0"/>
              <a:t>0</a:t>
            </a:r>
          </a:p>
        </p:txBody>
      </p:sp>
      <p:sp>
        <p:nvSpPr>
          <p:cNvPr id="6" name="Holder 6"/>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0">
              <a:lnSpc>
                <a:spcPct val="100000"/>
              </a:lnSpc>
              <a:spcBef>
                <a:spcPts val="30"/>
              </a:spcBef>
            </a:pPr>
            <a:r>
              <a:rPr spc="-5" dirty="0"/>
              <a:t>Motion patterns </a:t>
            </a:r>
            <a:r>
              <a:rPr dirty="0"/>
              <a:t>in neuroimaging</a:t>
            </a:r>
            <a:r>
              <a:rPr spc="10" dirty="0"/>
              <a:t> </a:t>
            </a:r>
            <a:r>
              <a:rPr dirty="0"/>
              <a:t>data</a:t>
            </a:r>
          </a:p>
        </p:txBody>
      </p:sp>
      <p:sp>
        <p:nvSpPr>
          <p:cNvPr id="7" name="Holder 7"/>
          <p:cNvSpPr>
            <a:spLocks noGrp="1"/>
          </p:cNvSpPr>
          <p:nvPr>
            <p:ph type="sldNum" sz="quarter" idx="7"/>
          </p:nvPr>
        </p:nvSpPr>
        <p:spPr/>
        <p:txBody>
          <a:bodyPr lIns="0" tIns="0" rIns="0" bIns="0"/>
          <a:lstStyle>
            <a:lvl1pPr>
              <a:defRPr sz="800" b="0" i="0">
                <a:solidFill>
                  <a:srgbClr val="585858"/>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spc="-5" dirty="0"/>
              <a:t>5</a:t>
            </a:r>
            <a:r>
              <a:rPr dirty="0"/>
              <a:t>/</a:t>
            </a:r>
            <a:r>
              <a:rPr spc="-5" dirty="0"/>
              <a:t>202</a:t>
            </a:r>
            <a:r>
              <a:rPr dirty="0"/>
              <a:t>0</a:t>
            </a:r>
          </a:p>
        </p:txBody>
      </p:sp>
      <p:sp>
        <p:nvSpPr>
          <p:cNvPr id="3" name="Holder 3"/>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0">
              <a:lnSpc>
                <a:spcPct val="100000"/>
              </a:lnSpc>
              <a:spcBef>
                <a:spcPts val="30"/>
              </a:spcBef>
            </a:pPr>
            <a:r>
              <a:rPr spc="-5" dirty="0"/>
              <a:t>Motion patterns </a:t>
            </a:r>
            <a:r>
              <a:rPr dirty="0"/>
              <a:t>in neuroimaging</a:t>
            </a:r>
            <a:r>
              <a:rPr spc="10" dirty="0"/>
              <a:t> </a:t>
            </a:r>
            <a:r>
              <a:rPr dirty="0"/>
              <a:t>data</a:t>
            </a:r>
          </a:p>
        </p:txBody>
      </p:sp>
      <p:sp>
        <p:nvSpPr>
          <p:cNvPr id="4" name="Holder 4"/>
          <p:cNvSpPr>
            <a:spLocks noGrp="1"/>
          </p:cNvSpPr>
          <p:nvPr>
            <p:ph type="sldNum" sz="quarter" idx="7"/>
          </p:nvPr>
        </p:nvSpPr>
        <p:spPr/>
        <p:txBody>
          <a:bodyPr lIns="0" tIns="0" rIns="0" bIns="0"/>
          <a:lstStyle>
            <a:lvl1pPr>
              <a:defRPr sz="800" b="0" i="0">
                <a:solidFill>
                  <a:srgbClr val="585858"/>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36380" cy="563880"/>
          </a:xfrm>
          <a:custGeom>
            <a:avLst/>
            <a:gdLst/>
            <a:ahLst/>
            <a:cxnLst/>
            <a:rect l="l" t="t" r="r" b="b"/>
            <a:pathLst>
              <a:path w="9136380" h="563880">
                <a:moveTo>
                  <a:pt x="0" y="563879"/>
                </a:moveTo>
                <a:lnTo>
                  <a:pt x="9136380" y="563879"/>
                </a:lnTo>
                <a:lnTo>
                  <a:pt x="9136380" y="0"/>
                </a:lnTo>
                <a:lnTo>
                  <a:pt x="0" y="0"/>
                </a:lnTo>
                <a:lnTo>
                  <a:pt x="0" y="563879"/>
                </a:lnTo>
                <a:close/>
              </a:path>
            </a:pathLst>
          </a:custGeom>
          <a:solidFill>
            <a:srgbClr val="3C85C5"/>
          </a:solidFill>
        </p:spPr>
        <p:txBody>
          <a:bodyPr wrap="square" lIns="0" tIns="0" rIns="0" bIns="0" rtlCol="0"/>
          <a:lstStyle/>
          <a:p>
            <a:endParaRPr/>
          </a:p>
        </p:txBody>
      </p:sp>
      <p:sp>
        <p:nvSpPr>
          <p:cNvPr id="17" name="bg object 17"/>
          <p:cNvSpPr/>
          <p:nvPr/>
        </p:nvSpPr>
        <p:spPr>
          <a:xfrm>
            <a:off x="0" y="0"/>
            <a:ext cx="9136380" cy="563880"/>
          </a:xfrm>
          <a:custGeom>
            <a:avLst/>
            <a:gdLst/>
            <a:ahLst/>
            <a:cxnLst/>
            <a:rect l="l" t="t" r="r" b="b"/>
            <a:pathLst>
              <a:path w="9136380" h="563880">
                <a:moveTo>
                  <a:pt x="0" y="563879"/>
                </a:moveTo>
                <a:lnTo>
                  <a:pt x="9136380" y="563879"/>
                </a:lnTo>
                <a:lnTo>
                  <a:pt x="9136380" y="0"/>
                </a:lnTo>
              </a:path>
            </a:pathLst>
          </a:custGeom>
          <a:ln w="9525">
            <a:solidFill>
              <a:srgbClr val="585858"/>
            </a:solidFill>
          </a:ln>
        </p:spPr>
        <p:txBody>
          <a:bodyPr wrap="square" lIns="0" tIns="0" rIns="0" bIns="0" rtlCol="0"/>
          <a:lstStyle/>
          <a:p>
            <a:endParaRPr/>
          </a:p>
        </p:txBody>
      </p:sp>
      <p:sp>
        <p:nvSpPr>
          <p:cNvPr id="18" name="bg object 18"/>
          <p:cNvSpPr/>
          <p:nvPr/>
        </p:nvSpPr>
        <p:spPr>
          <a:xfrm>
            <a:off x="137160" y="4916423"/>
            <a:ext cx="8870950" cy="12700"/>
          </a:xfrm>
          <a:custGeom>
            <a:avLst/>
            <a:gdLst/>
            <a:ahLst/>
            <a:cxnLst/>
            <a:rect l="l" t="t" r="r" b="b"/>
            <a:pathLst>
              <a:path w="8870950" h="12700">
                <a:moveTo>
                  <a:pt x="0" y="0"/>
                </a:moveTo>
                <a:lnTo>
                  <a:pt x="8870696" y="12293"/>
                </a:lnTo>
              </a:path>
            </a:pathLst>
          </a:custGeom>
          <a:ln w="9525">
            <a:solidFill>
              <a:srgbClr val="585858"/>
            </a:solidFill>
          </a:ln>
        </p:spPr>
        <p:txBody>
          <a:bodyPr wrap="square" lIns="0" tIns="0" rIns="0" bIns="0" rtlCol="0"/>
          <a:lstStyle/>
          <a:p>
            <a:endParaRPr/>
          </a:p>
        </p:txBody>
      </p:sp>
      <p:sp>
        <p:nvSpPr>
          <p:cNvPr id="2" name="Holder 2"/>
          <p:cNvSpPr>
            <a:spLocks noGrp="1"/>
          </p:cNvSpPr>
          <p:nvPr>
            <p:ph type="title"/>
          </p:nvPr>
        </p:nvSpPr>
        <p:spPr>
          <a:xfrm>
            <a:off x="78739" y="61341"/>
            <a:ext cx="8986520" cy="45212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a:xfrm>
            <a:off x="359765" y="975105"/>
            <a:ext cx="8424468" cy="2738754"/>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59512" y="4973441"/>
            <a:ext cx="336550" cy="139700"/>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0">
              <a:lnSpc>
                <a:spcPct val="100000"/>
              </a:lnSpc>
              <a:spcBef>
                <a:spcPts val="25"/>
              </a:spcBef>
            </a:pPr>
            <a:r>
              <a:rPr spc="-5" dirty="0"/>
              <a:t>5</a:t>
            </a:r>
            <a:r>
              <a:rPr dirty="0"/>
              <a:t>/</a:t>
            </a:r>
            <a:r>
              <a:rPr spc="-5" dirty="0"/>
              <a:t>202</a:t>
            </a:r>
            <a:r>
              <a:rPr dirty="0"/>
              <a:t>0</a:t>
            </a:r>
          </a:p>
        </p:txBody>
      </p:sp>
      <p:sp>
        <p:nvSpPr>
          <p:cNvPr id="5" name="Holder 5"/>
          <p:cNvSpPr>
            <a:spLocks noGrp="1"/>
          </p:cNvSpPr>
          <p:nvPr>
            <p:ph type="dt" sz="half" idx="6"/>
          </p:nvPr>
        </p:nvSpPr>
        <p:spPr>
          <a:xfrm>
            <a:off x="7057770" y="4984138"/>
            <a:ext cx="1713229" cy="140335"/>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0">
              <a:lnSpc>
                <a:spcPct val="100000"/>
              </a:lnSpc>
              <a:spcBef>
                <a:spcPts val="30"/>
              </a:spcBef>
            </a:pPr>
            <a:r>
              <a:rPr spc="-5" dirty="0"/>
              <a:t>Motion patterns </a:t>
            </a:r>
            <a:r>
              <a:rPr dirty="0"/>
              <a:t>in neuroimaging</a:t>
            </a:r>
            <a:r>
              <a:rPr spc="10" dirty="0"/>
              <a:t> </a:t>
            </a:r>
            <a:r>
              <a:rPr dirty="0"/>
              <a:t>data</a:t>
            </a:r>
          </a:p>
        </p:txBody>
      </p:sp>
      <p:sp>
        <p:nvSpPr>
          <p:cNvPr id="6" name="Holder 6"/>
          <p:cNvSpPr>
            <a:spLocks noGrp="1"/>
          </p:cNvSpPr>
          <p:nvPr>
            <p:ph type="sldNum" sz="quarter" idx="7"/>
          </p:nvPr>
        </p:nvSpPr>
        <p:spPr>
          <a:xfrm>
            <a:off x="8850756" y="4978318"/>
            <a:ext cx="189865" cy="139700"/>
          </a:xfrm>
          <a:prstGeom prst="rect">
            <a:avLst/>
          </a:prstGeom>
        </p:spPr>
        <p:txBody>
          <a:bodyPr wrap="square" lIns="0" tIns="0" rIns="0" bIns="0">
            <a:spAutoFit/>
          </a:bodyPr>
          <a:lstStyle>
            <a:lvl1pPr>
              <a:defRPr sz="800" b="0" i="0">
                <a:solidFill>
                  <a:srgbClr val="585858"/>
                </a:solidFill>
                <a:latin typeface="Arial"/>
                <a:cs typeface="Arial"/>
              </a:defRPr>
            </a:lvl1pPr>
          </a:lstStyle>
          <a:p>
            <a:pPr marL="38100">
              <a:lnSpc>
                <a:spcPct val="100000"/>
              </a:lnSpc>
              <a:spcBef>
                <a:spcPts val="2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5" r:id="rId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856" y="3826561"/>
            <a:ext cx="7733030" cy="1951816"/>
          </a:xfrm>
          <a:prstGeom prst="rect">
            <a:avLst/>
          </a:prstGeom>
        </p:spPr>
        <p:txBody>
          <a:bodyPr vert="horz" wrap="square" lIns="0" tIns="12700" rIns="0" bIns="0" rtlCol="0">
            <a:spAutoFit/>
          </a:bodyPr>
          <a:lstStyle/>
          <a:p>
            <a:pPr marL="12700">
              <a:lnSpc>
                <a:spcPct val="100000"/>
              </a:lnSpc>
            </a:pPr>
            <a:r>
              <a:rPr lang="en-GB" dirty="0">
                <a:solidFill>
                  <a:schemeClr val="bg1"/>
                </a:solidFill>
              </a:rPr>
              <a:t>As part of the project: Information integration in the brain under anaesthesia</a:t>
            </a:r>
          </a:p>
          <a:p>
            <a:pPr marL="12700">
              <a:lnSpc>
                <a:spcPct val="100000"/>
              </a:lnSpc>
            </a:pPr>
            <a:endParaRPr lang="en-GB" spc="-5" dirty="0">
              <a:solidFill>
                <a:schemeClr val="bg1"/>
              </a:solidFill>
              <a:latin typeface="Carlito"/>
              <a:cs typeface="Carlito"/>
            </a:endParaRPr>
          </a:p>
          <a:p>
            <a:pPr marL="12700">
              <a:lnSpc>
                <a:spcPct val="100000"/>
              </a:lnSpc>
            </a:pPr>
            <a:endParaRPr lang="en-GB" spc="-5" dirty="0">
              <a:solidFill>
                <a:schemeClr val="bg1"/>
              </a:solidFill>
              <a:latin typeface="Carlito"/>
              <a:cs typeface="Carlito"/>
            </a:endParaRPr>
          </a:p>
          <a:p>
            <a:pPr marL="12700">
              <a:lnSpc>
                <a:spcPct val="100000"/>
              </a:lnSpc>
            </a:pPr>
            <a:r>
              <a:rPr lang="en-GB" spc="-5" dirty="0">
                <a:solidFill>
                  <a:srgbClr val="FFFFFF"/>
                </a:solidFill>
                <a:latin typeface="Carlito"/>
                <a:cs typeface="Carlito"/>
              </a:rPr>
              <a:t>Michael </a:t>
            </a:r>
            <a:r>
              <a:rPr lang="en-GB" dirty="0">
                <a:solidFill>
                  <a:srgbClr val="FFFFFF"/>
                </a:solidFill>
                <a:latin typeface="Carlito"/>
                <a:cs typeface="Carlito"/>
              </a:rPr>
              <a:t>Gerstenberger</a:t>
            </a:r>
            <a:r>
              <a:rPr lang="en-GB" spc="20" dirty="0">
                <a:solidFill>
                  <a:srgbClr val="FFFFFF"/>
                </a:solidFill>
                <a:latin typeface="Carlito"/>
                <a:cs typeface="Carlito"/>
              </a:rPr>
              <a:t> </a:t>
            </a:r>
            <a:r>
              <a:rPr lang="en-GB" spc="-5" dirty="0">
                <a:solidFill>
                  <a:srgbClr val="FFFFFF"/>
                </a:solidFill>
                <a:latin typeface="Carlito"/>
                <a:cs typeface="Carlito"/>
              </a:rPr>
              <a:t>2020</a:t>
            </a:r>
          </a:p>
          <a:p>
            <a:pPr marL="12700">
              <a:lnSpc>
                <a:spcPct val="100000"/>
              </a:lnSpc>
            </a:pPr>
            <a:endParaRPr lang="en-GB" spc="-5" dirty="0">
              <a:solidFill>
                <a:srgbClr val="FFFFFF"/>
              </a:solidFill>
              <a:latin typeface="Carlito"/>
              <a:cs typeface="Carlito"/>
            </a:endParaRPr>
          </a:p>
          <a:p>
            <a:pPr marL="12700">
              <a:lnSpc>
                <a:spcPct val="100000"/>
              </a:lnSpc>
            </a:pPr>
            <a:endParaRPr lang="en-GB" spc="-5" dirty="0">
              <a:solidFill>
                <a:srgbClr val="FFFFFF"/>
              </a:solidFill>
              <a:latin typeface="Carlito"/>
              <a:cs typeface="Carlito"/>
            </a:endParaRPr>
          </a:p>
          <a:p>
            <a:pPr marL="12700">
              <a:lnSpc>
                <a:spcPct val="100000"/>
              </a:lnSpc>
            </a:pPr>
            <a:endParaRPr lang="en-US" spc="-5" dirty="0">
              <a:solidFill>
                <a:schemeClr val="bg1"/>
              </a:solidFill>
              <a:latin typeface="Carlito"/>
              <a:cs typeface="Carlito"/>
            </a:endParaRPr>
          </a:p>
        </p:txBody>
      </p:sp>
      <p:sp>
        <p:nvSpPr>
          <p:cNvPr id="3" name="object 3"/>
          <p:cNvSpPr/>
          <p:nvPr/>
        </p:nvSpPr>
        <p:spPr>
          <a:xfrm>
            <a:off x="7967471" y="4044696"/>
            <a:ext cx="1118616" cy="1065274"/>
          </a:xfrm>
          <a:prstGeom prst="rect">
            <a:avLst/>
          </a:prstGeom>
          <a:blipFill>
            <a:blip r:embed="rId3"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F8AD1EB8-A56E-4EE2-8CEB-CB19FC71D3EF}"/>
              </a:ext>
            </a:extLst>
          </p:cNvPr>
          <p:cNvSpPr txBox="1"/>
          <p:nvPr/>
        </p:nvSpPr>
        <p:spPr>
          <a:xfrm>
            <a:off x="227796" y="1504950"/>
            <a:ext cx="8458200" cy="954107"/>
          </a:xfrm>
          <a:prstGeom prst="rect">
            <a:avLst/>
          </a:prstGeom>
          <a:noFill/>
        </p:spPr>
        <p:txBody>
          <a:bodyPr wrap="square" rtlCol="0">
            <a:spAutoFit/>
          </a:bodyPr>
          <a:lstStyle/>
          <a:p>
            <a:pPr algn="ctr"/>
            <a:r>
              <a:rPr lang="en-GB" sz="2000" b="1" dirty="0"/>
              <a:t>Optical Flow and Autoencoders for the characterization of slow-waves</a:t>
            </a:r>
          </a:p>
          <a:p>
            <a:pPr algn="ctr"/>
            <a:endParaRPr lang="en-GB" b="1" dirty="0"/>
          </a:p>
          <a:p>
            <a:pPr algn="ctr"/>
            <a:r>
              <a:rPr lang="en-GB" b="1" dirty="0"/>
              <a:t> Temporospatial pattern detection for neuroimaging revisited </a:t>
            </a:r>
            <a:endParaRPr lang="en-GB" sz="36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124191"/>
            <a:ext cx="5407661" cy="289823"/>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Arial"/>
                <a:cs typeface="Arial"/>
              </a:rPr>
              <a:t>1. </a:t>
            </a:r>
            <a:r>
              <a:rPr sz="1800" b="1" dirty="0">
                <a:latin typeface="Arial"/>
                <a:cs typeface="Arial"/>
              </a:rPr>
              <a:t>Motivat</a:t>
            </a:r>
            <a:r>
              <a:rPr sz="1800" b="1" spc="5" dirty="0">
                <a:latin typeface="Arial"/>
                <a:cs typeface="Arial"/>
              </a:rPr>
              <a:t>i</a:t>
            </a:r>
            <a:r>
              <a:rPr sz="1800" b="1" dirty="0">
                <a:latin typeface="Arial"/>
                <a:cs typeface="Arial"/>
              </a:rPr>
              <a:t>on</a:t>
            </a:r>
            <a:r>
              <a:rPr lang="en-US" sz="1800" b="1" dirty="0">
                <a:latin typeface="Arial"/>
                <a:cs typeface="Arial"/>
              </a:rPr>
              <a:t> &amp; interest of research</a:t>
            </a:r>
            <a:endParaRPr sz="18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5</a:t>
            </a:r>
            <a:r>
              <a:rPr dirty="0"/>
              <a:t>/</a:t>
            </a:r>
            <a:r>
              <a:rPr spc="-5" dirty="0"/>
              <a:t>202</a:t>
            </a:r>
            <a:r>
              <a:rPr dirty="0"/>
              <a:t>0</a:t>
            </a:r>
          </a:p>
        </p:txBody>
      </p:sp>
      <p:sp>
        <p:nvSpPr>
          <p:cNvPr id="5" name="object 5"/>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Motion patterns </a:t>
            </a:r>
            <a:r>
              <a:rPr dirty="0"/>
              <a:t>in neuroimaging</a:t>
            </a:r>
            <a:r>
              <a:rPr spc="10" dirty="0"/>
              <a:t> </a:t>
            </a:r>
            <a:r>
              <a:rPr dirty="0"/>
              <a:t>data</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2</a:t>
            </a:fld>
            <a:endParaRPr dirty="0"/>
          </a:p>
        </p:txBody>
      </p:sp>
      <p:pic>
        <p:nvPicPr>
          <p:cNvPr id="7" name="Picture 2">
            <a:extLst>
              <a:ext uri="{FF2B5EF4-FFF2-40B4-BE49-F238E27FC236}">
                <a16:creationId xmlns:a16="http://schemas.microsoft.com/office/drawing/2014/main" id="{CF6EC52B-535F-45DD-AEC2-E28C5B586F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5515" y="666750"/>
            <a:ext cx="5972969"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4094FF-D32F-4F77-85E5-E13912AF872C}"/>
              </a:ext>
            </a:extLst>
          </p:cNvPr>
          <p:cNvSpPr txBox="1"/>
          <p:nvPr/>
        </p:nvSpPr>
        <p:spPr>
          <a:xfrm>
            <a:off x="228600" y="4552950"/>
            <a:ext cx="5562600" cy="276999"/>
          </a:xfrm>
          <a:prstGeom prst="rect">
            <a:avLst/>
          </a:prstGeom>
          <a:noFill/>
        </p:spPr>
        <p:txBody>
          <a:bodyPr wrap="square" rtlCol="0">
            <a:spAutoFit/>
          </a:bodyPr>
          <a:lstStyle/>
          <a:p>
            <a:r>
              <a:rPr lang="de-DE" sz="1200" b="1" dirty="0">
                <a:sym typeface="Wingdings" panose="05000000000000000000" pitchFamily="2" charset="2"/>
              </a:rPr>
              <a:t> Slow wave subsections can be considered as the atomic units for further analysis</a:t>
            </a:r>
            <a:endParaRPr lang="en-GB" sz="1200" b="1" dirty="0"/>
          </a:p>
        </p:txBody>
      </p:sp>
      <p:sp>
        <p:nvSpPr>
          <p:cNvPr id="9" name="TextBox 8">
            <a:extLst>
              <a:ext uri="{FF2B5EF4-FFF2-40B4-BE49-F238E27FC236}">
                <a16:creationId xmlns:a16="http://schemas.microsoft.com/office/drawing/2014/main" id="{7D431886-2ED1-4C76-99B9-624B7D344B37}"/>
              </a:ext>
            </a:extLst>
          </p:cNvPr>
          <p:cNvSpPr txBox="1"/>
          <p:nvPr/>
        </p:nvSpPr>
        <p:spPr>
          <a:xfrm>
            <a:off x="5728970" y="4552949"/>
            <a:ext cx="3290901" cy="276999"/>
          </a:xfrm>
          <a:prstGeom prst="rect">
            <a:avLst/>
          </a:prstGeom>
          <a:noFill/>
        </p:spPr>
        <p:txBody>
          <a:bodyPr wrap="none" rtlCol="0">
            <a:spAutoFit/>
          </a:bodyPr>
          <a:lstStyle/>
          <a:p>
            <a:r>
              <a:rPr lang="de-DE" sz="1200" b="1" dirty="0">
                <a:sym typeface="Wingdings" panose="05000000000000000000" pitchFamily="2" charset="2"/>
              </a:rPr>
              <a:t> Waiting for approval to register Master Thesis</a:t>
            </a:r>
            <a:endParaRPr lang="en-GB" sz="1200" b="1" dirty="0"/>
          </a:p>
        </p:txBody>
      </p:sp>
    </p:spTree>
    <p:extLst>
      <p:ext uri="{BB962C8B-B14F-4D97-AF65-F5344CB8AC3E}">
        <p14:creationId xmlns:p14="http://schemas.microsoft.com/office/powerpoint/2010/main" val="31172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124191"/>
            <a:ext cx="6550661" cy="289823"/>
          </a:xfrm>
          <a:prstGeom prst="rect">
            <a:avLst/>
          </a:prstGeom>
        </p:spPr>
        <p:txBody>
          <a:bodyPr vert="horz" wrap="square" lIns="0" tIns="12700" rIns="0" bIns="0" rtlCol="0">
            <a:spAutoFit/>
          </a:bodyPr>
          <a:lstStyle/>
          <a:p>
            <a:pPr marL="12700">
              <a:lnSpc>
                <a:spcPct val="100000"/>
              </a:lnSpc>
              <a:spcBef>
                <a:spcPts val="100"/>
              </a:spcBef>
            </a:pPr>
            <a:r>
              <a:rPr lang="en-US" sz="1800" b="1" dirty="0"/>
              <a:t>2</a:t>
            </a:r>
            <a:r>
              <a:rPr lang="en-US" sz="1800" b="1" dirty="0">
                <a:latin typeface="Arial"/>
                <a:cs typeface="Arial"/>
              </a:rPr>
              <a:t>. </a:t>
            </a:r>
            <a:r>
              <a:rPr lang="de-DE" sz="1800" b="1" dirty="0">
                <a:latin typeface="Arial"/>
                <a:cs typeface="Arial"/>
              </a:rPr>
              <a:t>Background research on slow waves &amp; proposal</a:t>
            </a:r>
            <a:endParaRPr sz="18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5</a:t>
            </a:r>
            <a:r>
              <a:rPr dirty="0"/>
              <a:t>/</a:t>
            </a:r>
            <a:r>
              <a:rPr spc="-5" dirty="0"/>
              <a:t>202</a:t>
            </a:r>
            <a:r>
              <a:rPr dirty="0"/>
              <a:t>0</a:t>
            </a:r>
          </a:p>
        </p:txBody>
      </p:sp>
      <p:sp>
        <p:nvSpPr>
          <p:cNvPr id="5" name="object 5"/>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Motion patterns </a:t>
            </a:r>
            <a:r>
              <a:rPr dirty="0"/>
              <a:t>in neuroimaging</a:t>
            </a:r>
            <a:r>
              <a:rPr spc="10" dirty="0"/>
              <a:t> </a:t>
            </a:r>
            <a:r>
              <a:rPr dirty="0"/>
              <a:t>data</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3</a:t>
            </a:fld>
            <a:endParaRPr dirty="0"/>
          </a:p>
        </p:txBody>
      </p:sp>
      <p:sp>
        <p:nvSpPr>
          <p:cNvPr id="9" name="TextBox 8">
            <a:extLst>
              <a:ext uri="{FF2B5EF4-FFF2-40B4-BE49-F238E27FC236}">
                <a16:creationId xmlns:a16="http://schemas.microsoft.com/office/drawing/2014/main" id="{7D431886-2ED1-4C76-99B9-624B7D344B37}"/>
              </a:ext>
            </a:extLst>
          </p:cNvPr>
          <p:cNvSpPr txBox="1"/>
          <p:nvPr/>
        </p:nvSpPr>
        <p:spPr>
          <a:xfrm>
            <a:off x="154939" y="4552950"/>
            <a:ext cx="8742971" cy="292388"/>
          </a:xfrm>
          <a:prstGeom prst="rect">
            <a:avLst/>
          </a:prstGeom>
          <a:noFill/>
        </p:spPr>
        <p:txBody>
          <a:bodyPr wrap="none" rtlCol="0">
            <a:spAutoFit/>
          </a:bodyPr>
          <a:lstStyle/>
          <a:p>
            <a:r>
              <a:rPr lang="de-DE" sz="1300" b="1" dirty="0">
                <a:sym typeface="Wingdings" panose="05000000000000000000" pitchFamily="2" charset="2"/>
              </a:rPr>
              <a:t> Slow waves are crucial for memory consolidation; Temporospatial patterns are poorly undersood  Waiting for approval</a:t>
            </a:r>
            <a:endParaRPr lang="en-GB" sz="1300" b="1" dirty="0"/>
          </a:p>
        </p:txBody>
      </p:sp>
      <p:pic>
        <p:nvPicPr>
          <p:cNvPr id="8" name="Picture 7">
            <a:extLst>
              <a:ext uri="{FF2B5EF4-FFF2-40B4-BE49-F238E27FC236}">
                <a16:creationId xmlns:a16="http://schemas.microsoft.com/office/drawing/2014/main" id="{776BFBE3-FF88-4AB6-B569-2B2382E741BC}"/>
              </a:ext>
            </a:extLst>
          </p:cNvPr>
          <p:cNvPicPr>
            <a:picLocks noChangeAspect="1"/>
          </p:cNvPicPr>
          <p:nvPr/>
        </p:nvPicPr>
        <p:blipFill>
          <a:blip r:embed="rId3"/>
          <a:stretch>
            <a:fillRect/>
          </a:stretch>
        </p:blipFill>
        <p:spPr>
          <a:xfrm>
            <a:off x="496062" y="685800"/>
            <a:ext cx="2632306" cy="3714750"/>
          </a:xfrm>
          <a:prstGeom prst="rect">
            <a:avLst/>
          </a:prstGeom>
        </p:spPr>
      </p:pic>
      <p:pic>
        <p:nvPicPr>
          <p:cNvPr id="10" name="Picture 9">
            <a:extLst>
              <a:ext uri="{FF2B5EF4-FFF2-40B4-BE49-F238E27FC236}">
                <a16:creationId xmlns:a16="http://schemas.microsoft.com/office/drawing/2014/main" id="{E2264872-9F90-47C3-92B7-12FE668FF3C2}"/>
              </a:ext>
            </a:extLst>
          </p:cNvPr>
          <p:cNvPicPr>
            <a:picLocks noChangeAspect="1"/>
          </p:cNvPicPr>
          <p:nvPr/>
        </p:nvPicPr>
        <p:blipFill>
          <a:blip r:embed="rId4"/>
          <a:stretch>
            <a:fillRect/>
          </a:stretch>
        </p:blipFill>
        <p:spPr>
          <a:xfrm>
            <a:off x="3276601" y="685801"/>
            <a:ext cx="2647056" cy="3723658"/>
          </a:xfrm>
          <a:prstGeom prst="rect">
            <a:avLst/>
          </a:prstGeom>
        </p:spPr>
      </p:pic>
      <p:pic>
        <p:nvPicPr>
          <p:cNvPr id="11" name="Picture 10">
            <a:extLst>
              <a:ext uri="{FF2B5EF4-FFF2-40B4-BE49-F238E27FC236}">
                <a16:creationId xmlns:a16="http://schemas.microsoft.com/office/drawing/2014/main" id="{1EE15A6A-2983-4482-9242-4618A53E20A0}"/>
              </a:ext>
            </a:extLst>
          </p:cNvPr>
          <p:cNvPicPr>
            <a:picLocks noChangeAspect="1"/>
          </p:cNvPicPr>
          <p:nvPr/>
        </p:nvPicPr>
        <p:blipFill>
          <a:blip r:embed="rId5"/>
          <a:stretch>
            <a:fillRect/>
          </a:stretch>
        </p:blipFill>
        <p:spPr>
          <a:xfrm>
            <a:off x="6132023" y="695321"/>
            <a:ext cx="2638975" cy="3714751"/>
          </a:xfrm>
          <a:prstGeom prst="rect">
            <a:avLst/>
          </a:prstGeom>
        </p:spPr>
      </p:pic>
    </p:spTree>
    <p:extLst>
      <p:ext uri="{BB962C8B-B14F-4D97-AF65-F5344CB8AC3E}">
        <p14:creationId xmlns:p14="http://schemas.microsoft.com/office/powerpoint/2010/main" val="393494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124191"/>
            <a:ext cx="8379461" cy="289823"/>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Arial"/>
                <a:cs typeface="Arial"/>
              </a:rPr>
              <a:t>3. </a:t>
            </a:r>
            <a:r>
              <a:rPr lang="de-DE" sz="1800" b="1" dirty="0">
                <a:latin typeface="Arial"/>
                <a:cs typeface="Arial"/>
              </a:rPr>
              <a:t>Systematic search in parameter space for optimal preprocessing</a:t>
            </a:r>
            <a:endParaRPr sz="18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5</a:t>
            </a:r>
            <a:r>
              <a:rPr dirty="0"/>
              <a:t>/</a:t>
            </a:r>
            <a:r>
              <a:rPr spc="-5" dirty="0"/>
              <a:t>202</a:t>
            </a:r>
            <a:r>
              <a:rPr dirty="0"/>
              <a:t>0</a:t>
            </a:r>
          </a:p>
        </p:txBody>
      </p:sp>
      <p:sp>
        <p:nvSpPr>
          <p:cNvPr id="5" name="object 5"/>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Motion patterns </a:t>
            </a:r>
            <a:r>
              <a:rPr dirty="0"/>
              <a:t>in neuroimaging</a:t>
            </a:r>
            <a:r>
              <a:rPr spc="10" dirty="0"/>
              <a:t> </a:t>
            </a:r>
            <a:r>
              <a:rPr dirty="0"/>
              <a:t>data</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4</a:t>
            </a:fld>
            <a:endParaRPr dirty="0"/>
          </a:p>
        </p:txBody>
      </p:sp>
      <p:sp>
        <p:nvSpPr>
          <p:cNvPr id="8" name="TextBox 7">
            <a:extLst>
              <a:ext uri="{FF2B5EF4-FFF2-40B4-BE49-F238E27FC236}">
                <a16:creationId xmlns:a16="http://schemas.microsoft.com/office/drawing/2014/main" id="{A7BB4F08-1FDD-45DB-B69A-FC9417F01E2C}"/>
              </a:ext>
            </a:extLst>
          </p:cNvPr>
          <p:cNvSpPr txBox="1"/>
          <p:nvPr/>
        </p:nvSpPr>
        <p:spPr>
          <a:xfrm>
            <a:off x="111378" y="819150"/>
            <a:ext cx="8804021" cy="4201150"/>
          </a:xfrm>
          <a:prstGeom prst="rect">
            <a:avLst/>
          </a:prstGeom>
          <a:noFill/>
        </p:spPr>
        <p:txBody>
          <a:bodyPr wrap="square" rtlCol="0">
            <a:spAutoFit/>
          </a:bodyPr>
          <a:lstStyle/>
          <a:p>
            <a:pPr marL="285750" indent="-285750">
              <a:buFont typeface="Arial" panose="020B0604020202020204" pitchFamily="34" charset="0"/>
              <a:buChar char="•"/>
            </a:pPr>
            <a:r>
              <a:rPr lang="de-DE" sz="1600" dirty="0"/>
              <a:t>Several preprocessing parameters can be optimized (e.g. frequency filtering, smooting etc.)</a:t>
            </a:r>
          </a:p>
          <a:p>
            <a:pPr marL="285750" indent="-285750">
              <a:buFont typeface="Arial" panose="020B0604020202020204" pitchFamily="34" charset="0"/>
              <a:buChar char="•"/>
            </a:pPr>
            <a:r>
              <a:rPr lang="de-DE" sz="1600" dirty="0"/>
              <a:t>Big Data!</a:t>
            </a:r>
          </a:p>
          <a:p>
            <a:endParaRPr lang="de-DE" sz="1600" dirty="0"/>
          </a:p>
          <a:p>
            <a:endParaRPr lang="de-DE" sz="1600" dirty="0"/>
          </a:p>
          <a:p>
            <a:pPr marL="285750" indent="-285750">
              <a:buFont typeface="Arial" panose="020B0604020202020204" pitchFamily="34" charset="0"/>
              <a:buChar char="•"/>
            </a:pPr>
            <a:r>
              <a:rPr lang="de-DE" sz="1600" dirty="0"/>
              <a:t>Implementation of parameterized preprocessing scripts</a:t>
            </a:r>
          </a:p>
          <a:p>
            <a:pPr marL="285750" indent="-285750">
              <a:buFont typeface="Wingdings" panose="05000000000000000000" pitchFamily="2" charset="2"/>
              <a:buChar char="à"/>
            </a:pPr>
            <a:r>
              <a:rPr lang="de-DE" sz="1600" dirty="0">
                <a:sym typeface="Wingdings" panose="05000000000000000000" pitchFamily="2" charset="2"/>
              </a:rPr>
              <a:t>Expected Images </a:t>
            </a:r>
            <a:r>
              <a:rPr lang="de-DE" sz="1100" dirty="0">
                <a:sym typeface="Wingdings" panose="05000000000000000000" pitchFamily="2" charset="2"/>
              </a:rPr>
              <a:t>(with/without interpolation, different bin sizes)</a:t>
            </a:r>
          </a:p>
          <a:p>
            <a:pPr marL="285750" indent="-285750">
              <a:buFont typeface="Wingdings" panose="05000000000000000000" pitchFamily="2" charset="2"/>
              <a:buChar char="à"/>
            </a:pPr>
            <a:r>
              <a:rPr lang="de-DE" sz="1600" dirty="0">
                <a:sym typeface="Wingdings" panose="05000000000000000000" pitchFamily="2" charset="2"/>
              </a:rPr>
              <a:t>Contrast to expected Images for a given overall brightness </a:t>
            </a:r>
            <a:r>
              <a:rPr lang="de-DE" sz="1100" dirty="0">
                <a:sym typeface="Wingdings" panose="05000000000000000000" pitchFamily="2" charset="2"/>
              </a:rPr>
              <a:t>(median/mean)</a:t>
            </a:r>
          </a:p>
          <a:p>
            <a:pPr marL="285750" indent="-285750">
              <a:buFont typeface="Wingdings" panose="05000000000000000000" pitchFamily="2" charset="2"/>
              <a:buChar char="à"/>
            </a:pPr>
            <a:r>
              <a:rPr lang="de-DE" sz="1600" dirty="0">
                <a:sym typeface="Wingdings" panose="05000000000000000000" pitchFamily="2" charset="2"/>
              </a:rPr>
              <a:t>Contrast to the pixelwise mean </a:t>
            </a:r>
            <a:r>
              <a:rPr lang="de-DE" sz="1100" dirty="0">
                <a:sym typeface="Wingdings" panose="05000000000000000000" pitchFamily="2" charset="2"/>
              </a:rPr>
              <a:t>(of sample / of down-state periods)</a:t>
            </a:r>
          </a:p>
          <a:p>
            <a:endParaRPr lang="de-DE" sz="1100" dirty="0">
              <a:sym typeface="Wingdings" panose="05000000000000000000" pitchFamily="2" charset="2"/>
            </a:endParaRPr>
          </a:p>
          <a:p>
            <a:endParaRPr lang="de-DE" sz="1600" dirty="0">
              <a:sym typeface="Wingdings" panose="05000000000000000000" pitchFamily="2" charset="2"/>
            </a:endParaRPr>
          </a:p>
          <a:p>
            <a:pPr marL="285750" indent="-285750">
              <a:buFont typeface="Arial" panose="020B0604020202020204" pitchFamily="34" charset="0"/>
              <a:buChar char="•"/>
            </a:pPr>
            <a:r>
              <a:rPr lang="de-DE" sz="1600" dirty="0">
                <a:sym typeface="Wingdings" panose="05000000000000000000" pitchFamily="2" charset="2"/>
              </a:rPr>
              <a:t>Qualitative evaluation using TensorViewer </a:t>
            </a:r>
          </a:p>
          <a:p>
            <a:pPr marL="285750" indent="-285750">
              <a:buFont typeface="Wingdings" panose="05000000000000000000" pitchFamily="2" charset="2"/>
              <a:buChar char="à"/>
            </a:pPr>
            <a:r>
              <a:rPr lang="de-DE" sz="1600" dirty="0">
                <a:sym typeface="Wingdings" panose="05000000000000000000" pitchFamily="2" charset="2"/>
              </a:rPr>
              <a:t>Contrast to down state can be used &amp; result can be devided by background</a:t>
            </a:r>
          </a:p>
          <a:p>
            <a:pPr marL="285750" indent="-285750">
              <a:buFont typeface="Wingdings" panose="05000000000000000000" pitchFamily="2" charset="2"/>
              <a:buChar char="à"/>
            </a:pPr>
            <a:r>
              <a:rPr lang="de-DE" sz="1600" dirty="0">
                <a:sym typeface="Wingdings" panose="05000000000000000000" pitchFamily="2" charset="2"/>
              </a:rPr>
              <a:t>Removal of artifacts due to blood vessels</a:t>
            </a:r>
          </a:p>
          <a:p>
            <a:pPr marL="285750" indent="-285750">
              <a:buFont typeface="Wingdings" panose="05000000000000000000" pitchFamily="2" charset="2"/>
              <a:buChar char="à"/>
            </a:pPr>
            <a:endParaRPr lang="de-DE" sz="1600" dirty="0">
              <a:sym typeface="Wingdings" panose="05000000000000000000" pitchFamily="2" charset="2"/>
            </a:endParaRPr>
          </a:p>
          <a:p>
            <a:pPr marL="285750" indent="-285750">
              <a:buFont typeface="Wingdings" panose="05000000000000000000" pitchFamily="2" charset="2"/>
              <a:buChar char="à"/>
            </a:pPr>
            <a:endParaRPr lang="de-DE" sz="1600" dirty="0">
              <a:sym typeface="Wingdings" panose="05000000000000000000" pitchFamily="2" charset="2"/>
            </a:endParaRPr>
          </a:p>
          <a:p>
            <a:r>
              <a:rPr lang="de-DE" sz="1600" b="1" dirty="0">
                <a:sym typeface="Wingdings" panose="05000000000000000000" pitchFamily="2" charset="2"/>
              </a:rPr>
              <a:t>Working memory restrictions; When will I have access to Helmholtz server?</a:t>
            </a:r>
          </a:p>
          <a:p>
            <a:pPr marL="285750" indent="-285750">
              <a:buFont typeface="Wingdings" panose="05000000000000000000" pitchFamily="2" charset="2"/>
              <a:buChar char="à"/>
            </a:pPr>
            <a:endParaRPr lang="en-GB" sz="1600" dirty="0"/>
          </a:p>
        </p:txBody>
      </p:sp>
      <p:pic>
        <p:nvPicPr>
          <p:cNvPr id="9" name="Picture 8">
            <a:extLst>
              <a:ext uri="{FF2B5EF4-FFF2-40B4-BE49-F238E27FC236}">
                <a16:creationId xmlns:a16="http://schemas.microsoft.com/office/drawing/2014/main" id="{23C5C41C-8795-4C97-89BE-B7713B77ADA0}"/>
              </a:ext>
            </a:extLst>
          </p:cNvPr>
          <p:cNvPicPr>
            <a:picLocks noChangeAspect="1"/>
          </p:cNvPicPr>
          <p:nvPr/>
        </p:nvPicPr>
        <p:blipFill rotWithShape="1">
          <a:blip r:embed="rId3"/>
          <a:srcRect r="45031"/>
          <a:stretch/>
        </p:blipFill>
        <p:spPr>
          <a:xfrm>
            <a:off x="7003651" y="1200150"/>
            <a:ext cx="1767348" cy="1447800"/>
          </a:xfrm>
          <a:prstGeom prst="rect">
            <a:avLst/>
          </a:prstGeom>
        </p:spPr>
      </p:pic>
      <p:pic>
        <p:nvPicPr>
          <p:cNvPr id="10" name="Picture 9">
            <a:extLst>
              <a:ext uri="{FF2B5EF4-FFF2-40B4-BE49-F238E27FC236}">
                <a16:creationId xmlns:a16="http://schemas.microsoft.com/office/drawing/2014/main" id="{D26393F0-26AE-4889-B6EC-2380C8BC0FB8}"/>
              </a:ext>
            </a:extLst>
          </p:cNvPr>
          <p:cNvPicPr>
            <a:picLocks noChangeAspect="1"/>
          </p:cNvPicPr>
          <p:nvPr/>
        </p:nvPicPr>
        <p:blipFill>
          <a:blip r:embed="rId4"/>
          <a:stretch>
            <a:fillRect/>
          </a:stretch>
        </p:blipFill>
        <p:spPr>
          <a:xfrm>
            <a:off x="7003651" y="2800350"/>
            <a:ext cx="1767348" cy="1839142"/>
          </a:xfrm>
          <a:prstGeom prst="rect">
            <a:avLst/>
          </a:prstGeom>
        </p:spPr>
      </p:pic>
    </p:spTree>
    <p:extLst>
      <p:ext uri="{BB962C8B-B14F-4D97-AF65-F5344CB8AC3E}">
        <p14:creationId xmlns:p14="http://schemas.microsoft.com/office/powerpoint/2010/main" val="42026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map&#10;&#10;Description automatically generated">
            <a:extLst>
              <a:ext uri="{FF2B5EF4-FFF2-40B4-BE49-F238E27FC236}">
                <a16:creationId xmlns:a16="http://schemas.microsoft.com/office/drawing/2014/main" id="{8C068C62-FB49-4316-97AA-E896A089B0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5790" y="881664"/>
            <a:ext cx="2324967" cy="1766286"/>
          </a:xfrm>
          <a:prstGeom prst="rect">
            <a:avLst/>
          </a:prstGeom>
        </p:spPr>
      </p:pic>
      <p:pic>
        <p:nvPicPr>
          <p:cNvPr id="14" name="Picture 13" descr="A close up of a map&#10;&#10;Description automatically generated">
            <a:extLst>
              <a:ext uri="{FF2B5EF4-FFF2-40B4-BE49-F238E27FC236}">
                <a16:creationId xmlns:a16="http://schemas.microsoft.com/office/drawing/2014/main" id="{88EC5539-D397-47AC-B39E-EF89335371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5879" y="2710465"/>
            <a:ext cx="2355046" cy="1766285"/>
          </a:xfrm>
          <a:prstGeom prst="rect">
            <a:avLst/>
          </a:prstGeom>
        </p:spPr>
      </p:pic>
      <p:sp>
        <p:nvSpPr>
          <p:cNvPr id="2" name="object 2"/>
          <p:cNvSpPr txBox="1">
            <a:spLocks noGrp="1"/>
          </p:cNvSpPr>
          <p:nvPr>
            <p:ph type="title"/>
          </p:nvPr>
        </p:nvSpPr>
        <p:spPr>
          <a:xfrm>
            <a:off x="154939" y="124191"/>
            <a:ext cx="8379461" cy="289823"/>
          </a:xfrm>
          <a:prstGeom prst="rect">
            <a:avLst/>
          </a:prstGeom>
        </p:spPr>
        <p:txBody>
          <a:bodyPr vert="horz" wrap="square" lIns="0" tIns="12700" rIns="0" bIns="0" rtlCol="0">
            <a:spAutoFit/>
          </a:bodyPr>
          <a:lstStyle/>
          <a:p>
            <a:pPr marL="12700">
              <a:lnSpc>
                <a:spcPct val="100000"/>
              </a:lnSpc>
              <a:spcBef>
                <a:spcPts val="100"/>
              </a:spcBef>
            </a:pPr>
            <a:r>
              <a:rPr lang="en-US" sz="1800" b="1" dirty="0"/>
              <a:t>4</a:t>
            </a:r>
            <a:r>
              <a:rPr lang="en-US" sz="1800" b="1" dirty="0">
                <a:latin typeface="Arial"/>
                <a:cs typeface="Arial"/>
              </a:rPr>
              <a:t>. </a:t>
            </a:r>
            <a:r>
              <a:rPr lang="de-DE" sz="1800" b="1" dirty="0">
                <a:latin typeface="Arial"/>
                <a:cs typeface="Arial"/>
              </a:rPr>
              <a:t>Automatic splitting of slow waves</a:t>
            </a:r>
            <a:endParaRPr sz="18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3175" rIns="0" bIns="0" rtlCol="0">
            <a:spAutoFit/>
          </a:bodyPr>
          <a:lstStyle/>
          <a:p>
            <a:pPr marL="12700">
              <a:lnSpc>
                <a:spcPct val="100000"/>
              </a:lnSpc>
              <a:spcBef>
                <a:spcPts val="25"/>
              </a:spcBef>
            </a:pPr>
            <a:r>
              <a:rPr spc="-5" dirty="0"/>
              <a:t>5</a:t>
            </a:r>
            <a:r>
              <a:rPr dirty="0"/>
              <a:t>/</a:t>
            </a:r>
            <a:r>
              <a:rPr spc="-5" dirty="0"/>
              <a:t>202</a:t>
            </a:r>
            <a:r>
              <a:rPr dirty="0"/>
              <a:t>0</a:t>
            </a:r>
          </a:p>
        </p:txBody>
      </p:sp>
      <p:sp>
        <p:nvSpPr>
          <p:cNvPr id="5" name="object 5"/>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Motion patterns </a:t>
            </a:r>
            <a:r>
              <a:rPr dirty="0"/>
              <a:t>in neuroimaging</a:t>
            </a:r>
            <a:r>
              <a:rPr spc="10" dirty="0"/>
              <a:t> </a:t>
            </a:r>
            <a:r>
              <a:rPr dirty="0"/>
              <a:t>data</a:t>
            </a:r>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t>5</a:t>
            </a:fld>
            <a:endParaRPr dirty="0"/>
          </a:p>
        </p:txBody>
      </p:sp>
      <p:sp>
        <p:nvSpPr>
          <p:cNvPr id="8" name="TextBox 7">
            <a:extLst>
              <a:ext uri="{FF2B5EF4-FFF2-40B4-BE49-F238E27FC236}">
                <a16:creationId xmlns:a16="http://schemas.microsoft.com/office/drawing/2014/main" id="{A7BB4F08-1FDD-45DB-B69A-FC9417F01E2C}"/>
              </a:ext>
            </a:extLst>
          </p:cNvPr>
          <p:cNvSpPr txBox="1"/>
          <p:nvPr/>
        </p:nvSpPr>
        <p:spPr>
          <a:xfrm>
            <a:off x="51651" y="908268"/>
            <a:ext cx="7568349" cy="1815882"/>
          </a:xfrm>
          <a:prstGeom prst="rect">
            <a:avLst/>
          </a:prstGeom>
          <a:noFill/>
        </p:spPr>
        <p:txBody>
          <a:bodyPr wrap="square" rtlCol="0">
            <a:spAutoFit/>
          </a:bodyPr>
          <a:lstStyle/>
          <a:p>
            <a:r>
              <a:rPr lang="de-DE" sz="1400" dirty="0"/>
              <a:t>1. Detection of slow waves via thresholding (&gt;25 percentile; removal of short periods)</a:t>
            </a:r>
          </a:p>
          <a:p>
            <a:endParaRPr lang="de-DE" sz="1400" dirty="0">
              <a:sym typeface="Wingdings" panose="05000000000000000000" pitchFamily="2" charset="2"/>
            </a:endParaRPr>
          </a:p>
          <a:p>
            <a:r>
              <a:rPr lang="de-DE" sz="1400" dirty="0">
                <a:sym typeface="Wingdings" panose="05000000000000000000" pitchFamily="2" charset="2"/>
              </a:rPr>
              <a:t>2. Segmentation into rising and falling phases (via detection of local maxima)</a:t>
            </a:r>
          </a:p>
          <a:p>
            <a:endParaRPr lang="de-DE" sz="1400" dirty="0">
              <a:sym typeface="Wingdings" panose="05000000000000000000" pitchFamily="2" charset="2"/>
            </a:endParaRPr>
          </a:p>
          <a:p>
            <a:r>
              <a:rPr lang="de-DE" sz="1400" dirty="0">
                <a:sym typeface="Wingdings" panose="05000000000000000000" pitchFamily="2" charset="2"/>
              </a:rPr>
              <a:t>3. Segmentation of rising phases according to saddle points (via optima of derivative)</a:t>
            </a:r>
          </a:p>
          <a:p>
            <a:endParaRPr lang="de-DE" sz="1400" dirty="0">
              <a:sym typeface="Wingdings" panose="05000000000000000000" pitchFamily="2" charset="2"/>
            </a:endParaRPr>
          </a:p>
          <a:p>
            <a:endParaRPr lang="de-DE" sz="1400" dirty="0">
              <a:sym typeface="Wingdings" panose="05000000000000000000" pitchFamily="2" charset="2"/>
            </a:endParaRPr>
          </a:p>
          <a:p>
            <a:r>
              <a:rPr lang="de-DE" sz="1400" dirty="0">
                <a:sym typeface="Wingdings" panose="05000000000000000000" pitchFamily="2" charset="2"/>
              </a:rPr>
              <a:t> Further optimization &amp; debugging required</a:t>
            </a:r>
            <a:endParaRPr lang="de-DE" sz="1400" dirty="0"/>
          </a:p>
        </p:txBody>
      </p:sp>
      <p:pic>
        <p:nvPicPr>
          <p:cNvPr id="7" name="Picture 6" descr="A close up of a map&#10;&#10;Description automatically generated">
            <a:extLst>
              <a:ext uri="{FF2B5EF4-FFF2-40B4-BE49-F238E27FC236}">
                <a16:creationId xmlns:a16="http://schemas.microsoft.com/office/drawing/2014/main" id="{BC1A4077-3F07-429A-B081-8EEC3492B9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7265" y="3008580"/>
            <a:ext cx="1809335" cy="1357002"/>
          </a:xfrm>
          <a:prstGeom prst="rect">
            <a:avLst/>
          </a:prstGeom>
        </p:spPr>
      </p:pic>
      <p:pic>
        <p:nvPicPr>
          <p:cNvPr id="12" name="Picture 11" descr="A close up of a map&#10;&#10;Description automatically generated">
            <a:extLst>
              <a:ext uri="{FF2B5EF4-FFF2-40B4-BE49-F238E27FC236}">
                <a16:creationId xmlns:a16="http://schemas.microsoft.com/office/drawing/2014/main" id="{0FC14DBC-B96A-4CE4-BD6B-8F118BF855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7116" y="2969912"/>
            <a:ext cx="1790484" cy="1342863"/>
          </a:xfrm>
          <a:prstGeom prst="rect">
            <a:avLst/>
          </a:prstGeom>
        </p:spPr>
      </p:pic>
      <p:pic>
        <p:nvPicPr>
          <p:cNvPr id="18" name="Picture 17" descr="A close up of a map&#10;&#10;Description automatically generated">
            <a:extLst>
              <a:ext uri="{FF2B5EF4-FFF2-40B4-BE49-F238E27FC236}">
                <a16:creationId xmlns:a16="http://schemas.microsoft.com/office/drawing/2014/main" id="{623648C8-934C-4EAE-A2D2-A0DCC021E2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1400" y="2993217"/>
            <a:ext cx="1813369" cy="1360026"/>
          </a:xfrm>
          <a:prstGeom prst="rect">
            <a:avLst/>
          </a:prstGeom>
        </p:spPr>
      </p:pic>
      <p:pic>
        <p:nvPicPr>
          <p:cNvPr id="20" name="Picture 19" descr="A close up of a mans face&#10;&#10;Description automatically generated">
            <a:extLst>
              <a:ext uri="{FF2B5EF4-FFF2-40B4-BE49-F238E27FC236}">
                <a16:creationId xmlns:a16="http://schemas.microsoft.com/office/drawing/2014/main" id="{D2AB0A98-C86F-4D56-A558-B22C369E48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860" y="2952750"/>
            <a:ext cx="1813368" cy="1360026"/>
          </a:xfrm>
          <a:prstGeom prst="rect">
            <a:avLst/>
          </a:prstGeom>
        </p:spPr>
      </p:pic>
      <p:sp>
        <p:nvSpPr>
          <p:cNvPr id="21" name="Rectangle 20">
            <a:extLst>
              <a:ext uri="{FF2B5EF4-FFF2-40B4-BE49-F238E27FC236}">
                <a16:creationId xmlns:a16="http://schemas.microsoft.com/office/drawing/2014/main" id="{B89540E3-398A-40FB-A75A-F3280B4FDAA3}"/>
              </a:ext>
            </a:extLst>
          </p:cNvPr>
          <p:cNvSpPr/>
          <p:nvPr/>
        </p:nvSpPr>
        <p:spPr>
          <a:xfrm>
            <a:off x="154938" y="4476750"/>
            <a:ext cx="8989062" cy="338554"/>
          </a:xfrm>
          <a:prstGeom prst="rect">
            <a:avLst/>
          </a:prstGeom>
        </p:spPr>
        <p:txBody>
          <a:bodyPr wrap="square">
            <a:spAutoFit/>
          </a:bodyPr>
          <a:lstStyle/>
          <a:p>
            <a:r>
              <a:rPr lang="de-DE" sz="1600" b="1" dirty="0">
                <a:sym typeface="Wingdings" panose="05000000000000000000" pitchFamily="2" charset="2"/>
              </a:rPr>
              <a:t> When will I have access to computation power and full datasets? </a:t>
            </a:r>
            <a:endParaRPr lang="de-DE" sz="1600" b="1" dirty="0"/>
          </a:p>
        </p:txBody>
      </p:sp>
    </p:spTree>
    <p:extLst>
      <p:ext uri="{BB962C8B-B14F-4D97-AF65-F5344CB8AC3E}">
        <p14:creationId xmlns:p14="http://schemas.microsoft.com/office/powerpoint/2010/main" val="378841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8585</TotalTime>
  <Words>1891</Words>
  <Application>Microsoft Office PowerPoint</Application>
  <PresentationFormat>On-screen Show (16:9)</PresentationFormat>
  <Paragraphs>145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Carlito</vt:lpstr>
      <vt:lpstr>Wingdings</vt:lpstr>
      <vt:lpstr>Office Theme</vt:lpstr>
      <vt:lpstr>PowerPoint Presentation</vt:lpstr>
      <vt:lpstr>1. Motivation &amp; interest of research</vt:lpstr>
      <vt:lpstr>2. Background research on slow waves &amp; proposal</vt:lpstr>
      <vt:lpstr>3. Systematic search in parameter space for optimal preprocessing</vt:lpstr>
      <vt:lpstr>4. Automatic splitting of slow waves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Gerstenberger</dc:creator>
  <cp:lastModifiedBy>Michael Gerstenberger</cp:lastModifiedBy>
  <cp:revision>114</cp:revision>
  <dcterms:created xsi:type="dcterms:W3CDTF">2020-06-09T14:49:43Z</dcterms:created>
  <dcterms:modified xsi:type="dcterms:W3CDTF">2020-07-29T22:15:00Z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2020-06-08T00:00:00Z</vt:filetime>
  </property>
  <property fmtid="{D5CDD505-2E9C-101B-9397-08002B2CF9AE}" pid="3" name="Creator">
    <vt:lpwstr>Microsoft® PowerPoint® for Microsoft 365</vt:lpwstr>
  </property>
  <property fmtid="{D5CDD505-2E9C-101B-9397-08002B2CF9AE}" pid="4" name="LastSaved">
    <vt:filetime>2020-06-09T00:00:00Z</vt:filetime>
  </property>
</Properties>
</file>