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10544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8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28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280" cy="289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0544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105440"/>
            <a:ext cx="29206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28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289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10544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592000"/>
            <a:ext cx="442656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105440"/>
            <a:ext cx="9071280" cy="13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280" cy="2897280"/>
          </a:xfrm>
          <a:prstGeom prst="rect">
            <a:avLst/>
          </a:prstGeom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38120" y="219456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roup 3"/>
          <p:cNvGrpSpPr/>
          <p:nvPr/>
        </p:nvGrpSpPr>
        <p:grpSpPr>
          <a:xfrm>
            <a:off x="274320" y="124920"/>
            <a:ext cx="6083640" cy="1124640"/>
            <a:chOff x="274320" y="124920"/>
            <a:chExt cx="6083640" cy="1124640"/>
          </a:xfrm>
        </p:grpSpPr>
        <p:pic>
          <p:nvPicPr>
            <p:cNvPr id="79" name="object 6_0" descr=""/>
            <p:cNvPicPr/>
            <p:nvPr/>
          </p:nvPicPr>
          <p:blipFill>
            <a:blip r:embed="rId1"/>
            <a:stretch/>
          </p:blipFill>
          <p:spPr>
            <a:xfrm>
              <a:off x="274320" y="124920"/>
              <a:ext cx="6083640" cy="1124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0" name="CustomShape 4"/>
          <p:cNvSpPr/>
          <p:nvPr/>
        </p:nvSpPr>
        <p:spPr>
          <a:xfrm>
            <a:off x="1005840" y="1005840"/>
            <a:ext cx="8886600" cy="29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1520" bIns="0">
            <a:noAutofit/>
          </a:bodyPr>
          <a:p>
            <a:pPr marL="856440" indent="-843840">
              <a:lnSpc>
                <a:spcPts val="555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5150" spc="-1" strike="noStrike">
                <a:solidFill>
                  <a:srgbClr val="ffffff"/>
                </a:solidFill>
                <a:latin typeface="Tahoma"/>
                <a:ea typeface="DejaVu Sans"/>
              </a:rPr>
              <a:t>Выявление коррупциогенных факторов в нормативных актах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640080" y="3931920"/>
            <a:ext cx="8837280" cy="129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WhileTrue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  <a:ea typeface="DejaVu Sans"/>
              </a:rPr>
              <a:t>Курбанов Ринат, Подоприхин Максим, Василий Кузин, Питанов Елисей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1554480" y="182880"/>
            <a:ext cx="747108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Возможные будущие затраты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04000" y="2065680"/>
            <a:ext cx="8617680" cy="20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Доработка модели – 4 Middle DS (1-2 мес)</a:t>
            </a: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Поддержание модели – 1 Мiddle DS (0.5 ставки)</a:t>
            </a: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Разработка сайта – FullStack разработчик (6 мес)</a:t>
            </a: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Оборудование 16гб RAM 100гб HDD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2926080" y="200880"/>
            <a:ext cx="747108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Развитие проекта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04000" y="2067480"/>
            <a:ext cx="9462600" cy="20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 indent="-2160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Разработка сайта</a:t>
            </a:r>
            <a:endParaRPr b="0" lang="en-US" sz="2600" spc="-1" strike="noStrike"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Улучшение качества модели за счет дообучения</a:t>
            </a:r>
            <a:endParaRPr b="0" lang="en-US" sz="2600" spc="-1" strike="noStrike"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Ускорение дообучения и обучения за счет оптимизации кода и перехода на новое оборудование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0080" y="155448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000"/>
          </a:bodyPr>
          <a:p>
            <a:pPr>
              <a:lnSpc>
                <a:spcPct val="100000"/>
              </a:lnSpc>
            </a:pPr>
            <a:r>
              <a:rPr b="0" lang="ru-RU" sz="10560" spc="-1" strike="noStrike">
                <a:solidFill>
                  <a:srgbClr val="ffffff"/>
                </a:solidFill>
                <a:latin typeface="Arial"/>
                <a:ea typeface="Open Sans"/>
              </a:rPr>
              <a:t>Курбанов Ринат </a:t>
            </a:r>
            <a:endParaRPr b="0" lang="en-US" sz="10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Arial"/>
                <a:ea typeface="Open Sans"/>
              </a:rPr>
              <a:t>Студент-химик МГУ, Data Scientist СИБУР. Множество реализованных проектов в сфере AI/ML.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600" spc="-1" strike="noStrike">
                <a:solidFill>
                  <a:srgbClr val="ffffff"/>
                </a:solidFill>
                <a:latin typeface="Arial"/>
                <a:ea typeface="Open Sans"/>
              </a:rPr>
              <a:t>Подоприхин Максим</a:t>
            </a:r>
            <a:endParaRPr b="0" lang="en-US" sz="9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Arial"/>
                <a:ea typeface="Open Sans"/>
              </a:rPr>
              <a:t>Студент мехмата МГУ, окончил курсы повышения квалификации от MAIL.RU, успешно внедренные в production решения в Консультант+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9600" spc="-1" strike="noStrike">
                <a:solidFill>
                  <a:srgbClr val="ffffff"/>
                </a:solidFill>
                <a:latin typeface="Arial"/>
                <a:ea typeface="Open Sans"/>
              </a:rPr>
              <a:t>Питанов Елисей</a:t>
            </a:r>
            <a:endParaRPr b="0" lang="en-US" sz="9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Arial"/>
                <a:ea typeface="Open Sans"/>
              </a:rPr>
              <a:t>Студент МФТИ, закончил ВМК МГУ, имеются успешные проекты. Реализовывал решения для Сбера, активно использующиеся и поныне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560" spc="-1" strike="noStrike">
                <a:solidFill>
                  <a:srgbClr val="ffffff"/>
                </a:solidFill>
                <a:latin typeface="Arial"/>
                <a:ea typeface="Open Sans"/>
              </a:rPr>
              <a:t>Кузин Василий</a:t>
            </a:r>
            <a:endParaRPr b="0" lang="en-US" sz="10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7200" spc="-1" strike="noStrike">
                <a:solidFill>
                  <a:srgbClr val="ffffff"/>
                </a:solidFill>
                <a:latin typeface="Arial"/>
                <a:ea typeface="Open Sans"/>
              </a:rPr>
              <a:t>Успешные product решения в различных областях. PO.</a:t>
            </a:r>
            <a:endParaRPr b="0" lang="en-US" sz="7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7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050000" y="109440"/>
            <a:ext cx="7471080" cy="18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Команда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169640" y="469188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Команда готова к дальнейшему сотрудничеству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95320" y="7315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Arial"/>
                <a:ea typeface="DejaVu Sans"/>
              </a:rPr>
              <a:t>Спасибо за внимание! До новых встреч)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21000" y="2286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Рисунок 132" descr=""/>
          <p:cNvPicPr/>
          <p:nvPr/>
        </p:nvPicPr>
        <p:blipFill>
          <a:blip r:embed="rId1"/>
          <a:stretch/>
        </p:blipFill>
        <p:spPr>
          <a:xfrm>
            <a:off x="3840480" y="2286000"/>
            <a:ext cx="2559960" cy="255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2383920" y="360"/>
            <a:ext cx="6573240" cy="15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en-US" sz="5150" spc="-316" strike="noStrike">
                <a:solidFill>
                  <a:srgbClr val="ffffff"/>
                </a:solidFill>
                <a:latin typeface="Tahoma"/>
                <a:ea typeface="DejaVu Sans"/>
              </a:rPr>
              <a:t>АКТУАЛЬНОСТЬ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65760" y="914400"/>
            <a:ext cx="9558000" cy="39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>
            <a:spAutoFit/>
          </a:bodyPr>
          <a:p>
            <a:pPr marL="12600" algn="just">
              <a:lnSpc>
                <a:spcPct val="79000"/>
              </a:lnSpc>
              <a:spcBef>
                <a:spcPts val="794"/>
              </a:spcBef>
            </a:pPr>
            <a:endParaRPr b="0" lang="en-US" sz="1800" spc="-1" strike="noStrike">
              <a:latin typeface="Arial"/>
            </a:endParaRPr>
          </a:p>
          <a:p>
            <a:pPr marL="12600" algn="just">
              <a:lnSpc>
                <a:spcPct val="79000"/>
              </a:lnSpc>
              <a:spcBef>
                <a:spcPts val="794"/>
              </a:spcBef>
            </a:pPr>
            <a:r>
              <a:rPr b="1" lang="en-US" sz="2900" spc="-114" strike="noStrike">
                <a:solidFill>
                  <a:srgbClr val="ffffff"/>
                </a:solidFill>
                <a:latin typeface="Tahoma"/>
                <a:ea typeface="DejaVu Sans"/>
              </a:rPr>
              <a:t>Проблема:</a:t>
            </a:r>
            <a:r>
              <a:rPr b="1" lang="en-US" sz="2900" spc="-211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2900" spc="-335" strike="noStrike">
                <a:solidFill>
                  <a:srgbClr val="ffffff"/>
                </a:solidFill>
                <a:latin typeface="Tahoma"/>
                <a:ea typeface="DejaVu Sans"/>
              </a:rPr>
              <a:t>Необходимо выявить в представленных документах части текстов, наиболее подверженных коррупциогенным факторам(допускающие вольную трактовку и тд.)</a:t>
            </a:r>
            <a:endParaRPr b="0" lang="en-US" sz="2900" spc="-1" strike="noStrike">
              <a:latin typeface="Arial"/>
            </a:endParaRPr>
          </a:p>
          <a:p>
            <a:pPr marL="12600">
              <a:lnSpc>
                <a:spcPct val="79000"/>
              </a:lnSpc>
              <a:spcBef>
                <a:spcPts val="2781"/>
              </a:spcBef>
            </a:pPr>
            <a:r>
              <a:rPr b="1" lang="en-US" sz="2900" spc="-120" strike="noStrike">
                <a:solidFill>
                  <a:srgbClr val="ffffff"/>
                </a:solidFill>
                <a:latin typeface="Tahoma"/>
                <a:ea typeface="DejaVu Sans"/>
              </a:rPr>
              <a:t>Р</a:t>
            </a:r>
            <a:r>
              <a:rPr b="1" lang="en-US" sz="2900" spc="-157" strike="noStrike">
                <a:solidFill>
                  <a:srgbClr val="ffffff"/>
                </a:solidFill>
                <a:latin typeface="Tahoma"/>
                <a:ea typeface="DejaVu Sans"/>
              </a:rPr>
              <a:t>ешение:</a:t>
            </a:r>
            <a:r>
              <a:rPr b="1" lang="en-US" sz="2900" spc="-231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2900" spc="-231" strike="noStrike">
                <a:solidFill>
                  <a:srgbClr val="ffffff"/>
                </a:solidFill>
                <a:latin typeface="Tahoma"/>
                <a:ea typeface="DejaVu Sans"/>
              </a:rPr>
              <a:t>Внедрение системы на базе МО для автоматической разметки подозрительных мест в документах. Использование алгоритма как помощника при работе экспертов с возможностью самообучения и дообучения.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190440" y="1005840"/>
            <a:ext cx="11630880" cy="44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42200" indent="-129600">
              <a:lnSpc>
                <a:spcPts val="326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Исследованы данные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Протестированы гипотезы по обработке текстов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Протестированы гипотезы по архитектуре</a:t>
            </a: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142920"/>
              </a:tabLst>
            </a:pPr>
            <a:r>
              <a:rPr b="0" lang="en-US" sz="2800" spc="15" strike="noStrike">
                <a:solidFill>
                  <a:srgbClr val="ffffff"/>
                </a:solidFill>
                <a:latin typeface="Tahoma"/>
                <a:ea typeface="DejaVu Sans"/>
              </a:rPr>
              <a:t>•</a:t>
            </a:r>
            <a:r>
              <a:rPr b="0" lang="en-US" sz="2800" spc="15" strike="noStrike">
                <a:solidFill>
                  <a:srgbClr val="ffffff"/>
                </a:solidFill>
                <a:latin typeface="Tahoma"/>
                <a:ea typeface="DejaVu Sans"/>
              </a:rPr>
              <a:t>Выбраны архитектуры “промежуточных” моделей</a:t>
            </a:r>
            <a:endParaRPr b="0" lang="en-US" sz="28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Обучен финальный классификатор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Написан код с возможностью дообучения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Разработан прототип сервиса</a:t>
            </a:r>
            <a:endParaRPr b="0" lang="en-US" sz="2600" spc="-1" strike="noStrike">
              <a:latin typeface="Arial"/>
            </a:endParaRPr>
          </a:p>
          <a:p>
            <a:pPr marL="126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Разработан telegram bot для возможности тестирования сервиса</a:t>
            </a:r>
            <a:endParaRPr b="0" lang="en-US" sz="2600" spc="-1" strike="noStrike">
              <a:latin typeface="Arial"/>
            </a:endParaRPr>
          </a:p>
          <a:p>
            <a:pPr marL="126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Проанализированы требования и перспективы поддержки и масштабирования проекта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653480" y="44640"/>
            <a:ext cx="1050768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5600" spc="165" strike="noStrike">
                <a:solidFill>
                  <a:srgbClr val="ffffff"/>
                </a:solidFill>
                <a:latin typeface="Tahoma"/>
                <a:ea typeface="DejaVu Sans"/>
              </a:rPr>
              <a:t>В</a:t>
            </a:r>
            <a:r>
              <a:rPr b="0" lang="en-US" sz="5600" spc="-505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5600" spc="131" strike="noStrike">
                <a:solidFill>
                  <a:srgbClr val="ffffff"/>
                </a:solidFill>
                <a:latin typeface="Tahoma"/>
                <a:ea typeface="DejaVu Sans"/>
              </a:rPr>
              <a:t>х</a:t>
            </a:r>
            <a:r>
              <a:rPr b="0" lang="en-US" sz="5600" spc="75" strike="noStrike">
                <a:solidFill>
                  <a:srgbClr val="ffffff"/>
                </a:solidFill>
                <a:latin typeface="Tahoma"/>
                <a:ea typeface="DejaVu Sans"/>
              </a:rPr>
              <a:t>о</a:t>
            </a:r>
            <a:r>
              <a:rPr b="0" lang="en-US" sz="5600" spc="134" strike="noStrike">
                <a:solidFill>
                  <a:srgbClr val="ffffff"/>
                </a:solidFill>
                <a:latin typeface="Tahoma"/>
                <a:ea typeface="DejaVu Sans"/>
              </a:rPr>
              <a:t>д</a:t>
            </a:r>
            <a:r>
              <a:rPr b="0" lang="en-US" sz="5600" spc="69" strike="noStrike">
                <a:solidFill>
                  <a:srgbClr val="ffffff"/>
                </a:solidFill>
                <a:latin typeface="Tahoma"/>
                <a:ea typeface="DejaVu Sans"/>
              </a:rPr>
              <a:t>е</a:t>
            </a:r>
            <a:r>
              <a:rPr b="0" lang="en-US" sz="5600" spc="-505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en-US" sz="5600" spc="165" strike="noStrike">
                <a:solidFill>
                  <a:srgbClr val="ffffff"/>
                </a:solidFill>
                <a:latin typeface="Tahoma"/>
                <a:ea typeface="DejaVu Sans"/>
              </a:rPr>
              <a:t>хака</a:t>
            </a:r>
            <a:r>
              <a:rPr b="0" lang="en-US" sz="5600" spc="109" strike="noStrike">
                <a:solidFill>
                  <a:srgbClr val="ffffff"/>
                </a:solidFill>
                <a:latin typeface="Tahoma"/>
                <a:ea typeface="DejaVu Sans"/>
              </a:rPr>
              <a:t>т</a:t>
            </a:r>
            <a:r>
              <a:rPr b="0" lang="en-US" sz="5600" spc="131" strike="noStrike">
                <a:solidFill>
                  <a:srgbClr val="ffffff"/>
                </a:solidFill>
                <a:latin typeface="Tahoma"/>
                <a:ea typeface="DejaVu Sans"/>
              </a:rPr>
              <a:t>она</a:t>
            </a:r>
            <a:endParaRPr b="0" lang="en-US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163800" y="173736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636480" y="365760"/>
            <a:ext cx="119818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Архитектура решения. Тренировка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3" name="Рисунок 98" descr=""/>
          <p:cNvPicPr/>
          <p:nvPr/>
        </p:nvPicPr>
        <p:blipFill>
          <a:blip r:embed="rId1"/>
          <a:stretch/>
        </p:blipFill>
        <p:spPr>
          <a:xfrm>
            <a:off x="163800" y="1953360"/>
            <a:ext cx="9783720" cy="216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457200" y="182880"/>
            <a:ext cx="114296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Архитектура решения. Предсказание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7" name="Рисунок 102" descr=""/>
          <p:cNvPicPr/>
          <p:nvPr/>
        </p:nvPicPr>
        <p:blipFill>
          <a:blip r:embed="rId1"/>
          <a:stretch/>
        </p:blipFill>
        <p:spPr>
          <a:xfrm>
            <a:off x="270000" y="1645920"/>
            <a:ext cx="9413640" cy="246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1371600" y="182880"/>
            <a:ext cx="1170396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Использованные технологии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47400" y="1050840"/>
            <a:ext cx="11630880" cy="39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42200" indent="-129600">
              <a:lnSpc>
                <a:spcPts val="326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Python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LightAutoML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Scikit-learn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MongoDB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PyTeleramBotApi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42920"/>
              </a:tabLst>
            </a:pP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Для сайта планируется: 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MongoDB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Python + Go(при серьезном масштабировании)</a:t>
            </a:r>
            <a:endParaRPr b="0" lang="en-US" sz="2600" spc="-1" strike="noStrike">
              <a:latin typeface="Arial"/>
            </a:endParaRPr>
          </a:p>
          <a:p>
            <a:pPr marL="142200" indent="-129600">
              <a:lnSpc>
                <a:spcPct val="100000"/>
              </a:lnSpc>
              <a:buClr>
                <a:srgbClr val="ffffff"/>
              </a:buClr>
              <a:buSzPct val="104000"/>
              <a:buFont typeface="Symbol"/>
              <a:buChar char=""/>
              <a:tabLst>
                <a:tab algn="l" pos="14292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Tahoma"/>
                <a:ea typeface="DejaVu Sans"/>
              </a:rPr>
              <a:t>Angular/React JS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2830320" y="91440"/>
            <a:ext cx="1170396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Прототип сайта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5" name="Рисунок 110" descr=""/>
          <p:cNvPicPr/>
          <p:nvPr/>
        </p:nvPicPr>
        <p:blipFill>
          <a:blip r:embed="rId1"/>
          <a:stretch/>
        </p:blipFill>
        <p:spPr>
          <a:xfrm>
            <a:off x="1737360" y="1066320"/>
            <a:ext cx="6491880" cy="423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504000" y="2592000"/>
            <a:ext cx="9071280" cy="28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2829600" y="91440"/>
            <a:ext cx="1170396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Прототип сайта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9" name="Рисунок 114" descr=""/>
          <p:cNvPicPr/>
          <p:nvPr/>
        </p:nvPicPr>
        <p:blipFill>
          <a:blip r:embed="rId1"/>
          <a:stretch/>
        </p:blipFill>
        <p:spPr>
          <a:xfrm>
            <a:off x="1738080" y="1062000"/>
            <a:ext cx="6216840" cy="414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1429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3371040" y="182880"/>
            <a:ext cx="9521640" cy="17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600" spc="69" strike="noStrike">
                <a:solidFill>
                  <a:srgbClr val="ffffff"/>
                </a:solidFill>
                <a:latin typeface="Tahoma"/>
                <a:ea typeface="DejaVu Sans"/>
              </a:rPr>
              <a:t>Результаты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11760" y="1476360"/>
            <a:ext cx="9334080" cy="24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100" spc="-60" strike="noStrike">
                <a:solidFill>
                  <a:srgbClr val="ffffff"/>
                </a:solidFill>
                <a:latin typeface="Tahoma"/>
                <a:ea typeface="DejaVu Sans"/>
              </a:rPr>
              <a:t>-</a:t>
            </a:r>
            <a:r>
              <a:rPr b="1" lang="en-US" sz="3000" spc="-60" strike="noStrike">
                <a:solidFill>
                  <a:srgbClr val="ffffff"/>
                </a:solidFill>
                <a:latin typeface="Tahoma"/>
                <a:ea typeface="DejaVu Sans"/>
              </a:rPr>
              <a:t>Обучена и протестирована модель ML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ts val="3716"/>
              </a:lnSpc>
            </a:pPr>
            <a:r>
              <a:rPr b="1" lang="en-US" sz="3100" spc="-140" strike="noStrike">
                <a:solidFill>
                  <a:srgbClr val="ffffff"/>
                </a:solidFill>
                <a:latin typeface="Tahoma"/>
                <a:ea typeface="DejaVu Sans"/>
              </a:rPr>
              <a:t>-Сделан первый подход к UI</a:t>
            </a:r>
            <a:endParaRPr b="0" lang="en-US" sz="3100" spc="-1" strike="noStrike">
              <a:latin typeface="Arial"/>
            </a:endParaRPr>
          </a:p>
          <a:p>
            <a:pPr marL="12600">
              <a:lnSpc>
                <a:spcPts val="4076"/>
              </a:lnSpc>
            </a:pPr>
            <a:r>
              <a:rPr b="1" lang="en-US" sz="3400" spc="-66" strike="noStrike">
                <a:solidFill>
                  <a:srgbClr val="ffffff"/>
                </a:solidFill>
                <a:latin typeface="Tahoma"/>
                <a:ea typeface="DejaVu Sans"/>
              </a:rPr>
              <a:t>-</a:t>
            </a:r>
            <a:r>
              <a:rPr b="1" lang="en-US" sz="3000" spc="-66" strike="noStrike">
                <a:solidFill>
                  <a:srgbClr val="ffffff"/>
                </a:solidFill>
                <a:latin typeface="Tahoma"/>
                <a:ea typeface="DejaVu Sans"/>
              </a:rPr>
              <a:t>Система дообучаема и готова к запуску</a:t>
            </a:r>
            <a:endParaRPr b="0" lang="en-US" sz="3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3400" spc="-66" strike="noStrike">
                <a:solidFill>
                  <a:srgbClr val="ffffff"/>
                </a:solidFill>
                <a:latin typeface="Tahoma"/>
                <a:ea typeface="DejaVu Sans"/>
              </a:rPr>
              <a:t>-</a:t>
            </a:r>
            <a:r>
              <a:rPr b="1" lang="en-US" sz="3000" spc="-66" strike="noStrike">
                <a:solidFill>
                  <a:srgbClr val="ffffff"/>
                </a:solidFill>
                <a:latin typeface="Tahoma"/>
                <a:ea typeface="DejaVu Sans"/>
              </a:rPr>
              <a:t>Команда готова к доработке и внедрению решения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LibreOffice/6.4.7.2$Linux_X86_64 LibreOffice_project/40$Build-2</Application>
  <Words>327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2021-09-12T09:13:07Z</dcterms:created>
  <dc:creator/>
  <dc:description/>
  <dc:language>en-US</dc:language>
  <cp:lastModifiedBy/>
  <dcterms:modified xsi:type="dcterms:W3CDTF">2021-09-12T10:44:37Z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