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9"/>
  </p:notesMasterIdLst>
  <p:sldIdLst>
    <p:sldId id="256" r:id="rId2"/>
    <p:sldId id="260" r:id="rId3"/>
    <p:sldId id="259" r:id="rId4"/>
    <p:sldId id="266" r:id="rId5"/>
    <p:sldId id="258" r:id="rId6"/>
    <p:sldId id="263" r:id="rId7"/>
    <p:sldId id="265" r:id="rId8"/>
    <p:sldId id="267" r:id="rId9"/>
    <p:sldId id="268" r:id="rId10"/>
    <p:sldId id="269" r:id="rId11"/>
    <p:sldId id="270" r:id="rId12"/>
    <p:sldId id="257" r:id="rId13"/>
    <p:sldId id="273" r:id="rId14"/>
    <p:sldId id="274" r:id="rId15"/>
    <p:sldId id="275" r:id="rId16"/>
    <p:sldId id="276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36" autoAdjust="0"/>
    <p:restoredTop sz="76684" autoAdjust="0"/>
  </p:normalViewPr>
  <p:slideViewPr>
    <p:cSldViewPr snapToGrid="0">
      <p:cViewPr>
        <p:scale>
          <a:sx n="70" d="100"/>
          <a:sy n="70" d="100"/>
        </p:scale>
        <p:origin x="909" y="48"/>
      </p:cViewPr>
      <p:guideLst/>
    </p:cSldViewPr>
  </p:slideViewPr>
  <p:outlineViewPr>
    <p:cViewPr>
      <p:scale>
        <a:sx n="33" d="100"/>
        <a:sy n="33" d="100"/>
      </p:scale>
      <p:origin x="0" y="-846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A6FB2-8CC3-4627-9AFD-974BAE12EB8C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14317-084B-44FB-95E2-F74F7746A8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5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463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Even if the Bots send requests continuously, the Server is always able to respond, because it opens a new thread for each request, so the server does not stop even if it is bombarded with requests</a:t>
            </a:r>
            <a:endParaRPr lang="it-IT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924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Even if the Bots send requests continuously, the Server is always able to respond, because it opens a new thread for each request, so the server does not stop even if it is bombarded with requests</a:t>
            </a:r>
            <a:endParaRPr lang="it-IT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205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Even if the Bots send requests continuously, the Server is always able to respond, because it opens a new thread for each request, so the server does not stop even if it is bombarded with requests</a:t>
            </a:r>
            <a:endParaRPr lang="it-IT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828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33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https://floodlight.atlassian.net/wiki/spaces/floodlightcontroller/pages/1343513/How+to+Write+a+Module#HowtoWriteaModule-OrderingModuleswhenProcessingOpenFlowMessages</a:t>
            </a:r>
          </a:p>
          <a:p>
            <a:pPr marL="228600" indent="-228600">
              <a:buAutoNum type="arabicPeriod"/>
            </a:pPr>
            <a:r>
              <a:rPr lang="it-IT" dirty="0"/>
              <a:t>Per il normal rule, </a:t>
            </a:r>
            <a:r>
              <a:rPr lang="it-IT" dirty="0" err="1"/>
              <a:t>hybrid</a:t>
            </a:r>
            <a:r>
              <a:rPr lang="it-IT" dirty="0"/>
              <a:t> switch implementano nativamente il livello due e quindi avrebbero fatto </a:t>
            </a:r>
            <a:r>
              <a:rPr lang="it-IT" dirty="0" err="1"/>
              <a:t>arp</a:t>
            </a:r>
            <a:r>
              <a:rPr lang="it-IT" dirty="0"/>
              <a:t> e switch</a:t>
            </a:r>
          </a:p>
          <a:p>
            <a:pPr marL="228600" indent="-228600">
              <a:buAutoNum type="arabicPeriod"/>
            </a:pPr>
            <a:r>
              <a:rPr lang="it-IT" dirty="0"/>
              <a:t>Il learning switch </a:t>
            </a:r>
          </a:p>
          <a:p>
            <a:pPr marL="228600" indent="-228600">
              <a:buAutoNum type="arabicPeriod"/>
            </a:pPr>
            <a:r>
              <a:rPr lang="en-GB" dirty="0"/>
              <a:t>https://floodlight.atlassian.net/wiki/spaces/floodlightcontroller/pages/1343547/How+to+use+OpenFlowJ-Loxigen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179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https://floodlight.atlassian.net/wiki/spaces/floodlightcontroller/pages/1343513/How+to+Write+a+Module#HowtoWriteaModule-OrderingModuleswhenProcessingOpenFlowMessages</a:t>
            </a:r>
          </a:p>
          <a:p>
            <a:pPr marL="228600" indent="-228600">
              <a:buAutoNum type="arabicPeriod"/>
            </a:pPr>
            <a:r>
              <a:rPr lang="it-IT" dirty="0"/>
              <a:t>Per il normal rule, </a:t>
            </a:r>
            <a:r>
              <a:rPr lang="it-IT" dirty="0" err="1"/>
              <a:t>hybrid</a:t>
            </a:r>
            <a:r>
              <a:rPr lang="it-IT" dirty="0"/>
              <a:t> switch implementano nativamente il livello due e quindi avrebbero fatto </a:t>
            </a:r>
            <a:r>
              <a:rPr lang="it-IT" dirty="0" err="1"/>
              <a:t>arp</a:t>
            </a:r>
            <a:r>
              <a:rPr lang="it-IT" dirty="0"/>
              <a:t> e switch</a:t>
            </a:r>
          </a:p>
          <a:p>
            <a:pPr marL="228600" indent="-228600">
              <a:buAutoNum type="arabicPeriod"/>
            </a:pPr>
            <a:r>
              <a:rPr lang="it-IT" dirty="0"/>
              <a:t>Il learning switch </a:t>
            </a:r>
          </a:p>
          <a:p>
            <a:pPr marL="228600" indent="-228600">
              <a:buAutoNum type="arabicPeriod"/>
            </a:pPr>
            <a:r>
              <a:rPr lang="en-GB" dirty="0"/>
              <a:t>https://floodlight.atlassian.net/wiki/spaces/floodlightcontroller/pages/1343547/How+to+use+OpenFlowJ-Loxigen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886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https://floodlight.atlassian.net/wiki/spaces/floodlightcontroller/pages/1343513/How+to+Write+a+Module#HowtoWriteaModule-OrderingModuleswhenProcessingOpenFlowMessages</a:t>
            </a:r>
          </a:p>
          <a:p>
            <a:pPr marL="228600" indent="-228600">
              <a:buAutoNum type="arabicPeriod"/>
            </a:pPr>
            <a:r>
              <a:rPr lang="it-IT" dirty="0"/>
              <a:t>Per il normal rule, </a:t>
            </a:r>
            <a:r>
              <a:rPr lang="it-IT" dirty="0" err="1"/>
              <a:t>hybrid</a:t>
            </a:r>
            <a:r>
              <a:rPr lang="it-IT" dirty="0"/>
              <a:t> switch implementano nativamente il livello due e quindi avrebbero fatto </a:t>
            </a:r>
            <a:r>
              <a:rPr lang="it-IT" dirty="0" err="1"/>
              <a:t>arp</a:t>
            </a:r>
            <a:r>
              <a:rPr lang="it-IT" dirty="0"/>
              <a:t> e switch</a:t>
            </a:r>
          </a:p>
          <a:p>
            <a:pPr marL="228600" indent="-228600">
              <a:buAutoNum type="arabicPeriod"/>
            </a:pPr>
            <a:r>
              <a:rPr lang="it-IT" dirty="0"/>
              <a:t>Il learning switch </a:t>
            </a:r>
          </a:p>
          <a:p>
            <a:pPr marL="228600" indent="-228600">
              <a:buAutoNum type="arabicPeriod"/>
            </a:pPr>
            <a:r>
              <a:rPr lang="en-GB" dirty="0"/>
              <a:t>https://floodlight.atlassian.net/wiki/spaces/floodlightcontroller/pages/1343547/How+to+use+OpenFlowJ-Loxigen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302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https://floodlight.atlassian.net/wiki/spaces/floodlightcontroller/pages/1343513/How+to+Write+a+Module#HowtoWriteaModule-OrderingModuleswhenProcessingOpenFlowMessages</a:t>
            </a:r>
          </a:p>
          <a:p>
            <a:pPr marL="228600" indent="-228600">
              <a:buAutoNum type="arabicPeriod"/>
            </a:pPr>
            <a:r>
              <a:rPr lang="it-IT" dirty="0"/>
              <a:t>Per il normal rule, </a:t>
            </a:r>
            <a:r>
              <a:rPr lang="it-IT" dirty="0" err="1"/>
              <a:t>hybrid</a:t>
            </a:r>
            <a:r>
              <a:rPr lang="it-IT" dirty="0"/>
              <a:t> switch implementano nativamente il livello due e quindi avrebbero fatto </a:t>
            </a:r>
            <a:r>
              <a:rPr lang="it-IT" dirty="0" err="1"/>
              <a:t>arp</a:t>
            </a:r>
            <a:r>
              <a:rPr lang="it-IT" dirty="0"/>
              <a:t> e switch</a:t>
            </a:r>
          </a:p>
          <a:p>
            <a:pPr marL="228600" indent="-228600">
              <a:buAutoNum type="arabicPeriod"/>
            </a:pPr>
            <a:r>
              <a:rPr lang="it-IT" dirty="0"/>
              <a:t>Il learning switch </a:t>
            </a:r>
          </a:p>
          <a:p>
            <a:pPr marL="228600" indent="-228600">
              <a:buAutoNum type="arabicPeriod"/>
            </a:pPr>
            <a:r>
              <a:rPr lang="en-GB" dirty="0"/>
              <a:t>https://floodlight.atlassian.net/wiki/spaces/floodlightcontroller/pages/1343547/How+to+use+OpenFlowJ-Loxigen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364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https://floodlight.atlassian.net/wiki/spaces/floodlightcontroller/pages/1343513/How+to+Write+a+Module#HowtoWriteaModule-OrderingModuleswhenProcessingOpenFlowMessages</a:t>
            </a:r>
          </a:p>
          <a:p>
            <a:pPr marL="228600" indent="-228600">
              <a:buAutoNum type="arabicPeriod"/>
            </a:pPr>
            <a:r>
              <a:rPr lang="it-IT" dirty="0"/>
              <a:t>Per il normal rule, </a:t>
            </a:r>
            <a:r>
              <a:rPr lang="it-IT" dirty="0" err="1"/>
              <a:t>hybrid</a:t>
            </a:r>
            <a:r>
              <a:rPr lang="it-IT" dirty="0"/>
              <a:t> switch implementano nativamente il livello due e quindi avrebbero fatto </a:t>
            </a:r>
            <a:r>
              <a:rPr lang="it-IT" dirty="0" err="1"/>
              <a:t>arp</a:t>
            </a:r>
            <a:r>
              <a:rPr lang="it-IT" dirty="0"/>
              <a:t> e switch</a:t>
            </a:r>
          </a:p>
          <a:p>
            <a:pPr marL="228600" indent="-228600">
              <a:buAutoNum type="arabicPeriod"/>
            </a:pPr>
            <a:r>
              <a:rPr lang="it-IT" dirty="0"/>
              <a:t>Il learning switch </a:t>
            </a:r>
          </a:p>
          <a:p>
            <a:pPr marL="228600" indent="-228600">
              <a:buAutoNum type="arabicPeriod"/>
            </a:pPr>
            <a:r>
              <a:rPr lang="en-GB" dirty="0"/>
              <a:t>https://floodlight.atlassian.net/wiki/spaces/floodlightcontroller/pages/1343547/How+to+use+OpenFlowJ-Loxigen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72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Even if the Bots send requests continuously, the Server is always able to respond, because it opens a new thread for each request, so the server does not stop even if it is bombarded with requests</a:t>
            </a:r>
            <a:endParaRPr lang="it-IT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835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Even if the Bots send requests continuously, the Server is always able to respond, because it opens a new thread for each request, so the server does not stop even if it is bombarded with requests</a:t>
            </a:r>
            <a:endParaRPr lang="it-IT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23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45B063-CCB6-4B4B-BA42-6AF14C7AE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F570E1-46F8-4016-BCAA-8C01381CC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44E0C7-F512-4ABE-8BEB-67DA3D39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7E4B-DE20-473D-AB1D-E55B028D2B82}" type="datetime1">
              <a:rPr lang="en-GB" smtClean="0"/>
              <a:t>24/01/2019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45A950-F468-4AAE-8C83-E51A7818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F5787A-6854-45DA-8B16-ABC0E33F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12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8B0F78-0D3F-47FF-89EA-60F427D8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36D7FD9-2895-4DD8-A6C1-A15A5463E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ABE85A-96E7-487F-B4B0-BF0225C0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E582-83CD-4B5D-93A5-3EE70CBA785D}" type="datetime1">
              <a:rPr lang="en-GB" smtClean="0"/>
              <a:t>24/01/2019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DC41F4-DA37-4457-BEF0-CB7966D3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D3E343-31BA-43DA-9640-7C970D1C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76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CAF5026-9672-4C4D-9D04-EFB0FEB0C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B213AA8-E97D-42EB-8409-9D9511540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07D7C2-77CA-43CA-848D-A1F40E08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35A3-C59F-4EE5-AD24-E668C12CE372}" type="datetime1">
              <a:rPr lang="en-GB" smtClean="0"/>
              <a:t>24/01/2019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904089-31C2-44DA-AD9B-305B7C89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072B0E-5ECC-4A15-B695-E00375AF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52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331A18-6E72-4A06-A583-ACA3DC8D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C77CC2-E77A-42DB-9D60-9320D005D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A9CDBF-D075-4349-87E1-7C475015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E820-4D09-4884-A162-6CE29A96B170}" type="datetime1">
              <a:rPr lang="en-GB" smtClean="0"/>
              <a:t>24/01/2019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B211FC-6A1B-48DE-A46A-41E1D856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9F2828-3ACD-4338-B7D2-BB336D3E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20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A369CC-E326-445E-A6E9-9E6369A5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3A7302-D40F-4F02-8F38-0F5DC0882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552103-A467-40A6-AD63-411CD700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A4AA-0914-4B1F-88E3-9415A6274E09}" type="datetime1">
              <a:rPr lang="en-GB" smtClean="0"/>
              <a:t>24/01/2019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267351-8EFD-40B8-A662-2F3042B6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6BE5B1-DF3F-40F9-9F69-4476754A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61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C04ECF-0E0E-4C11-9FA7-EF242919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6C578E-707B-42EF-AF9F-DEC9FC374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7553BB-1A63-4F96-84B7-F2B6F2115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DA0486-32FD-4960-BF0F-E5ED119F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F0AD-B45F-40C1-B1FF-A739A7554DF9}" type="datetime1">
              <a:rPr lang="en-GB" smtClean="0"/>
              <a:t>24/01/2019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966FA6-F929-4786-A52A-11F33471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10EEF8-CEB7-4BBE-AA49-68968F67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19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0786EF-23C7-451A-9CA4-523330DE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411E2C-8C55-4323-9430-7DA520668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1A03A3-42D0-4A66-86B9-E9F7D2005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909DCE-E081-46C6-8674-0CF7F9F35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A79CC62-D1D4-4AD9-85EE-54CD4135F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78193F7-3667-45E3-9A2D-6273CDB4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565-DE12-408E-9747-F41F38EDB236}" type="datetime1">
              <a:rPr lang="en-GB" smtClean="0"/>
              <a:t>24/01/2019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20720A0-0E86-4EC4-AF74-506144DA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716613B-99F3-4E39-A89B-33F4399A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14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D5E99-B057-4338-9C1D-106A5A62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1F70795-5C76-4173-BBD3-8730808E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C182-3B38-4198-AA69-8B60B91A400A}" type="datetime1">
              <a:rPr lang="en-GB" smtClean="0"/>
              <a:t>24/01/2019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E4D255-16C4-485C-BD44-636D3B59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1B8EC4-C26F-48F9-8D71-0804A0DE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96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76563DC-0701-4118-92DD-1083F5EA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AFCF-F646-465F-92EC-2785C2E056CD}" type="datetime1">
              <a:rPr lang="en-GB" smtClean="0"/>
              <a:t>24/01/2019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4FCB5C4-6F68-46B8-8668-C61BDC1D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AD9B0A5-0EBD-4DC0-B80C-9200F7DE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5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EF47A-77F7-42A0-856B-F0BF4925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49A46A-5E63-46DB-A1DA-F9DF731D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47DA5D-1A06-40F5-96D9-0CE348A08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91C1060-1B47-47CD-AF8D-98D6FFC0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7003-99C8-481C-A4CD-B3BB91C2A8F7}" type="datetime1">
              <a:rPr lang="en-GB" smtClean="0"/>
              <a:t>24/01/2019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CD71AD-EC7F-48AE-903A-912A65DB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5D8967-BDFF-4C04-956F-6FF39C46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22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96AF23-604A-4638-A9E3-01D8BD80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1A5A913-90CF-47BC-A510-D1A063E3C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29080B-759A-4792-A7C8-0606F1BB9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0A66A9-50DB-42E3-ADB2-07F42F4D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4EEC-4656-48D7-8A48-D261D57F7554}" type="datetime1">
              <a:rPr lang="en-GB" smtClean="0"/>
              <a:t>24/01/2019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46A57E2-EF87-4C56-8CBF-F577A779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16DCF0-0A2D-40D7-B70A-ED8A51EA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84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724B7A3-D514-4111-A1BD-C76D5EAC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18D6A6-2A1A-405C-A9BF-65DF2E9B9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2B18D4-4672-4536-A92F-B75BA476A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035C-570A-4995-B50D-9FFDAF4A1C50}" type="datetime1">
              <a:rPr lang="en-GB" smtClean="0"/>
              <a:t>24/01/2019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30A82E-2E29-4781-8957-254B4E18F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9022BE-DE69-45E2-B8BE-78421BE13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loodlight.atlassian.net/wiki/spaces/floodlightcontroller/pages/1343513/How+to+Write+a+Module#HowtoWriteaModule-OrderingModuleswhenProcessingOpenFlowMessag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oodlight.atlassian.net/wiki/spaces/floodlightcontroller/pages/1343547/How+to+use+OpenFlowJ-Loxige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loodlight.atlassian.net/wiki/spaces/floodlightcontroller/pages/1343513/How+to+Write+a+Module#HowtoWriteaModule-OrderingModuleswhenProcessingOpenFlowMessag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oodlight.atlassian.net/wiki/spaces/floodlightcontroller/pages/1343547/How+to+use+OpenFlowJ-Loxige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loodlight.atlassian.net/wiki/spaces/floodlightcontroller/pages/1343513/How+to+Write+a+Module#HowtoWriteaModule-OrderingModuleswhenProcessingOpenFlowMessag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oodlight.atlassian.net/wiki/spaces/floodlightcontroller/pages/1343547/How+to+use+OpenFlowJ-Loxige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loodlight.atlassian.net/wiki/spaces/floodlightcontroller/pages/1343513/How+to+Write+a+Module#HowtoWriteaModule-OrderingModuleswhenProcessingOpenFlowMessag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oodlight.atlassian.net/wiki/spaces/floodlightcontroller/pages/1343547/How+to+use+OpenFlowJ-Loxige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loodlight.atlassian.net/wiki/spaces/floodlightcontroller/pages/1343513/How+to+Write+a+Module#HowtoWriteaModule-OrderingModuleswhenProcessingOpenFlowMessag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oodlight.atlassian.net/wiki/spaces/floodlightcontroller/pages/1343547/How+to+use+OpenFlowJ-Loxig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60B8EC-4F76-47C7-A916-7FAF3DAAE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9417" y="1202965"/>
            <a:ext cx="9144000" cy="2387600"/>
          </a:xfrm>
        </p:spPr>
        <p:txBody>
          <a:bodyPr>
            <a:noAutofit/>
          </a:bodyPr>
          <a:lstStyle/>
          <a:p>
            <a:r>
              <a:rPr lang="it-IT" dirty="0">
                <a:solidFill>
                  <a:schemeClr val="tx2"/>
                </a:solidFill>
                <a:latin typeface="+mn-lt"/>
              </a:rPr>
              <a:t>SDN-</a:t>
            </a:r>
            <a:r>
              <a:rPr lang="it-IT" dirty="0" err="1">
                <a:solidFill>
                  <a:schemeClr val="tx2"/>
                </a:solidFill>
                <a:latin typeface="+mn-lt"/>
              </a:rPr>
              <a:t>Oriented</a:t>
            </a:r>
            <a:br>
              <a:rPr lang="it-IT" dirty="0">
                <a:solidFill>
                  <a:schemeClr val="tx2"/>
                </a:solidFill>
                <a:latin typeface="+mn-lt"/>
              </a:rPr>
            </a:br>
            <a:r>
              <a:rPr lang="it-IT" dirty="0" err="1">
                <a:solidFill>
                  <a:schemeClr val="tx2"/>
                </a:solidFill>
                <a:latin typeface="+mn-lt"/>
              </a:rPr>
              <a:t>DDoS</a:t>
            </a:r>
            <a:r>
              <a:rPr lang="it-IT" dirty="0">
                <a:solidFill>
                  <a:schemeClr val="tx2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+mn-lt"/>
              </a:rPr>
              <a:t>Blocking</a:t>
            </a:r>
            <a:r>
              <a:rPr lang="it-IT" dirty="0">
                <a:solidFill>
                  <a:schemeClr val="tx2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+mn-lt"/>
              </a:rPr>
              <a:t>Scheme</a:t>
            </a:r>
            <a:br>
              <a:rPr lang="it-IT" dirty="0">
                <a:solidFill>
                  <a:schemeClr val="tx2"/>
                </a:solidFill>
                <a:latin typeface="+mn-lt"/>
              </a:rPr>
            </a:br>
            <a:r>
              <a:rPr lang="it-IT" dirty="0">
                <a:solidFill>
                  <a:schemeClr val="tx2"/>
                </a:solidFill>
                <a:latin typeface="+mn-lt"/>
              </a:rPr>
              <a:t>for Botnet-Based Attacks</a:t>
            </a:r>
            <a:endParaRPr lang="en-GB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2D1219-38FE-4BD0-AABF-320132BDA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0963" y="5333856"/>
            <a:ext cx="9144000" cy="1655762"/>
          </a:xfrm>
        </p:spPr>
        <p:txBody>
          <a:bodyPr/>
          <a:lstStyle/>
          <a:p>
            <a:pPr algn="r"/>
            <a:r>
              <a:rPr lang="it-IT" b="1" dirty="0">
                <a:solidFill>
                  <a:schemeClr val="tx2"/>
                </a:solidFill>
                <a:latin typeface="Bell MT" panose="02020503060305020303" pitchFamily="18" charset="0"/>
              </a:rPr>
              <a:t>Antonio LE CALDARE</a:t>
            </a:r>
          </a:p>
          <a:p>
            <a:pPr algn="r"/>
            <a:r>
              <a:rPr lang="it-IT" b="1" dirty="0">
                <a:solidFill>
                  <a:schemeClr val="tx2"/>
                </a:solidFill>
                <a:latin typeface="Bell MT" panose="02020503060305020303" pitchFamily="18" charset="0"/>
              </a:rPr>
              <a:t>Edoardo SASSU</a:t>
            </a:r>
          </a:p>
          <a:p>
            <a:pPr algn="r"/>
            <a:r>
              <a:rPr lang="it-IT" b="1" dirty="0">
                <a:solidFill>
                  <a:schemeClr val="tx2"/>
                </a:solidFill>
                <a:latin typeface="Bell MT" panose="02020503060305020303" pitchFamily="18" charset="0"/>
              </a:rPr>
              <a:t>Elena SCARSELLI</a:t>
            </a:r>
            <a:endParaRPr lang="en-GB" b="1" dirty="0">
              <a:solidFill>
                <a:schemeClr val="tx2"/>
              </a:solidFill>
              <a:latin typeface="Bell MT" panose="02020503060305020303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F103E64-2D94-4F5E-9C00-16D0417D2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9" y="5162966"/>
            <a:ext cx="2977657" cy="158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08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353A6-1C85-4D8F-9EA2-AAA7BDEC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Implementatio</a:t>
            </a:r>
            <a:r>
              <a:rPr lang="it-IT" b="1" dirty="0"/>
              <a:t> Issues</a:t>
            </a:r>
            <a:endParaRPr lang="en-GB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3513A8-F910-4B01-AD7F-5C394725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Execution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order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floodlight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modules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The normal rule (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action.normal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) does not work for non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hybrid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switches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Learning switch: </a:t>
            </a:r>
          </a:p>
          <a:p>
            <a:pPr lvl="1"/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Add interface to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retreive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MAC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addresses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from the learning switch controller</a:t>
            </a:r>
          </a:p>
          <a:p>
            <a:r>
              <a:rPr lang="it-IT" sz="3200" b="1" dirty="0" err="1"/>
              <a:t>Deleting</a:t>
            </a:r>
            <a:r>
              <a:rPr lang="it-IT" sz="3200" b="1" dirty="0"/>
              <a:t> rules are </a:t>
            </a:r>
            <a:r>
              <a:rPr lang="it-IT" sz="3200" b="1" dirty="0" err="1"/>
              <a:t>specified</a:t>
            </a:r>
            <a:r>
              <a:rPr lang="it-IT" sz="3200" b="1" dirty="0"/>
              <a:t> </a:t>
            </a:r>
            <a:r>
              <a:rPr lang="it-IT" sz="3200" b="1" dirty="0">
                <a:hlinkClick r:id="rId4"/>
              </a:rPr>
              <a:t>here</a:t>
            </a:r>
            <a:r>
              <a:rPr lang="it-IT" sz="3200" b="1" dirty="0"/>
              <a:t>. </a:t>
            </a:r>
          </a:p>
          <a:p>
            <a:pPr lvl="1"/>
            <a:r>
              <a:rPr lang="it-IT" sz="2600" b="1" dirty="0" err="1"/>
              <a:t>OFFlowDelete</a:t>
            </a:r>
            <a:r>
              <a:rPr lang="it-IT" sz="2600" b="1" dirty="0"/>
              <a:t> </a:t>
            </a:r>
            <a:r>
              <a:rPr lang="it-IT" sz="2600" b="1" dirty="0" err="1"/>
              <a:t>deletes</a:t>
            </a:r>
            <a:r>
              <a:rPr lang="it-IT" sz="2600" b="1" dirty="0"/>
              <a:t> rules </a:t>
            </a:r>
            <a:r>
              <a:rPr lang="it-IT" sz="2600" b="1" dirty="0" err="1"/>
              <a:t>matching</a:t>
            </a:r>
            <a:r>
              <a:rPr lang="it-IT" sz="2600" b="1" dirty="0"/>
              <a:t> </a:t>
            </a:r>
            <a:r>
              <a:rPr lang="it-IT" sz="2600" b="1" dirty="0" err="1"/>
              <a:t>at</a:t>
            </a:r>
            <a:r>
              <a:rPr lang="it-IT" sz="2600" b="1" dirty="0"/>
              <a:t> </a:t>
            </a:r>
            <a:r>
              <a:rPr lang="it-IT" sz="2600" b="1" dirty="0" err="1"/>
              <a:t>least</a:t>
            </a:r>
            <a:r>
              <a:rPr lang="it-IT" sz="2600" b="1" dirty="0"/>
              <a:t> the </a:t>
            </a:r>
            <a:r>
              <a:rPr lang="it-IT" sz="2600" b="1" dirty="0" err="1"/>
              <a:t>specified</a:t>
            </a:r>
            <a:r>
              <a:rPr lang="it-IT" sz="2600" b="1" dirty="0"/>
              <a:t> fields;</a:t>
            </a:r>
          </a:p>
          <a:p>
            <a:pPr lvl="1"/>
            <a:r>
              <a:rPr lang="it-IT" sz="2600" b="1" dirty="0" err="1"/>
              <a:t>OFFlowDeleteStrict</a:t>
            </a:r>
            <a:r>
              <a:rPr lang="it-IT" sz="2600" b="1" dirty="0"/>
              <a:t> </a:t>
            </a:r>
            <a:r>
              <a:rPr lang="it-IT" sz="2600" b="1" dirty="0" err="1"/>
              <a:t>deletes</a:t>
            </a:r>
            <a:r>
              <a:rPr lang="it-IT" sz="2600" b="1" dirty="0"/>
              <a:t> the rules that </a:t>
            </a:r>
            <a:r>
              <a:rPr lang="en-GB" sz="2600" b="1" dirty="0"/>
              <a:t>exactly looks like the match you specify</a:t>
            </a:r>
            <a:r>
              <a:rPr lang="it-IT" sz="2600" b="1" dirty="0"/>
              <a:t>.</a:t>
            </a:r>
          </a:p>
          <a:p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Testing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done in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python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using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mininet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library</a:t>
            </a:r>
          </a:p>
          <a:p>
            <a:pPr lvl="1"/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3FDC5E-D0BC-456A-BA7B-938A4422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8B3CE7-B9F2-48C7-984E-87974B8C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06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353A6-1C85-4D8F-9EA2-AAA7BDEC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Implementatio</a:t>
            </a:r>
            <a:r>
              <a:rPr lang="it-IT" b="1" dirty="0"/>
              <a:t> Issues</a:t>
            </a:r>
            <a:endParaRPr lang="en-GB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3513A8-F910-4B01-AD7F-5C394725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Execution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order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floodlight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modules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The normal rule (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action.normal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) does not work for non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hybrid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switches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Learning switch: </a:t>
            </a:r>
          </a:p>
          <a:p>
            <a:pPr lvl="1"/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Add interface to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retreive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MAC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addresses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from the learning switch controller</a:t>
            </a:r>
          </a:p>
          <a:p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Deleting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rules are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specified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pPr lvl="1"/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OFFlowDelete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deletes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rules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matching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at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least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specified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fields;</a:t>
            </a:r>
          </a:p>
          <a:p>
            <a:pPr lvl="1"/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OFFlowDeleteStrict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deletes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the rules that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exactly looks like the match you specify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it-IT" sz="3200" b="1" dirty="0"/>
              <a:t>Testing </a:t>
            </a:r>
            <a:r>
              <a:rPr lang="it-IT" sz="3200" b="1" dirty="0" err="1"/>
              <a:t>is</a:t>
            </a:r>
            <a:r>
              <a:rPr lang="it-IT" sz="3200" b="1" dirty="0"/>
              <a:t> done in </a:t>
            </a:r>
            <a:r>
              <a:rPr lang="it-IT" sz="3200" b="1" dirty="0" err="1"/>
              <a:t>python</a:t>
            </a:r>
            <a:r>
              <a:rPr lang="it-IT" sz="3200" b="1" dirty="0"/>
              <a:t> </a:t>
            </a:r>
            <a:r>
              <a:rPr lang="it-IT" sz="3200" b="1" dirty="0" err="1"/>
              <a:t>using</a:t>
            </a:r>
            <a:r>
              <a:rPr lang="it-IT" sz="3200" b="1" dirty="0"/>
              <a:t> </a:t>
            </a:r>
            <a:r>
              <a:rPr lang="it-IT" sz="3200" b="1" dirty="0" err="1"/>
              <a:t>mininet</a:t>
            </a:r>
            <a:r>
              <a:rPr lang="it-IT" sz="3200" b="1" dirty="0"/>
              <a:t> library</a:t>
            </a:r>
          </a:p>
          <a:p>
            <a:pPr lvl="1"/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3FDC5E-D0BC-456A-BA7B-938A4422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8B3CE7-B9F2-48C7-984E-87974B8C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8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65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C70C39FA-3DB0-4053-9205-4578EEAC5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876219"/>
            <a:ext cx="7347537" cy="5106538"/>
          </a:xfrm>
          <a:prstGeom prst="rect">
            <a:avLst/>
          </a:prstGeom>
        </p:spPr>
      </p:pic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127EFB-4BCA-414B-9598-8EAEE6C6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A. Le Caldare, E. Sassu, E. Scarselli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5974FC-8904-43F2-A4EC-EAA5CF6A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5BB7E168-F539-4513-AD44-F276B24E7DDF}" type="slidenum">
              <a:rPr lang="en-US" smtClean="0"/>
              <a:pPr algn="l"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3" name="Documento 2">
            <a:extLst>
              <a:ext uri="{FF2B5EF4-FFF2-40B4-BE49-F238E27FC236}">
                <a16:creationId xmlns:a16="http://schemas.microsoft.com/office/drawing/2014/main" id="{34296573-DA25-4154-B2A0-EC503C6C7DB9}"/>
              </a:ext>
            </a:extLst>
          </p:cNvPr>
          <p:cNvSpPr/>
          <p:nvPr/>
        </p:nvSpPr>
        <p:spPr>
          <a:xfrm>
            <a:off x="636530" y="0"/>
            <a:ext cx="3248025" cy="3400426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230EBA8-4C20-412A-8D49-CAB1A0E0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06" y="136525"/>
            <a:ext cx="2018539" cy="2371148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TESTING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40205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A0D6532-ACC6-4C0C-A95D-9D48513214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" r="1" b="1"/>
          <a:stretch/>
        </p:blipFill>
        <p:spPr>
          <a:xfrm>
            <a:off x="1828801" y="201168"/>
            <a:ext cx="10248331" cy="6599739"/>
          </a:xfrm>
          <a:prstGeom prst="rect">
            <a:avLst/>
          </a:prstGeom>
        </p:spPr>
      </p:pic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0A17A3F1-0233-4065-85F8-72464D7AA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0">
            <a:extLst>
              <a:ext uri="{FF2B5EF4-FFF2-40B4-BE49-F238E27FC236}">
                <a16:creationId xmlns:a16="http://schemas.microsoft.com/office/drawing/2014/main" id="{3D180422-2407-4A7F-828A-60F76B6C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A6A7A402-1981-462B-B43A-2992CC477682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400" b="1" dirty="0">
                <a:solidFill>
                  <a:schemeClr val="tx2"/>
                </a:solidFill>
              </a:rPr>
              <a:t>Testing </a:t>
            </a:r>
            <a:r>
              <a:rPr lang="it-IT" sz="3400" b="1" dirty="0" err="1">
                <a:solidFill>
                  <a:schemeClr val="tx2"/>
                </a:solidFill>
              </a:rPr>
              <a:t>environment</a:t>
            </a:r>
            <a:endParaRPr lang="en-GB" sz="3400" b="1" dirty="0">
              <a:solidFill>
                <a:schemeClr val="tx2"/>
              </a:solidFill>
            </a:endParaRPr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5AC5E6F4-A89B-462D-8116-E88054885160}"/>
              </a:ext>
            </a:extLst>
          </p:cNvPr>
          <p:cNvSpPr txBox="1">
            <a:spLocks/>
          </p:cNvSpPr>
          <p:nvPr/>
        </p:nvSpPr>
        <p:spPr>
          <a:xfrm>
            <a:off x="750242" y="2489098"/>
            <a:ext cx="4836504" cy="3780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err="1"/>
              <a:t>Bots</a:t>
            </a:r>
            <a:r>
              <a:rPr lang="en-GB" sz="2400" dirty="0"/>
              <a:t> </a:t>
            </a:r>
            <a:r>
              <a:rPr lang="en-GB" sz="2400" b="1" dirty="0"/>
              <a:t>continuously request </a:t>
            </a:r>
            <a:r>
              <a:rPr lang="en-GB" sz="2400" dirty="0"/>
              <a:t>an HTTP connection to the server.</a:t>
            </a:r>
            <a:endParaRPr lang="it-IT" sz="2400" dirty="0"/>
          </a:p>
          <a:p>
            <a:r>
              <a:rPr lang="it-IT" sz="2400" dirty="0"/>
              <a:t>Clients send </a:t>
            </a:r>
            <a:r>
              <a:rPr lang="it-IT" sz="2400" b="1" dirty="0" err="1"/>
              <a:t>periodic</a:t>
            </a:r>
            <a:r>
              <a:rPr lang="it-IT" sz="2400" b="1" dirty="0"/>
              <a:t> </a:t>
            </a:r>
            <a:r>
              <a:rPr lang="it-IT" sz="2400" b="1" dirty="0" err="1"/>
              <a:t>requests</a:t>
            </a:r>
            <a:r>
              <a:rPr lang="it-IT" sz="2400" dirty="0"/>
              <a:t>.</a:t>
            </a:r>
          </a:p>
          <a:p>
            <a:r>
              <a:rPr lang="it-IT" sz="2400" dirty="0"/>
              <a:t>The server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b="1" dirty="0" err="1"/>
              <a:t>multithreaded</a:t>
            </a:r>
            <a:r>
              <a:rPr lang="it-IT" sz="2400" dirty="0"/>
              <a:t>.</a:t>
            </a:r>
          </a:p>
        </p:txBody>
      </p:sp>
      <p:sp>
        <p:nvSpPr>
          <p:cNvPr id="26" name="Segnaposto piè di pagina 3">
            <a:extLst>
              <a:ext uri="{FF2B5EF4-FFF2-40B4-BE49-F238E27FC236}">
                <a16:creationId xmlns:a16="http://schemas.microsoft.com/office/drawing/2014/main" id="{F5919EAC-275A-46C3-86EC-C350ABC98A16}"/>
              </a:ext>
            </a:extLst>
          </p:cNvPr>
          <p:cNvSpPr txBox="1">
            <a:spLocks/>
          </p:cNvSpPr>
          <p:nvPr/>
        </p:nvSpPr>
        <p:spPr>
          <a:xfrm>
            <a:off x="750242" y="6092880"/>
            <a:ext cx="3246992" cy="617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it-IT" sz="1100">
                <a:solidFill>
                  <a:schemeClr val="tx1"/>
                </a:solidFill>
              </a:rPr>
              <a:t>A. Le Caldare, E. Sassu, E. Scarselli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7" name="Segnaposto numero diapositiva 4">
            <a:extLst>
              <a:ext uri="{FF2B5EF4-FFF2-40B4-BE49-F238E27FC236}">
                <a16:creationId xmlns:a16="http://schemas.microsoft.com/office/drawing/2014/main" id="{144FA246-62DE-4D8A-B3A7-E14DD88F9E99}"/>
              </a:ext>
            </a:extLst>
          </p:cNvPr>
          <p:cNvSpPr txBox="1">
            <a:spLocks/>
          </p:cNvSpPr>
          <p:nvPr/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368B50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5BB7E168-F539-4513-AD44-F276B24E7DDF}" type="slidenum">
              <a:rPr lang="en-GB" sz="150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13</a:t>
            </a:fld>
            <a:endParaRPr lang="en-GB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52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A0D6532-ACC6-4C0C-A95D-9D48513214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" r="1" b="1"/>
          <a:stretch/>
        </p:blipFill>
        <p:spPr>
          <a:xfrm>
            <a:off x="1828801" y="201168"/>
            <a:ext cx="10248331" cy="6599739"/>
          </a:xfrm>
          <a:prstGeom prst="rect">
            <a:avLst/>
          </a:prstGeom>
        </p:spPr>
      </p:pic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0A17A3F1-0233-4065-85F8-72464D7AA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0">
            <a:extLst>
              <a:ext uri="{FF2B5EF4-FFF2-40B4-BE49-F238E27FC236}">
                <a16:creationId xmlns:a16="http://schemas.microsoft.com/office/drawing/2014/main" id="{3D180422-2407-4A7F-828A-60F76B6C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A6A7A402-1981-462B-B43A-2992CC477682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400" b="1" dirty="0">
                <a:solidFill>
                  <a:schemeClr val="tx2"/>
                </a:solidFill>
              </a:rPr>
              <a:t>Testing </a:t>
            </a:r>
            <a:r>
              <a:rPr lang="it-IT" sz="3400" b="1" dirty="0" err="1">
                <a:solidFill>
                  <a:schemeClr val="tx2"/>
                </a:solidFill>
              </a:rPr>
              <a:t>environment</a:t>
            </a:r>
            <a:endParaRPr lang="en-GB" sz="3400" b="1" dirty="0">
              <a:solidFill>
                <a:schemeClr val="tx2"/>
              </a:solidFill>
            </a:endParaRPr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5AC5E6F4-A89B-462D-8116-E88054885160}"/>
              </a:ext>
            </a:extLst>
          </p:cNvPr>
          <p:cNvSpPr txBox="1">
            <a:spLocks/>
          </p:cNvSpPr>
          <p:nvPr/>
        </p:nvSpPr>
        <p:spPr>
          <a:xfrm>
            <a:off x="750242" y="2489098"/>
            <a:ext cx="3924116" cy="3780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When the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/>
              <a:t>under </a:t>
            </a:r>
            <a:r>
              <a:rPr lang="it-IT" b="1" dirty="0" err="1"/>
              <a:t>attack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it </a:t>
            </a:r>
            <a:r>
              <a:rPr lang="it-IT" b="1" dirty="0" err="1"/>
              <a:t>changes</a:t>
            </a:r>
            <a:r>
              <a:rPr lang="it-IT" b="1" dirty="0"/>
              <a:t> its address</a:t>
            </a:r>
            <a:r>
              <a:rPr lang="it-IT" dirty="0"/>
              <a:t>;</a:t>
            </a:r>
          </a:p>
          <a:p>
            <a:pPr lvl="1"/>
            <a:r>
              <a:rPr lang="it-IT" dirty="0"/>
              <a:t>It </a:t>
            </a:r>
            <a:r>
              <a:rPr lang="it-IT" b="1" dirty="0" err="1"/>
              <a:t>notifies</a:t>
            </a:r>
            <a:r>
              <a:rPr lang="it-IT" b="1" dirty="0"/>
              <a:t> the Controller </a:t>
            </a:r>
            <a:r>
              <a:rPr lang="it-IT" dirty="0"/>
              <a:t>about the </a:t>
            </a:r>
            <a:r>
              <a:rPr lang="it-IT" dirty="0" err="1"/>
              <a:t>attack</a:t>
            </a:r>
            <a:r>
              <a:rPr lang="it-IT" dirty="0"/>
              <a:t>.  </a:t>
            </a:r>
          </a:p>
        </p:txBody>
      </p:sp>
      <p:sp>
        <p:nvSpPr>
          <p:cNvPr id="26" name="Segnaposto piè di pagina 3">
            <a:extLst>
              <a:ext uri="{FF2B5EF4-FFF2-40B4-BE49-F238E27FC236}">
                <a16:creationId xmlns:a16="http://schemas.microsoft.com/office/drawing/2014/main" id="{F5919EAC-275A-46C3-86EC-C350ABC98A16}"/>
              </a:ext>
            </a:extLst>
          </p:cNvPr>
          <p:cNvSpPr txBox="1">
            <a:spLocks/>
          </p:cNvSpPr>
          <p:nvPr/>
        </p:nvSpPr>
        <p:spPr>
          <a:xfrm>
            <a:off x="750242" y="6092880"/>
            <a:ext cx="3246992" cy="617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it-IT" sz="1100">
                <a:solidFill>
                  <a:schemeClr val="tx1"/>
                </a:solidFill>
              </a:rPr>
              <a:t>A. Le Caldare, E. Sassu, E. Scarselli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7" name="Segnaposto numero diapositiva 4">
            <a:extLst>
              <a:ext uri="{FF2B5EF4-FFF2-40B4-BE49-F238E27FC236}">
                <a16:creationId xmlns:a16="http://schemas.microsoft.com/office/drawing/2014/main" id="{144FA246-62DE-4D8A-B3A7-E14DD88F9E99}"/>
              </a:ext>
            </a:extLst>
          </p:cNvPr>
          <p:cNvSpPr txBox="1">
            <a:spLocks/>
          </p:cNvSpPr>
          <p:nvPr/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368B50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5BB7E168-F539-4513-AD44-F276B24E7DDF}" type="slidenum">
              <a:rPr lang="en-GB" sz="150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14</a:t>
            </a:fld>
            <a:endParaRPr lang="en-GB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289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A0D6532-ACC6-4C0C-A95D-9D48513214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" r="1" b="1"/>
          <a:stretch/>
        </p:blipFill>
        <p:spPr>
          <a:xfrm>
            <a:off x="1828801" y="201168"/>
            <a:ext cx="10248331" cy="6599739"/>
          </a:xfrm>
          <a:prstGeom prst="rect">
            <a:avLst/>
          </a:prstGeom>
        </p:spPr>
      </p:pic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0A17A3F1-0233-4065-85F8-72464D7AA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0">
            <a:extLst>
              <a:ext uri="{FF2B5EF4-FFF2-40B4-BE49-F238E27FC236}">
                <a16:creationId xmlns:a16="http://schemas.microsoft.com/office/drawing/2014/main" id="{3D180422-2407-4A7F-828A-60F76B6C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A6A7A402-1981-462B-B43A-2992CC477682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400" b="1" dirty="0">
                <a:solidFill>
                  <a:schemeClr val="tx2"/>
                </a:solidFill>
              </a:rPr>
              <a:t>Testing </a:t>
            </a:r>
            <a:r>
              <a:rPr lang="it-IT" sz="3400" b="1" dirty="0" err="1">
                <a:solidFill>
                  <a:schemeClr val="tx2"/>
                </a:solidFill>
              </a:rPr>
              <a:t>environment</a:t>
            </a:r>
            <a:endParaRPr lang="en-GB" sz="3400" b="1" dirty="0">
              <a:solidFill>
                <a:schemeClr val="tx2"/>
              </a:solidFill>
            </a:endParaRPr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5AC5E6F4-A89B-462D-8116-E88054885160}"/>
              </a:ext>
            </a:extLst>
          </p:cNvPr>
          <p:cNvSpPr txBox="1">
            <a:spLocks/>
          </p:cNvSpPr>
          <p:nvPr/>
        </p:nvSpPr>
        <p:spPr>
          <a:xfrm>
            <a:off x="750242" y="2489098"/>
            <a:ext cx="3924116" cy="3780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When the server </a:t>
            </a:r>
            <a:r>
              <a:rPr lang="en-GB" b="1" dirty="0"/>
              <a:t>changes address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Clients can forward to the new server address,</a:t>
            </a:r>
          </a:p>
          <a:p>
            <a:pPr lvl="1"/>
            <a:r>
              <a:rPr lang="en-GB" dirty="0"/>
              <a:t>Bots can’t switch to the new address.</a:t>
            </a:r>
            <a:endParaRPr lang="it-IT" dirty="0"/>
          </a:p>
        </p:txBody>
      </p:sp>
      <p:sp>
        <p:nvSpPr>
          <p:cNvPr id="26" name="Segnaposto piè di pagina 3">
            <a:extLst>
              <a:ext uri="{FF2B5EF4-FFF2-40B4-BE49-F238E27FC236}">
                <a16:creationId xmlns:a16="http://schemas.microsoft.com/office/drawing/2014/main" id="{F5919EAC-275A-46C3-86EC-C350ABC98A16}"/>
              </a:ext>
            </a:extLst>
          </p:cNvPr>
          <p:cNvSpPr txBox="1">
            <a:spLocks/>
          </p:cNvSpPr>
          <p:nvPr/>
        </p:nvSpPr>
        <p:spPr>
          <a:xfrm>
            <a:off x="750242" y="6092880"/>
            <a:ext cx="3246992" cy="617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it-IT" sz="1100">
                <a:solidFill>
                  <a:schemeClr val="tx1"/>
                </a:solidFill>
              </a:rPr>
              <a:t>A. Le Caldare, E. Sassu, E. Scarselli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7" name="Segnaposto numero diapositiva 4">
            <a:extLst>
              <a:ext uri="{FF2B5EF4-FFF2-40B4-BE49-F238E27FC236}">
                <a16:creationId xmlns:a16="http://schemas.microsoft.com/office/drawing/2014/main" id="{144FA246-62DE-4D8A-B3A7-E14DD88F9E99}"/>
              </a:ext>
            </a:extLst>
          </p:cNvPr>
          <p:cNvSpPr txBox="1">
            <a:spLocks/>
          </p:cNvSpPr>
          <p:nvPr/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368B50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5BB7E168-F539-4513-AD44-F276B24E7DDF}" type="slidenum">
              <a:rPr lang="en-GB" sz="150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15</a:t>
            </a:fld>
            <a:endParaRPr lang="en-GB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88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A0D6532-ACC6-4C0C-A95D-9D48513214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" r="1" b="1"/>
          <a:stretch/>
        </p:blipFill>
        <p:spPr>
          <a:xfrm>
            <a:off x="1828801" y="201168"/>
            <a:ext cx="10248331" cy="6599739"/>
          </a:xfrm>
          <a:prstGeom prst="rect">
            <a:avLst/>
          </a:prstGeom>
        </p:spPr>
      </p:pic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0A17A3F1-0233-4065-85F8-72464D7AA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0">
            <a:extLst>
              <a:ext uri="{FF2B5EF4-FFF2-40B4-BE49-F238E27FC236}">
                <a16:creationId xmlns:a16="http://schemas.microsoft.com/office/drawing/2014/main" id="{3D180422-2407-4A7F-828A-60F76B6C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A6A7A402-1981-462B-B43A-2992CC477682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400" b="1" dirty="0">
                <a:solidFill>
                  <a:schemeClr val="tx2"/>
                </a:solidFill>
              </a:rPr>
              <a:t>Testing </a:t>
            </a:r>
            <a:r>
              <a:rPr lang="it-IT" sz="3400" b="1" dirty="0" err="1">
                <a:solidFill>
                  <a:schemeClr val="tx2"/>
                </a:solidFill>
              </a:rPr>
              <a:t>environment</a:t>
            </a:r>
            <a:endParaRPr lang="en-GB" sz="3400" b="1" dirty="0">
              <a:solidFill>
                <a:schemeClr val="tx2"/>
              </a:solidFill>
            </a:endParaRPr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5AC5E6F4-A89B-462D-8116-E88054885160}"/>
              </a:ext>
            </a:extLst>
          </p:cNvPr>
          <p:cNvSpPr txBox="1">
            <a:spLocks/>
          </p:cNvSpPr>
          <p:nvPr/>
        </p:nvSpPr>
        <p:spPr>
          <a:xfrm>
            <a:off x="750242" y="2489098"/>
            <a:ext cx="3924116" cy="3780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Even if the Bots send requests continuously, the </a:t>
            </a:r>
            <a:r>
              <a:rPr lang="en-GB" b="1" dirty="0"/>
              <a:t>Server is always able to reply </a:t>
            </a:r>
            <a:r>
              <a:rPr lang="en-GB" dirty="0"/>
              <a:t>and it does not stop, even if it is flooded with requests.</a:t>
            </a:r>
            <a:endParaRPr lang="it-IT" dirty="0"/>
          </a:p>
        </p:txBody>
      </p:sp>
      <p:sp>
        <p:nvSpPr>
          <p:cNvPr id="26" name="Segnaposto piè di pagina 3">
            <a:extLst>
              <a:ext uri="{FF2B5EF4-FFF2-40B4-BE49-F238E27FC236}">
                <a16:creationId xmlns:a16="http://schemas.microsoft.com/office/drawing/2014/main" id="{F5919EAC-275A-46C3-86EC-C350ABC98A16}"/>
              </a:ext>
            </a:extLst>
          </p:cNvPr>
          <p:cNvSpPr txBox="1">
            <a:spLocks/>
          </p:cNvSpPr>
          <p:nvPr/>
        </p:nvSpPr>
        <p:spPr>
          <a:xfrm>
            <a:off x="750242" y="6092880"/>
            <a:ext cx="3246992" cy="617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it-IT" sz="1100">
                <a:solidFill>
                  <a:schemeClr val="tx1"/>
                </a:solidFill>
              </a:rPr>
              <a:t>A. Le Caldare, E. Sassu, E. Scarselli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7" name="Segnaposto numero diapositiva 4">
            <a:extLst>
              <a:ext uri="{FF2B5EF4-FFF2-40B4-BE49-F238E27FC236}">
                <a16:creationId xmlns:a16="http://schemas.microsoft.com/office/drawing/2014/main" id="{144FA246-62DE-4D8A-B3A7-E14DD88F9E99}"/>
              </a:ext>
            </a:extLst>
          </p:cNvPr>
          <p:cNvSpPr txBox="1">
            <a:spLocks/>
          </p:cNvSpPr>
          <p:nvPr/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368B50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5BB7E168-F539-4513-AD44-F276B24E7DDF}" type="slidenum">
              <a:rPr lang="en-GB" sz="150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16</a:t>
            </a:fld>
            <a:endParaRPr lang="en-GB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87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25438D-A16D-40B8-AAD1-51CFFD41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2"/>
                </a:solidFill>
              </a:rPr>
              <a:t>Testing </a:t>
            </a:r>
            <a:r>
              <a:rPr lang="it-IT" dirty="0" err="1">
                <a:solidFill>
                  <a:schemeClr val="tx2"/>
                </a:solidFill>
              </a:rPr>
              <a:t>environment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A7C259-20B5-447D-B7B9-DC7CDA06C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Bots</a:t>
            </a:r>
            <a:r>
              <a:rPr lang="en-GB" dirty="0"/>
              <a:t> continually request an HTTP connection to the server.</a:t>
            </a:r>
            <a:endParaRPr lang="it-IT" dirty="0"/>
          </a:p>
          <a:p>
            <a:r>
              <a:rPr lang="it-IT" dirty="0"/>
              <a:t>Clients send </a:t>
            </a:r>
            <a:r>
              <a:rPr lang="it-IT" dirty="0" err="1"/>
              <a:t>periodic</a:t>
            </a:r>
            <a:r>
              <a:rPr lang="it-IT" dirty="0"/>
              <a:t> </a:t>
            </a:r>
            <a:r>
              <a:rPr lang="it-IT" dirty="0" err="1"/>
              <a:t>requests</a:t>
            </a:r>
            <a:r>
              <a:rPr lang="it-IT" dirty="0"/>
              <a:t>.</a:t>
            </a:r>
          </a:p>
          <a:p>
            <a:r>
              <a:rPr lang="it-IT" dirty="0"/>
              <a:t>The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multithreaded</a:t>
            </a:r>
            <a:r>
              <a:rPr lang="it-IT" dirty="0"/>
              <a:t>.</a:t>
            </a:r>
          </a:p>
          <a:p>
            <a:r>
              <a:rPr lang="it-IT" dirty="0"/>
              <a:t>When the server </a:t>
            </a:r>
            <a:r>
              <a:rPr lang="it-IT" dirty="0" err="1"/>
              <a:t>is</a:t>
            </a:r>
            <a:r>
              <a:rPr lang="it-IT" dirty="0"/>
              <a:t> under </a:t>
            </a:r>
            <a:r>
              <a:rPr lang="it-IT" dirty="0" err="1"/>
              <a:t>attack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it </a:t>
            </a:r>
            <a:r>
              <a:rPr lang="it-IT" dirty="0" err="1"/>
              <a:t>changes</a:t>
            </a:r>
            <a:r>
              <a:rPr lang="it-IT" dirty="0"/>
              <a:t> its address;</a:t>
            </a:r>
          </a:p>
          <a:p>
            <a:pPr lvl="1"/>
            <a:r>
              <a:rPr lang="it-IT" dirty="0"/>
              <a:t>It </a:t>
            </a:r>
            <a:r>
              <a:rPr lang="it-IT" dirty="0" err="1"/>
              <a:t>notifies</a:t>
            </a:r>
            <a:r>
              <a:rPr lang="it-IT" dirty="0"/>
              <a:t> the Controller about the </a:t>
            </a:r>
            <a:r>
              <a:rPr lang="it-IT" dirty="0" err="1"/>
              <a:t>attack</a:t>
            </a:r>
            <a:r>
              <a:rPr lang="it-IT" dirty="0"/>
              <a:t>.  </a:t>
            </a:r>
          </a:p>
          <a:p>
            <a:r>
              <a:rPr lang="en-GB" dirty="0"/>
              <a:t>When the server changes address:</a:t>
            </a:r>
          </a:p>
          <a:p>
            <a:pPr lvl="1"/>
            <a:r>
              <a:rPr lang="en-GB" dirty="0"/>
              <a:t>clients can forward the address of the server</a:t>
            </a:r>
          </a:p>
          <a:p>
            <a:pPr lvl="1"/>
            <a:r>
              <a:rPr lang="en-GB" dirty="0"/>
              <a:t>while the bots do not</a:t>
            </a:r>
            <a:endParaRPr lang="it-IT" dirty="0"/>
          </a:p>
          <a:p>
            <a:r>
              <a:rPr lang="en-GB" dirty="0"/>
              <a:t>Even if the Bots send requests continuously, the Server is always able to respond and it does not stop even if it is bombarded with requests.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B0C6E34-6BD6-4096-9AAC-2FABF5D7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4444F7-8A60-4AF6-AAD4-54AB153B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58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E3A062A0-6FB7-44C9-903C-6987F5F231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" t="-2140" r="-432" b="-1565"/>
          <a:stretch/>
        </p:blipFill>
        <p:spPr>
          <a:xfrm>
            <a:off x="3055660" y="-93218"/>
            <a:ext cx="8954370" cy="7044435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8BB0E2-7B0F-41C3-B033-9D1FFBBC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it-IT" sz="3400" b="1" dirty="0">
                <a:solidFill>
                  <a:schemeClr val="tx2"/>
                </a:solidFill>
              </a:rPr>
              <a:t>How </a:t>
            </a:r>
            <a:r>
              <a:rPr lang="it-IT" sz="3400" b="1" dirty="0" err="1">
                <a:solidFill>
                  <a:schemeClr val="tx2"/>
                </a:solidFill>
              </a:rPr>
              <a:t>protection</a:t>
            </a:r>
            <a:r>
              <a:rPr lang="it-IT" sz="3400" b="1" dirty="0">
                <a:solidFill>
                  <a:schemeClr val="tx2"/>
                </a:solidFill>
              </a:rPr>
              <a:t> </a:t>
            </a:r>
            <a:r>
              <a:rPr lang="it-IT" sz="3400" b="1" dirty="0" err="1">
                <a:solidFill>
                  <a:schemeClr val="tx2"/>
                </a:solidFill>
              </a:rPr>
              <a:t>works</a:t>
            </a:r>
            <a:endParaRPr lang="en-GB" sz="3400" b="1" dirty="0">
              <a:solidFill>
                <a:schemeClr val="tx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721F29-E99B-44CE-9945-94B87CB84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1"/>
            <a:ext cx="4836504" cy="3780267"/>
          </a:xfrm>
        </p:spPr>
        <p:txBody>
          <a:bodyPr anchor="t">
            <a:normAutofit/>
          </a:bodyPr>
          <a:lstStyle/>
          <a:p>
            <a:r>
              <a:rPr lang="it-IT" sz="2400" dirty="0"/>
              <a:t>Server </a:t>
            </a:r>
            <a:r>
              <a:rPr lang="it-IT" sz="2400" b="1" dirty="0" err="1"/>
              <a:t>changes</a:t>
            </a:r>
            <a:r>
              <a:rPr lang="it-IT" sz="2400" b="1" dirty="0"/>
              <a:t> the </a:t>
            </a:r>
            <a:r>
              <a:rPr lang="it-IT" sz="2400" b="1" dirty="0" err="1"/>
              <a:t>listening</a:t>
            </a:r>
            <a:r>
              <a:rPr lang="it-IT" sz="2400" b="1" dirty="0"/>
              <a:t> address </a:t>
            </a:r>
            <a:r>
              <a:rPr lang="it-IT" sz="2400" dirty="0"/>
              <a:t>to a new one when </a:t>
            </a:r>
            <a:r>
              <a:rPr lang="it-IT" sz="2400" dirty="0" err="1"/>
              <a:t>is</a:t>
            </a:r>
            <a:r>
              <a:rPr lang="it-IT" sz="2400" dirty="0"/>
              <a:t> under </a:t>
            </a:r>
            <a:r>
              <a:rPr lang="it-IT" sz="2400" dirty="0" err="1"/>
              <a:t>attack</a:t>
            </a:r>
            <a:r>
              <a:rPr lang="it-IT" sz="2400" dirty="0"/>
              <a:t>;</a:t>
            </a:r>
          </a:p>
          <a:p>
            <a:r>
              <a:rPr lang="it-IT" sz="2400" dirty="0"/>
              <a:t>The </a:t>
            </a:r>
            <a:r>
              <a:rPr lang="it-IT" sz="2400" b="1" dirty="0"/>
              <a:t>connections</a:t>
            </a:r>
            <a:r>
              <a:rPr lang="it-IT" sz="2400" dirty="0"/>
              <a:t> </a:t>
            </a:r>
            <a:r>
              <a:rPr lang="it-IT" sz="2400" dirty="0" err="1"/>
              <a:t>requests</a:t>
            </a:r>
            <a:r>
              <a:rPr lang="it-IT" sz="2400" dirty="0"/>
              <a:t> to the </a:t>
            </a:r>
            <a:r>
              <a:rPr lang="it-IT" sz="2400" dirty="0" err="1"/>
              <a:t>old</a:t>
            </a:r>
            <a:r>
              <a:rPr lang="it-IT" sz="2400" dirty="0"/>
              <a:t> server address </a:t>
            </a:r>
            <a:r>
              <a:rPr lang="it-IT" sz="2400" b="1" dirty="0"/>
              <a:t>are </a:t>
            </a:r>
            <a:r>
              <a:rPr lang="it-IT" sz="2400" b="1" dirty="0" err="1"/>
              <a:t>counted</a:t>
            </a:r>
            <a:r>
              <a:rPr lang="it-IT" sz="2400" dirty="0"/>
              <a:t>;</a:t>
            </a:r>
            <a:endParaRPr lang="it-IT" sz="2400" b="1" dirty="0"/>
          </a:p>
          <a:p>
            <a:r>
              <a:rPr lang="it-IT" sz="2400" dirty="0"/>
              <a:t>If the number of connection </a:t>
            </a:r>
            <a:r>
              <a:rPr lang="it-IT" sz="2400" dirty="0" err="1"/>
              <a:t>requests</a:t>
            </a:r>
            <a:r>
              <a:rPr lang="it-IT" sz="2400" dirty="0"/>
              <a:t> of a client, </a:t>
            </a:r>
            <a:r>
              <a:rPr lang="it-IT" sz="2400" dirty="0" err="1"/>
              <a:t>goes</a:t>
            </a:r>
            <a:r>
              <a:rPr lang="it-IT" sz="2400" dirty="0"/>
              <a:t> </a:t>
            </a:r>
            <a:r>
              <a:rPr lang="it-IT" sz="2400" dirty="0" err="1"/>
              <a:t>above</a:t>
            </a:r>
            <a:r>
              <a:rPr lang="it-IT" sz="2400" dirty="0"/>
              <a:t> a </a:t>
            </a:r>
            <a:r>
              <a:rPr lang="it-IT" sz="2400" dirty="0" err="1"/>
              <a:t>certain</a:t>
            </a:r>
            <a:r>
              <a:rPr lang="it-IT" sz="2400" dirty="0"/>
              <a:t> </a:t>
            </a:r>
            <a:r>
              <a:rPr lang="it-IT" sz="2400" b="1" dirty="0" err="1"/>
              <a:t>threshold</a:t>
            </a:r>
            <a:r>
              <a:rPr lang="it-IT" sz="2400" b="1" dirty="0"/>
              <a:t> </a:t>
            </a:r>
            <a:r>
              <a:rPr lang="el-GR" sz="2400" b="1" i="1" dirty="0"/>
              <a:t>θ</a:t>
            </a:r>
            <a:r>
              <a:rPr lang="it-IT" sz="2400" dirty="0"/>
              <a:t>, the client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classified</a:t>
            </a:r>
            <a:r>
              <a:rPr lang="it-IT" sz="2400" dirty="0"/>
              <a:t> as a bot and all its </a:t>
            </a:r>
            <a:r>
              <a:rPr lang="it-IT" sz="2400" dirty="0" err="1"/>
              <a:t>packets</a:t>
            </a:r>
            <a:r>
              <a:rPr lang="it-IT" sz="2400" dirty="0"/>
              <a:t> are </a:t>
            </a:r>
            <a:r>
              <a:rPr lang="it-IT" sz="2400" dirty="0" err="1"/>
              <a:t>dropped</a:t>
            </a:r>
            <a:r>
              <a:rPr lang="it-IT" sz="2400" dirty="0"/>
              <a:t>. </a:t>
            </a:r>
            <a:endParaRPr lang="en-GB" sz="24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4856BD1-05FF-4319-A62B-84378161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242" y="6092880"/>
            <a:ext cx="3246992" cy="6172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 sz="1100" dirty="0">
                <a:solidFill>
                  <a:schemeClr val="tx1"/>
                </a:solidFill>
              </a:rPr>
              <a:t>A. Le </a:t>
            </a:r>
            <a:r>
              <a:rPr lang="it-IT" sz="1100" dirty="0" err="1">
                <a:solidFill>
                  <a:schemeClr val="tx1"/>
                </a:solidFill>
              </a:rPr>
              <a:t>Caldare</a:t>
            </a:r>
            <a:r>
              <a:rPr lang="it-IT" sz="1100" dirty="0">
                <a:solidFill>
                  <a:schemeClr val="tx1"/>
                </a:solidFill>
              </a:rPr>
              <a:t>, E. </a:t>
            </a:r>
            <a:r>
              <a:rPr lang="it-IT" sz="1100" dirty="0" err="1">
                <a:solidFill>
                  <a:schemeClr val="tx1"/>
                </a:solidFill>
              </a:rPr>
              <a:t>Sassu</a:t>
            </a:r>
            <a:r>
              <a:rPr lang="it-IT" sz="1100" dirty="0">
                <a:solidFill>
                  <a:schemeClr val="tx1"/>
                </a:solidFill>
              </a:rPr>
              <a:t>, E. Scarselli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ECBA30-D47C-4877-8324-A69DF5EB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368B50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5BB7E168-F539-4513-AD44-F276B24E7DDF}" type="slidenum">
              <a:rPr lang="en-GB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en-GB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12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96BAD6-31BA-457C-A1F7-FFE448CE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2"/>
                </a:solidFill>
              </a:rPr>
              <a:t>Why Learning Switch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9D378B-63F3-428D-A939-B6C0D0D0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learning switch </a:t>
            </a:r>
            <a:r>
              <a:rPr lang="it-IT" dirty="0" err="1"/>
              <a:t>is</a:t>
            </a:r>
            <a:r>
              <a:rPr lang="it-IT" dirty="0"/>
              <a:t> used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b="1" dirty="0"/>
              <a:t>avoid</a:t>
            </a:r>
            <a:r>
              <a:rPr lang="it-IT" dirty="0"/>
              <a:t> </a:t>
            </a:r>
            <a:r>
              <a:rPr lang="it-IT" b="1" dirty="0"/>
              <a:t>the re-</a:t>
            </a:r>
            <a:r>
              <a:rPr lang="it-IT" b="1" dirty="0" err="1"/>
              <a:t>implementation</a:t>
            </a:r>
            <a:r>
              <a:rPr lang="it-IT" b="1" dirty="0"/>
              <a:t> of L2 switching </a:t>
            </a:r>
            <a:r>
              <a:rPr lang="it-IT" b="1" dirty="0" err="1"/>
              <a:t>functionalities</a:t>
            </a:r>
            <a:r>
              <a:rPr lang="it-IT" dirty="0"/>
              <a:t> in </a:t>
            </a:r>
            <a:r>
              <a:rPr lang="it-IT" dirty="0" err="1"/>
              <a:t>our</a:t>
            </a:r>
            <a:r>
              <a:rPr lang="it-IT" dirty="0"/>
              <a:t> controller</a:t>
            </a:r>
          </a:p>
          <a:p>
            <a:pPr lvl="1"/>
            <a:r>
              <a:rPr lang="it-IT" dirty="0"/>
              <a:t>Switch </a:t>
            </a:r>
            <a:r>
              <a:rPr lang="it-IT" dirty="0" err="1"/>
              <a:t>will</a:t>
            </a:r>
            <a:r>
              <a:rPr lang="it-IT" dirty="0"/>
              <a:t> perform also auto-learning </a:t>
            </a:r>
            <a:r>
              <a:rPr lang="it-IT" dirty="0" err="1"/>
              <a:t>functionalities</a:t>
            </a:r>
            <a:r>
              <a:rPr lang="it-IT" dirty="0"/>
              <a:t>.</a:t>
            </a:r>
          </a:p>
          <a:p>
            <a:r>
              <a:rPr lang="it-IT" dirty="0"/>
              <a:t>For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purposes</a:t>
            </a:r>
            <a:r>
              <a:rPr lang="it-IT" dirty="0"/>
              <a:t>, this </a:t>
            </a:r>
            <a:r>
              <a:rPr lang="it-IT" dirty="0" err="1"/>
              <a:t>behaviour</a:t>
            </a:r>
            <a:r>
              <a:rPr lang="it-IT" dirty="0"/>
              <a:t> must be </a:t>
            </a:r>
            <a:r>
              <a:rPr lang="it-IT" dirty="0" err="1"/>
              <a:t>applied</a:t>
            </a:r>
            <a:r>
              <a:rPr lang="it-IT" dirty="0"/>
              <a:t> only to </a:t>
            </a:r>
            <a:r>
              <a:rPr lang="it-IT" b="1" dirty="0"/>
              <a:t>ARP and ICMP </a:t>
            </a:r>
            <a:r>
              <a:rPr lang="it-IT" b="1" dirty="0" err="1"/>
              <a:t>packets</a:t>
            </a:r>
            <a:endParaRPr lang="it-IT" b="1" dirty="0"/>
          </a:p>
          <a:p>
            <a:pPr lvl="1"/>
            <a:r>
              <a:rPr lang="it-IT" b="1" dirty="0"/>
              <a:t>ARP </a:t>
            </a:r>
            <a:r>
              <a:rPr lang="it-IT" dirty="0"/>
              <a:t>for </a:t>
            </a:r>
            <a:r>
              <a:rPr lang="it-IT" dirty="0" err="1"/>
              <a:t>enabling</a:t>
            </a:r>
            <a:r>
              <a:rPr lang="it-IT" dirty="0"/>
              <a:t> </a:t>
            </a:r>
            <a:r>
              <a:rPr lang="it-IT" dirty="0" err="1"/>
              <a:t>packets</a:t>
            </a:r>
            <a:r>
              <a:rPr lang="it-IT" dirty="0"/>
              <a:t> </a:t>
            </a:r>
            <a:r>
              <a:rPr lang="it-IT" dirty="0" err="1"/>
              <a:t>sending</a:t>
            </a:r>
            <a:r>
              <a:rPr lang="it-IT" dirty="0"/>
              <a:t> between clients and server;</a:t>
            </a:r>
          </a:p>
          <a:p>
            <a:pPr lvl="1"/>
            <a:r>
              <a:rPr lang="it-IT" b="1" dirty="0"/>
              <a:t>ICMP </a:t>
            </a:r>
            <a:r>
              <a:rPr lang="it-IT" dirty="0"/>
              <a:t>for testing </a:t>
            </a:r>
            <a:r>
              <a:rPr lang="it-IT" dirty="0" err="1"/>
              <a:t>purposes</a:t>
            </a:r>
            <a:r>
              <a:rPr lang="it-IT" dirty="0"/>
              <a:t> (</a:t>
            </a:r>
            <a:r>
              <a:rPr lang="it-IT" dirty="0" err="1"/>
              <a:t>ping</a:t>
            </a:r>
            <a:r>
              <a:rPr lang="it-IT" dirty="0"/>
              <a:t> and </a:t>
            </a: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).</a:t>
            </a:r>
          </a:p>
          <a:p>
            <a:r>
              <a:rPr lang="it-IT" dirty="0" err="1"/>
              <a:t>Our</a:t>
            </a:r>
            <a:r>
              <a:rPr lang="it-IT" dirty="0"/>
              <a:t> model does not include </a:t>
            </a:r>
            <a:r>
              <a:rPr lang="it-IT" b="1" dirty="0"/>
              <a:t>L3 forwarding</a:t>
            </a:r>
          </a:p>
          <a:p>
            <a:pPr lvl="1"/>
            <a:r>
              <a:rPr lang="it-IT" dirty="0"/>
              <a:t>Packet coming from clients and server are </a:t>
            </a:r>
            <a:r>
              <a:rPr lang="it-IT" dirty="0" err="1"/>
              <a:t>forwarded</a:t>
            </a:r>
            <a:r>
              <a:rPr lang="it-IT" dirty="0"/>
              <a:t> by default to the switch.</a:t>
            </a:r>
          </a:p>
          <a:p>
            <a:pPr lvl="1"/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0177442-FF79-405F-89DF-63126288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34D309-1DD9-4B79-BD18-17DC55DC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76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F15DC-FB09-470A-9AAF-D80C3E1C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D2A0FD-2600-4957-9F65-CD44DD81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A405F29-ABBE-449A-8277-A1D8AA95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6BA64F-3245-479F-97EA-497AA479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55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BF20B7-4BA0-4CF1-8E2B-382DBDBD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390525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tx2"/>
                </a:solidFill>
              </a:rPr>
              <a:t>Our</a:t>
            </a:r>
            <a:r>
              <a:rPr lang="it-IT" b="1" dirty="0">
                <a:solidFill>
                  <a:schemeClr val="tx2"/>
                </a:solidFill>
              </a:rPr>
              <a:t> </a:t>
            </a:r>
            <a:r>
              <a:rPr lang="it-IT" b="1" dirty="0" err="1">
                <a:solidFill>
                  <a:schemeClr val="tx2"/>
                </a:solidFill>
              </a:rPr>
              <a:t>Pseudocode</a:t>
            </a:r>
            <a:r>
              <a:rPr lang="it-IT" b="1" dirty="0">
                <a:solidFill>
                  <a:schemeClr val="tx2"/>
                </a:solidFill>
              </a:rPr>
              <a:t> 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5E15F71-FD24-4519-9713-A3CBDEEF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BB32699-A021-4E06-954D-B48771B9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B7E168-F539-4513-AD44-F276B24E7DDF}" type="slidenum">
              <a:rPr lang="en-GB" smtClean="0"/>
              <a:t>5</a:t>
            </a:fld>
            <a:endParaRPr lang="en-GB"/>
          </a:p>
        </p:txBody>
      </p:sp>
      <p:pic>
        <p:nvPicPr>
          <p:cNvPr id="6" name="Segnaposto contenuto 6">
            <a:extLst>
              <a:ext uri="{FF2B5EF4-FFF2-40B4-BE49-F238E27FC236}">
                <a16:creationId xmlns:a16="http://schemas.microsoft.com/office/drawing/2014/main" id="{12FC9BFD-6F57-4CEA-921E-F45007B02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3" t="5317" r="7315" b="54954"/>
          <a:stretch/>
        </p:blipFill>
        <p:spPr>
          <a:xfrm>
            <a:off x="4394242" y="886114"/>
            <a:ext cx="7429416" cy="4652743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CD30BED-1BC5-4548-A8AA-416D7B7CE417}"/>
              </a:ext>
            </a:extLst>
          </p:cNvPr>
          <p:cNvSpPr txBox="1"/>
          <p:nvPr/>
        </p:nvSpPr>
        <p:spPr>
          <a:xfrm>
            <a:off x="419101" y="1850033"/>
            <a:ext cx="390525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Differences</a:t>
            </a:r>
            <a:r>
              <a:rPr lang="it-IT" sz="2400" dirty="0"/>
              <a:t>:</a:t>
            </a:r>
          </a:p>
          <a:p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Add rules for </a:t>
            </a:r>
            <a:r>
              <a:rPr lang="it-IT" sz="2400" dirty="0" err="1"/>
              <a:t>packets</a:t>
            </a:r>
            <a:r>
              <a:rPr lang="it-IT" sz="2400" dirty="0"/>
              <a:t> coming </a:t>
            </a:r>
            <a:r>
              <a:rPr lang="it-IT" sz="2400" b="1" dirty="0"/>
              <a:t>from  </a:t>
            </a:r>
            <a:br>
              <a:rPr lang="it-IT" sz="2400" b="1" dirty="0"/>
            </a:br>
            <a:r>
              <a:rPr lang="it-IT" sz="2400" b="1" dirty="0"/>
              <a:t>the server to clients</a:t>
            </a:r>
            <a:r>
              <a:rPr lang="it-IT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Packets</a:t>
            </a:r>
            <a:r>
              <a:rPr lang="it-IT" sz="2400" dirty="0"/>
              <a:t> coming from server need only to be </a:t>
            </a:r>
            <a:r>
              <a:rPr lang="it-IT" sz="2400" b="1" dirty="0" err="1"/>
              <a:t>forwarded</a:t>
            </a:r>
            <a:r>
              <a:rPr lang="it-IT" sz="2400" dirty="0"/>
              <a:t>, then execution can stop after </a:t>
            </a:r>
            <a:r>
              <a:rPr lang="it-IT" sz="2400" b="1" dirty="0" err="1"/>
              <a:t>adding</a:t>
            </a:r>
            <a:r>
              <a:rPr lang="it-IT" sz="2400" b="1" dirty="0"/>
              <a:t> the server forwarding rule</a:t>
            </a:r>
            <a:r>
              <a:rPr lang="it-IT" sz="2400" dirty="0"/>
              <a:t>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18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24FF3B-3B1A-463B-8372-37E5585C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80" y="377825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tx2"/>
                </a:solidFill>
              </a:rPr>
              <a:t>Our</a:t>
            </a:r>
            <a:r>
              <a:rPr lang="it-IT" b="1" dirty="0">
                <a:solidFill>
                  <a:schemeClr val="tx2"/>
                </a:solidFill>
              </a:rPr>
              <a:t> </a:t>
            </a:r>
            <a:r>
              <a:rPr lang="it-IT" b="1" dirty="0" err="1">
                <a:solidFill>
                  <a:schemeClr val="tx2"/>
                </a:solidFill>
              </a:rPr>
              <a:t>Pseudocode</a:t>
            </a:r>
            <a:r>
              <a:rPr lang="it-IT" b="1" dirty="0">
                <a:solidFill>
                  <a:schemeClr val="tx2"/>
                </a:solidFill>
              </a:rPr>
              <a:t> </a:t>
            </a:r>
            <a:endParaRPr lang="en-GB" b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D645FA-0AA3-4E37-9807-0FDE2B99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865783-E436-4F01-9664-B2759478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B7E168-F539-4513-AD44-F276B24E7DDF}" type="slidenum">
              <a:rPr lang="en-GB" smtClean="0"/>
              <a:t>6</a:t>
            </a:fld>
            <a:endParaRPr lang="en-GB"/>
          </a:p>
        </p:txBody>
      </p:sp>
      <p:pic>
        <p:nvPicPr>
          <p:cNvPr id="6" name="Segnaposto contenuto 6">
            <a:extLst>
              <a:ext uri="{FF2B5EF4-FFF2-40B4-BE49-F238E27FC236}">
                <a16:creationId xmlns:a16="http://schemas.microsoft.com/office/drawing/2014/main" id="{D41959EA-8DEB-44C8-9569-96F37FBDB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2" t="44488" r="7382" b="7340"/>
          <a:stretch/>
        </p:blipFill>
        <p:spPr>
          <a:xfrm>
            <a:off x="4659336" y="849214"/>
            <a:ext cx="7113564" cy="5435600"/>
          </a:xfr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2C77459-C5D4-4CC8-98D4-5DB5A7912BD8}"/>
              </a:ext>
            </a:extLst>
          </p:cNvPr>
          <p:cNvSpPr txBox="1"/>
          <p:nvPr/>
        </p:nvSpPr>
        <p:spPr>
          <a:xfrm>
            <a:off x="419101" y="1850400"/>
            <a:ext cx="4114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Differences</a:t>
            </a:r>
            <a:r>
              <a:rPr lang="it-IT" sz="2400" dirty="0"/>
              <a:t>:</a:t>
            </a:r>
          </a:p>
          <a:p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/>
              <a:t>Checking for connection </a:t>
            </a:r>
            <a:r>
              <a:rPr lang="it-IT" sz="2400" dirty="0"/>
              <a:t>coming from clients to new server address must be done only </a:t>
            </a:r>
            <a:r>
              <a:rPr lang="it-IT" sz="2400" b="1" dirty="0"/>
              <a:t>when </a:t>
            </a:r>
            <a:r>
              <a:rPr lang="it-IT" sz="2400" b="1" dirty="0" err="1"/>
              <a:t>protection</a:t>
            </a:r>
            <a:r>
              <a:rPr lang="it-IT" sz="2400" b="1" dirty="0"/>
              <a:t> </a:t>
            </a:r>
            <a:r>
              <a:rPr lang="it-IT" sz="2400" b="1" dirty="0" err="1"/>
              <a:t>is</a:t>
            </a:r>
            <a:r>
              <a:rPr lang="it-IT" sz="2400" b="1" dirty="0"/>
              <a:t> </a:t>
            </a:r>
            <a:r>
              <a:rPr lang="it-IT" sz="2400" b="1" dirty="0" err="1"/>
              <a:t>enabled</a:t>
            </a:r>
            <a:r>
              <a:rPr lang="it-IT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The </a:t>
            </a:r>
            <a:r>
              <a:rPr lang="it-IT" sz="2400" b="1" dirty="0" err="1"/>
              <a:t>dictionary</a:t>
            </a:r>
            <a:r>
              <a:rPr lang="it-IT" sz="2400" b="1" dirty="0"/>
              <a:t> of clients </a:t>
            </a:r>
            <a:r>
              <a:rPr lang="it-IT" sz="2400" b="1" dirty="0" err="1"/>
              <a:t>connecitons</a:t>
            </a:r>
            <a:r>
              <a:rPr lang="it-IT" sz="2400" b="1" dirty="0"/>
              <a:t> must be </a:t>
            </a:r>
            <a:r>
              <a:rPr lang="it-IT" sz="2400" b="1" dirty="0" err="1"/>
              <a:t>cleared</a:t>
            </a:r>
            <a:r>
              <a:rPr lang="it-IT" sz="2400" b="1" dirty="0"/>
              <a:t> </a:t>
            </a:r>
            <a:r>
              <a:rPr lang="it-IT" sz="2400" dirty="0"/>
              <a:t>when connection to new server address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detected</a:t>
            </a:r>
            <a:r>
              <a:rPr lang="it-IT" sz="2400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78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353A6-1C85-4D8F-9EA2-AAA7BDEC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2"/>
                </a:solidFill>
              </a:rPr>
              <a:t>Implementatio</a:t>
            </a:r>
            <a:r>
              <a:rPr lang="it-IT" b="1" dirty="0">
                <a:solidFill>
                  <a:schemeClr val="tx2"/>
                </a:solidFill>
              </a:rPr>
              <a:t> Issues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3513A8-F910-4B01-AD7F-5C394725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3200" b="1" dirty="0"/>
              <a:t>Execution </a:t>
            </a:r>
            <a:r>
              <a:rPr lang="it-IT" sz="3200" b="1" dirty="0" err="1"/>
              <a:t>order</a:t>
            </a:r>
            <a:r>
              <a:rPr lang="it-IT" sz="3200" b="1" dirty="0"/>
              <a:t> of </a:t>
            </a:r>
            <a:r>
              <a:rPr lang="it-IT" sz="3200" b="1" dirty="0" err="1"/>
              <a:t>floodlight</a:t>
            </a:r>
            <a:r>
              <a:rPr lang="it-IT" sz="3200" b="1" dirty="0"/>
              <a:t> </a:t>
            </a:r>
            <a:r>
              <a:rPr lang="it-IT" sz="3200" b="1" dirty="0" err="1"/>
              <a:t>modules</a:t>
            </a:r>
            <a:r>
              <a:rPr lang="it-IT" sz="3200" b="1" dirty="0"/>
              <a:t> </a:t>
            </a:r>
            <a:r>
              <a:rPr lang="it-IT" sz="3200" b="1" dirty="0">
                <a:hlinkClick r:id="rId3"/>
              </a:rPr>
              <a:t>here</a:t>
            </a:r>
            <a:r>
              <a:rPr lang="it-IT" sz="3200" b="1" dirty="0"/>
              <a:t>.</a:t>
            </a:r>
          </a:p>
          <a:p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The normal rule (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action.normal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) does not work for non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hybrid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switches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Learning switch: </a:t>
            </a:r>
          </a:p>
          <a:p>
            <a:pPr lvl="1"/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Add interface to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retreive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MAC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addresses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from the learning switch controller</a:t>
            </a:r>
          </a:p>
          <a:p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Deleting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rules are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specified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pPr lvl="1"/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OFFlowDelete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deletes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rules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matching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at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least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specified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fields;</a:t>
            </a:r>
          </a:p>
          <a:p>
            <a:pPr lvl="1"/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OFFlowDeleteStrict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deletes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the rules that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exactly looks like the match you specify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Testing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done in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python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using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mininet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library</a:t>
            </a:r>
          </a:p>
          <a:p>
            <a:pPr lvl="1"/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3FDC5E-D0BC-456A-BA7B-938A4422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8B3CE7-B9F2-48C7-984E-87974B8C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10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353A6-1C85-4D8F-9EA2-AAA7BDEC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2"/>
                </a:solidFill>
              </a:rPr>
              <a:t>Implementatio</a:t>
            </a:r>
            <a:r>
              <a:rPr lang="it-IT" b="1" dirty="0">
                <a:solidFill>
                  <a:schemeClr val="tx2"/>
                </a:solidFill>
              </a:rPr>
              <a:t> Issues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3513A8-F910-4B01-AD7F-5C394725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Execution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order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floodlight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modules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it-IT" sz="3200" b="1" dirty="0"/>
              <a:t>The normal rule (</a:t>
            </a:r>
            <a:r>
              <a:rPr lang="it-IT" sz="3200" b="1" dirty="0" err="1"/>
              <a:t>action.normal</a:t>
            </a:r>
            <a:r>
              <a:rPr lang="it-IT" sz="3200" b="1" dirty="0"/>
              <a:t>) does not work for non </a:t>
            </a:r>
            <a:r>
              <a:rPr lang="it-IT" sz="3200" b="1" dirty="0" err="1"/>
              <a:t>hybrid</a:t>
            </a:r>
            <a:r>
              <a:rPr lang="it-IT" sz="3200" b="1" dirty="0"/>
              <a:t> </a:t>
            </a:r>
            <a:r>
              <a:rPr lang="it-IT" sz="3200" b="1" dirty="0" err="1"/>
              <a:t>switches</a:t>
            </a:r>
            <a:r>
              <a:rPr lang="it-IT" sz="3200" b="1" dirty="0"/>
              <a:t>.</a:t>
            </a:r>
          </a:p>
          <a:p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Learning switch: </a:t>
            </a:r>
          </a:p>
          <a:p>
            <a:pPr lvl="1"/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Add interface to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retreive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MAC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addresses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from the learning switch controller</a:t>
            </a:r>
          </a:p>
          <a:p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Deleting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rules are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specified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pPr lvl="1"/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OFFlowDelete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deletes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rules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matching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at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least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specified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fields;</a:t>
            </a:r>
          </a:p>
          <a:p>
            <a:pPr lvl="1"/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OFFlowDeleteStrict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deletes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the rules that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exactly looks like the match you specify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Testing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done in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python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using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mininet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library</a:t>
            </a:r>
          </a:p>
          <a:p>
            <a:pPr lvl="1"/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3FDC5E-D0BC-456A-BA7B-938A4422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8B3CE7-B9F2-48C7-984E-87974B8C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353A6-1C85-4D8F-9EA2-AAA7BDEC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Implementatio</a:t>
            </a:r>
            <a:r>
              <a:rPr lang="it-IT" b="1" dirty="0"/>
              <a:t> Issues</a:t>
            </a:r>
            <a:endParaRPr lang="en-GB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3513A8-F910-4B01-AD7F-5C394725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3000" dirty="0">
                <a:solidFill>
                  <a:schemeClr val="bg1">
                    <a:lumMod val="75000"/>
                  </a:schemeClr>
                </a:solidFill>
              </a:rPr>
              <a:t>Execution </a:t>
            </a:r>
            <a:r>
              <a:rPr lang="it-IT" sz="3000" dirty="0" err="1">
                <a:solidFill>
                  <a:schemeClr val="bg1">
                    <a:lumMod val="75000"/>
                  </a:schemeClr>
                </a:solidFill>
              </a:rPr>
              <a:t>order</a:t>
            </a:r>
            <a:r>
              <a:rPr lang="it-IT" sz="3000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it-IT" sz="3000" dirty="0" err="1">
                <a:solidFill>
                  <a:schemeClr val="bg1">
                    <a:lumMod val="75000"/>
                  </a:schemeClr>
                </a:solidFill>
              </a:rPr>
              <a:t>floodlight</a:t>
            </a:r>
            <a:r>
              <a:rPr lang="it-IT" sz="3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sz="3000" dirty="0" err="1">
                <a:solidFill>
                  <a:schemeClr val="bg1">
                    <a:lumMod val="75000"/>
                  </a:schemeClr>
                </a:solidFill>
              </a:rPr>
              <a:t>modules</a:t>
            </a:r>
            <a:r>
              <a:rPr lang="it-IT" sz="3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sz="30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it-IT" sz="30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it-IT" sz="3000" dirty="0">
                <a:solidFill>
                  <a:schemeClr val="bg1">
                    <a:lumMod val="75000"/>
                  </a:schemeClr>
                </a:solidFill>
              </a:rPr>
              <a:t>The normal rule (</a:t>
            </a:r>
            <a:r>
              <a:rPr lang="it-IT" sz="3000" dirty="0" err="1">
                <a:solidFill>
                  <a:schemeClr val="bg1">
                    <a:lumMod val="75000"/>
                  </a:schemeClr>
                </a:solidFill>
              </a:rPr>
              <a:t>action.normal</a:t>
            </a:r>
            <a:r>
              <a:rPr lang="it-IT" sz="3000" dirty="0">
                <a:solidFill>
                  <a:schemeClr val="bg1">
                    <a:lumMod val="75000"/>
                  </a:schemeClr>
                </a:solidFill>
              </a:rPr>
              <a:t>) does not work for non </a:t>
            </a:r>
            <a:r>
              <a:rPr lang="it-IT" sz="3000" dirty="0" err="1">
                <a:solidFill>
                  <a:schemeClr val="bg1">
                    <a:lumMod val="75000"/>
                  </a:schemeClr>
                </a:solidFill>
              </a:rPr>
              <a:t>hybrid</a:t>
            </a:r>
            <a:r>
              <a:rPr lang="it-IT" sz="3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sz="3000" dirty="0" err="1">
                <a:solidFill>
                  <a:schemeClr val="bg1">
                    <a:lumMod val="75000"/>
                  </a:schemeClr>
                </a:solidFill>
              </a:rPr>
              <a:t>switches</a:t>
            </a:r>
            <a:r>
              <a:rPr lang="it-IT" sz="30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it-IT" sz="3500" b="1" dirty="0"/>
              <a:t>Learning switch: </a:t>
            </a:r>
          </a:p>
          <a:p>
            <a:pPr lvl="1"/>
            <a:r>
              <a:rPr lang="it-IT" sz="2800" b="1" dirty="0"/>
              <a:t>Add interface to </a:t>
            </a:r>
            <a:r>
              <a:rPr lang="it-IT" sz="2800" b="1" dirty="0" err="1"/>
              <a:t>retreive</a:t>
            </a:r>
            <a:r>
              <a:rPr lang="it-IT" sz="2800" b="1" dirty="0"/>
              <a:t> MAC </a:t>
            </a:r>
            <a:r>
              <a:rPr lang="it-IT" sz="2800" b="1" dirty="0" err="1"/>
              <a:t>addresses</a:t>
            </a:r>
            <a:r>
              <a:rPr lang="it-IT" sz="2800" b="1" dirty="0"/>
              <a:t> from the learning switch controller.</a:t>
            </a:r>
          </a:p>
          <a:p>
            <a:r>
              <a:rPr lang="it-IT" sz="2900" dirty="0" err="1">
                <a:solidFill>
                  <a:schemeClr val="bg1">
                    <a:lumMod val="75000"/>
                  </a:schemeClr>
                </a:solidFill>
              </a:rPr>
              <a:t>Deleting</a:t>
            </a:r>
            <a:r>
              <a:rPr lang="it-IT" sz="2900" dirty="0">
                <a:solidFill>
                  <a:schemeClr val="bg1">
                    <a:lumMod val="75000"/>
                  </a:schemeClr>
                </a:solidFill>
              </a:rPr>
              <a:t> rules are </a:t>
            </a:r>
            <a:r>
              <a:rPr lang="it-IT" sz="2900" dirty="0" err="1">
                <a:solidFill>
                  <a:schemeClr val="bg1">
                    <a:lumMod val="75000"/>
                  </a:schemeClr>
                </a:solidFill>
              </a:rPr>
              <a:t>specified</a:t>
            </a:r>
            <a:r>
              <a:rPr lang="it-IT" sz="29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sz="29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it-IT" sz="2900" dirty="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pPr lvl="1"/>
            <a:r>
              <a:rPr lang="it-IT" sz="2600" dirty="0" err="1">
                <a:solidFill>
                  <a:schemeClr val="bg1">
                    <a:lumMod val="75000"/>
                  </a:schemeClr>
                </a:solidFill>
              </a:rPr>
              <a:t>OFFlowDelete</a:t>
            </a:r>
            <a:r>
              <a:rPr lang="it-IT" sz="2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sz="2600" dirty="0" err="1">
                <a:solidFill>
                  <a:schemeClr val="bg1">
                    <a:lumMod val="75000"/>
                  </a:schemeClr>
                </a:solidFill>
              </a:rPr>
              <a:t>deletes</a:t>
            </a:r>
            <a:r>
              <a:rPr lang="it-IT" sz="2600" dirty="0">
                <a:solidFill>
                  <a:schemeClr val="bg1">
                    <a:lumMod val="75000"/>
                  </a:schemeClr>
                </a:solidFill>
              </a:rPr>
              <a:t> rules </a:t>
            </a:r>
            <a:r>
              <a:rPr lang="it-IT" sz="2600" dirty="0" err="1">
                <a:solidFill>
                  <a:schemeClr val="bg1">
                    <a:lumMod val="75000"/>
                  </a:schemeClr>
                </a:solidFill>
              </a:rPr>
              <a:t>matching</a:t>
            </a:r>
            <a:r>
              <a:rPr lang="it-IT" sz="2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sz="2600" dirty="0" err="1">
                <a:solidFill>
                  <a:schemeClr val="bg1">
                    <a:lumMod val="75000"/>
                  </a:schemeClr>
                </a:solidFill>
              </a:rPr>
              <a:t>at</a:t>
            </a:r>
            <a:r>
              <a:rPr lang="it-IT" sz="2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sz="2600" dirty="0" err="1">
                <a:solidFill>
                  <a:schemeClr val="bg1">
                    <a:lumMod val="75000"/>
                  </a:schemeClr>
                </a:solidFill>
              </a:rPr>
              <a:t>least</a:t>
            </a:r>
            <a:r>
              <a:rPr lang="it-IT" sz="2600" dirty="0">
                <a:solidFill>
                  <a:schemeClr val="bg1">
                    <a:lumMod val="75000"/>
                  </a:schemeClr>
                </a:solidFill>
              </a:rPr>
              <a:t> the </a:t>
            </a:r>
            <a:r>
              <a:rPr lang="it-IT" sz="2600" dirty="0" err="1">
                <a:solidFill>
                  <a:schemeClr val="bg1">
                    <a:lumMod val="75000"/>
                  </a:schemeClr>
                </a:solidFill>
              </a:rPr>
              <a:t>specified</a:t>
            </a:r>
            <a:r>
              <a:rPr lang="it-IT" sz="2600" dirty="0">
                <a:solidFill>
                  <a:schemeClr val="bg1">
                    <a:lumMod val="75000"/>
                  </a:schemeClr>
                </a:solidFill>
              </a:rPr>
              <a:t> fields;</a:t>
            </a:r>
          </a:p>
          <a:p>
            <a:pPr lvl="1"/>
            <a:r>
              <a:rPr lang="it-IT" sz="2600" dirty="0" err="1">
                <a:solidFill>
                  <a:schemeClr val="bg1">
                    <a:lumMod val="75000"/>
                  </a:schemeClr>
                </a:solidFill>
              </a:rPr>
              <a:t>OFFlowDeleteStrict</a:t>
            </a:r>
            <a:r>
              <a:rPr lang="it-IT" sz="2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sz="2600" dirty="0" err="1">
                <a:solidFill>
                  <a:schemeClr val="bg1">
                    <a:lumMod val="75000"/>
                  </a:schemeClr>
                </a:solidFill>
              </a:rPr>
              <a:t>deletes</a:t>
            </a:r>
            <a:r>
              <a:rPr lang="it-IT" sz="2600" dirty="0">
                <a:solidFill>
                  <a:schemeClr val="bg1">
                    <a:lumMod val="75000"/>
                  </a:schemeClr>
                </a:solidFill>
              </a:rPr>
              <a:t> the rules that </a:t>
            </a:r>
            <a:r>
              <a:rPr lang="en-GB" sz="2600" dirty="0">
                <a:solidFill>
                  <a:schemeClr val="bg1">
                    <a:lumMod val="75000"/>
                  </a:schemeClr>
                </a:solidFill>
              </a:rPr>
              <a:t>exactly looks like the match you specify</a:t>
            </a:r>
            <a:r>
              <a:rPr lang="it-IT" sz="26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it-IT" sz="2900" dirty="0">
                <a:solidFill>
                  <a:schemeClr val="bg1">
                    <a:lumMod val="75000"/>
                  </a:schemeClr>
                </a:solidFill>
              </a:rPr>
              <a:t>Testing </a:t>
            </a:r>
            <a:r>
              <a:rPr lang="it-IT" sz="2900" dirty="0" err="1">
                <a:solidFill>
                  <a:schemeClr val="bg1">
                    <a:lumMod val="75000"/>
                  </a:schemeClr>
                </a:solidFill>
              </a:rPr>
              <a:t>is</a:t>
            </a:r>
            <a:r>
              <a:rPr lang="it-IT" sz="2900" dirty="0">
                <a:solidFill>
                  <a:schemeClr val="bg1">
                    <a:lumMod val="75000"/>
                  </a:schemeClr>
                </a:solidFill>
              </a:rPr>
              <a:t> done in </a:t>
            </a:r>
            <a:r>
              <a:rPr lang="it-IT" sz="2900" dirty="0" err="1">
                <a:solidFill>
                  <a:schemeClr val="bg1">
                    <a:lumMod val="75000"/>
                  </a:schemeClr>
                </a:solidFill>
              </a:rPr>
              <a:t>python</a:t>
            </a:r>
            <a:r>
              <a:rPr lang="it-IT" sz="29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sz="2900" dirty="0" err="1">
                <a:solidFill>
                  <a:schemeClr val="bg1">
                    <a:lumMod val="75000"/>
                  </a:schemeClr>
                </a:solidFill>
              </a:rPr>
              <a:t>using</a:t>
            </a:r>
            <a:r>
              <a:rPr lang="it-IT" sz="29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sz="2900" dirty="0" err="1">
                <a:solidFill>
                  <a:schemeClr val="bg1">
                    <a:lumMod val="75000"/>
                  </a:schemeClr>
                </a:solidFill>
              </a:rPr>
              <a:t>mininet</a:t>
            </a:r>
            <a:r>
              <a:rPr lang="it-IT" sz="2900" dirty="0">
                <a:solidFill>
                  <a:schemeClr val="bg1">
                    <a:lumMod val="75000"/>
                  </a:schemeClr>
                </a:solidFill>
              </a:rPr>
              <a:t> library</a:t>
            </a:r>
          </a:p>
          <a:p>
            <a:pPr lvl="1"/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3FDC5E-D0BC-456A-BA7B-938A4422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8B3CE7-B9F2-48C7-984E-87974B8C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961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1568</Words>
  <Application>Microsoft Office PowerPoint</Application>
  <PresentationFormat>Widescreen</PresentationFormat>
  <Paragraphs>174</Paragraphs>
  <Slides>17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Bell MT</vt:lpstr>
      <vt:lpstr>Calibri</vt:lpstr>
      <vt:lpstr>Calibri Light</vt:lpstr>
      <vt:lpstr>Tema di Office</vt:lpstr>
      <vt:lpstr>SDN-Oriented DDoS Blocking Scheme for Botnet-Based Attacks</vt:lpstr>
      <vt:lpstr>How protection works</vt:lpstr>
      <vt:lpstr>Why Learning Switch</vt:lpstr>
      <vt:lpstr>Presentazione standard di PowerPoint</vt:lpstr>
      <vt:lpstr>Our Pseudocode </vt:lpstr>
      <vt:lpstr>Our Pseudocode </vt:lpstr>
      <vt:lpstr>Implementatio Issues</vt:lpstr>
      <vt:lpstr>Implementatio Issues</vt:lpstr>
      <vt:lpstr>Implementatio Issues</vt:lpstr>
      <vt:lpstr>Implementatio Issues</vt:lpstr>
      <vt:lpstr>Implementatio Issues</vt:lpstr>
      <vt:lpstr>TESTING SYSTEM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Testing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SDN-Oriented DDoS Blocking Scheme for Botnet-Based Attacks</dc:title>
  <dc:creator>Elena Scarselli</dc:creator>
  <cp:lastModifiedBy>Elena Scarselli</cp:lastModifiedBy>
  <cp:revision>2</cp:revision>
  <dcterms:created xsi:type="dcterms:W3CDTF">2019-01-24T16:21:51Z</dcterms:created>
  <dcterms:modified xsi:type="dcterms:W3CDTF">2019-01-24T16:27:41Z</dcterms:modified>
</cp:coreProperties>
</file>