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60" r:id="rId3"/>
    <p:sldId id="259" r:id="rId4"/>
    <p:sldId id="266" r:id="rId5"/>
    <p:sldId id="258" r:id="rId6"/>
    <p:sldId id="263" r:id="rId7"/>
    <p:sldId id="265" r:id="rId8"/>
    <p:sldId id="267" r:id="rId9"/>
    <p:sldId id="268" r:id="rId10"/>
    <p:sldId id="269" r:id="rId11"/>
    <p:sldId id="270" r:id="rId12"/>
    <p:sldId id="25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 autoAdjust="0"/>
    <p:restoredTop sz="76684" autoAdjust="0"/>
  </p:normalViewPr>
  <p:slideViewPr>
    <p:cSldViewPr snapToGrid="0">
      <p:cViewPr>
        <p:scale>
          <a:sx n="70" d="100"/>
          <a:sy n="70" d="100"/>
        </p:scale>
        <p:origin x="147" y="4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6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3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8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6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22/01/2019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22/01/2019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22/01/2019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</a:t>
            </a:r>
            <a:r>
              <a:rPr lang="it-IT" b="1" dirty="0"/>
              <a:t> Issues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sz="3200" b="1" dirty="0" err="1"/>
              <a:t>Deleting</a:t>
            </a:r>
            <a:r>
              <a:rPr lang="it-IT" sz="3200" b="1" dirty="0"/>
              <a:t> rules are </a:t>
            </a:r>
            <a:r>
              <a:rPr lang="it-IT" sz="3200" b="1" dirty="0" err="1"/>
              <a:t>specified</a:t>
            </a:r>
            <a:r>
              <a:rPr lang="it-IT" sz="3200" b="1" dirty="0"/>
              <a:t> </a:t>
            </a:r>
            <a:r>
              <a:rPr lang="it-IT" sz="3200" b="1" dirty="0">
                <a:hlinkClick r:id="rId4"/>
              </a:rPr>
              <a:t>here</a:t>
            </a:r>
            <a:r>
              <a:rPr lang="it-IT" sz="3200" b="1" dirty="0"/>
              <a:t>. </a:t>
            </a:r>
          </a:p>
          <a:p>
            <a:pPr lvl="1"/>
            <a:r>
              <a:rPr lang="it-IT" sz="2600" b="1" dirty="0" err="1"/>
              <a:t>OFFlowDelete</a:t>
            </a:r>
            <a:r>
              <a:rPr lang="it-IT" sz="2600" b="1" dirty="0"/>
              <a:t> </a:t>
            </a:r>
            <a:r>
              <a:rPr lang="it-IT" sz="2600" b="1" dirty="0" err="1"/>
              <a:t>deletes</a:t>
            </a:r>
            <a:r>
              <a:rPr lang="it-IT" sz="2600" b="1" dirty="0"/>
              <a:t> rules </a:t>
            </a:r>
            <a:r>
              <a:rPr lang="it-IT" sz="2600" b="1" dirty="0" err="1"/>
              <a:t>matching</a:t>
            </a:r>
            <a:r>
              <a:rPr lang="it-IT" sz="2600" b="1" dirty="0"/>
              <a:t> </a:t>
            </a:r>
            <a:r>
              <a:rPr lang="it-IT" sz="2600" b="1" dirty="0" err="1"/>
              <a:t>at</a:t>
            </a:r>
            <a:r>
              <a:rPr lang="it-IT" sz="2600" b="1" dirty="0"/>
              <a:t> </a:t>
            </a:r>
            <a:r>
              <a:rPr lang="it-IT" sz="2600" b="1" dirty="0" err="1"/>
              <a:t>least</a:t>
            </a:r>
            <a:r>
              <a:rPr lang="it-IT" sz="2600" b="1" dirty="0"/>
              <a:t> the </a:t>
            </a:r>
            <a:r>
              <a:rPr lang="it-IT" sz="2600" b="1" dirty="0" err="1"/>
              <a:t>specified</a:t>
            </a:r>
            <a:r>
              <a:rPr lang="it-IT" sz="2600" b="1" dirty="0"/>
              <a:t> fields;</a:t>
            </a:r>
          </a:p>
          <a:p>
            <a:pPr lvl="1"/>
            <a:r>
              <a:rPr lang="it-IT" sz="2600" b="1" dirty="0" err="1"/>
              <a:t>OFFlowDeleteStrict</a:t>
            </a:r>
            <a:r>
              <a:rPr lang="it-IT" sz="2600" b="1" dirty="0"/>
              <a:t> </a:t>
            </a:r>
            <a:r>
              <a:rPr lang="it-IT" sz="2600" b="1" dirty="0" err="1"/>
              <a:t>deletes</a:t>
            </a:r>
            <a:r>
              <a:rPr lang="it-IT" sz="2600" b="1" dirty="0"/>
              <a:t> the rules that </a:t>
            </a:r>
            <a:r>
              <a:rPr lang="en-GB" sz="2600" b="1" dirty="0"/>
              <a:t>exactly looks like the match you specify</a:t>
            </a:r>
            <a:r>
              <a:rPr lang="it-IT" sz="2600" b="1" dirty="0"/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6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</a:t>
            </a:r>
            <a:r>
              <a:rPr lang="it-IT" b="1" dirty="0"/>
              <a:t> Issues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200" b="1" dirty="0"/>
              <a:t>Testing </a:t>
            </a:r>
            <a:r>
              <a:rPr lang="it-IT" sz="3200" b="1" dirty="0" err="1"/>
              <a:t>is</a:t>
            </a:r>
            <a:r>
              <a:rPr lang="it-IT" sz="3200" b="1" dirty="0"/>
              <a:t> done in </a:t>
            </a:r>
            <a:r>
              <a:rPr lang="it-IT" sz="3200" b="1" dirty="0" err="1"/>
              <a:t>python</a:t>
            </a:r>
            <a:r>
              <a:rPr lang="it-IT" sz="3200" b="1" dirty="0"/>
              <a:t> </a:t>
            </a:r>
            <a:r>
              <a:rPr lang="it-IT" sz="3200" b="1" dirty="0" err="1"/>
              <a:t>using</a:t>
            </a:r>
            <a:r>
              <a:rPr lang="it-IT" sz="3200" b="1" dirty="0"/>
              <a:t> </a:t>
            </a:r>
            <a:r>
              <a:rPr lang="it-IT" sz="3200" b="1" dirty="0" err="1"/>
              <a:t>mininet</a:t>
            </a:r>
            <a:r>
              <a:rPr lang="it-IT" sz="3200" b="1" dirty="0"/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TESTING SYSTEM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12</a:t>
            </a:fld>
            <a:endParaRPr lang="en-GB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97" y="1561170"/>
            <a:ext cx="6857054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5438D-A16D-40B8-AAD1-51CFFD41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A7C259-20B5-447D-B7B9-DC7CDA06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Semplificaizoni</a:t>
            </a:r>
            <a:r>
              <a:rPr lang="it-IT" dirty="0"/>
              <a:t> </a:t>
            </a:r>
          </a:p>
          <a:p>
            <a:r>
              <a:rPr lang="it-IT" dirty="0"/>
              <a:t>Dal vecchio server al nuovo server è </a:t>
            </a:r>
            <a:r>
              <a:rPr lang="it-IT" dirty="0" err="1"/>
              <a:t>hardcoded</a:t>
            </a:r>
            <a:r>
              <a:rPr lang="it-IT" dirty="0"/>
              <a:t> nei client</a:t>
            </a:r>
          </a:p>
          <a:p>
            <a:r>
              <a:rPr lang="it-IT" dirty="0"/>
              <a:t>I bot fanno continuamente richiesta di connessione HTTP al server</a:t>
            </a:r>
          </a:p>
          <a:p>
            <a:r>
              <a:rPr lang="it-IT" dirty="0"/>
              <a:t>I client mandano richieste periodiche</a:t>
            </a:r>
          </a:p>
          <a:p>
            <a:r>
              <a:rPr lang="it-IT" dirty="0"/>
              <a:t>Il server è </a:t>
            </a:r>
            <a:r>
              <a:rPr lang="it-IT" dirty="0" err="1"/>
              <a:t>multithread</a:t>
            </a:r>
            <a:r>
              <a:rPr lang="it-IT" dirty="0"/>
              <a:t> </a:t>
            </a:r>
          </a:p>
          <a:p>
            <a:r>
              <a:rPr lang="it-IT" dirty="0"/>
              <a:t>Non è possibile vedere l’effetto del </a:t>
            </a:r>
            <a:r>
              <a:rPr lang="it-IT" dirty="0" err="1"/>
              <a:t>Denial</a:t>
            </a:r>
            <a:r>
              <a:rPr lang="it-IT" dirty="0"/>
              <a:t> of Service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Far vedere la demo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0C6E34-6BD6-4096-9AAC-2FABF5D7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4444F7-8A60-4AF6-AAD4-54AB153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3A062A0-6FB7-44C9-903C-6987F5F23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2140" r="-432" b="-1565"/>
          <a:stretch/>
        </p:blipFill>
        <p:spPr>
          <a:xfrm>
            <a:off x="3055660" y="-93218"/>
            <a:ext cx="8954370" cy="704443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chemeClr val="tx2"/>
                </a:solidFill>
              </a:rPr>
              <a:t>How </a:t>
            </a:r>
            <a:r>
              <a:rPr lang="it-IT" sz="3400" b="1" dirty="0" err="1">
                <a:solidFill>
                  <a:schemeClr val="tx2"/>
                </a:solidFill>
              </a:rPr>
              <a:t>protection</a:t>
            </a:r>
            <a:r>
              <a:rPr lang="it-IT" sz="3400" b="1" dirty="0">
                <a:solidFill>
                  <a:schemeClr val="tx2"/>
                </a:solidFill>
              </a:rPr>
              <a:t> </a:t>
            </a:r>
            <a:r>
              <a:rPr lang="it-IT" sz="3400" b="1" dirty="0" err="1">
                <a:solidFill>
                  <a:schemeClr val="tx2"/>
                </a:solidFill>
              </a:rPr>
              <a:t>works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1"/>
            <a:ext cx="4836504" cy="3780267"/>
          </a:xfrm>
        </p:spPr>
        <p:txBody>
          <a:bodyPr anchor="t">
            <a:normAutofit/>
          </a:bodyPr>
          <a:lstStyle/>
          <a:p>
            <a:r>
              <a:rPr lang="it-IT" sz="2400" dirty="0"/>
              <a:t>Server </a:t>
            </a:r>
            <a:r>
              <a:rPr lang="it-IT" sz="2400" b="1" dirty="0" err="1"/>
              <a:t>changes</a:t>
            </a:r>
            <a:r>
              <a:rPr lang="it-IT" sz="2400" b="1" dirty="0"/>
              <a:t> the </a:t>
            </a:r>
            <a:r>
              <a:rPr lang="it-IT" sz="2400" b="1" dirty="0" err="1"/>
              <a:t>listening</a:t>
            </a:r>
            <a:r>
              <a:rPr lang="it-IT" sz="2400" b="1" dirty="0"/>
              <a:t> address </a:t>
            </a:r>
            <a:r>
              <a:rPr lang="it-IT" sz="2400" dirty="0"/>
              <a:t>to a new one when </a:t>
            </a:r>
            <a:r>
              <a:rPr lang="it-IT" sz="2400" dirty="0" err="1"/>
              <a:t>is</a:t>
            </a:r>
            <a:r>
              <a:rPr lang="it-IT" sz="2400" dirty="0"/>
              <a:t> under </a:t>
            </a:r>
            <a:r>
              <a:rPr lang="it-IT" sz="2400" dirty="0" err="1"/>
              <a:t>attack</a:t>
            </a:r>
            <a:r>
              <a:rPr lang="it-IT" sz="2400" dirty="0"/>
              <a:t>;</a:t>
            </a:r>
          </a:p>
          <a:p>
            <a:r>
              <a:rPr lang="it-IT" sz="2400" dirty="0"/>
              <a:t>The </a:t>
            </a:r>
            <a:r>
              <a:rPr lang="it-IT" sz="2400" b="1" dirty="0"/>
              <a:t>connections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old</a:t>
            </a:r>
            <a:r>
              <a:rPr lang="it-IT" sz="2400" dirty="0"/>
              <a:t> server address </a:t>
            </a:r>
            <a:r>
              <a:rPr lang="it-IT" sz="2400" b="1" dirty="0"/>
              <a:t>are </a:t>
            </a:r>
            <a:r>
              <a:rPr lang="it-IT" sz="2400" b="1" dirty="0" err="1"/>
              <a:t>counted</a:t>
            </a:r>
            <a:r>
              <a:rPr lang="it-IT" sz="2400" dirty="0"/>
              <a:t>;</a:t>
            </a:r>
            <a:endParaRPr lang="it-IT" sz="2400" b="1" dirty="0"/>
          </a:p>
          <a:p>
            <a:r>
              <a:rPr lang="it-IT" sz="2400" dirty="0"/>
              <a:t>If the number of connection </a:t>
            </a:r>
            <a:r>
              <a:rPr lang="it-IT" sz="2400" dirty="0" err="1"/>
              <a:t>requests</a:t>
            </a:r>
            <a:r>
              <a:rPr lang="it-IT" sz="2400" dirty="0"/>
              <a:t> of a client, </a:t>
            </a:r>
            <a:r>
              <a:rPr lang="it-IT" sz="2400" dirty="0" err="1"/>
              <a:t>goes</a:t>
            </a:r>
            <a:r>
              <a:rPr lang="it-IT" sz="2400" dirty="0"/>
              <a:t> </a:t>
            </a:r>
            <a:r>
              <a:rPr lang="it-IT" sz="2400" dirty="0" err="1"/>
              <a:t>above</a:t>
            </a:r>
            <a:r>
              <a:rPr lang="it-IT" sz="2400" dirty="0"/>
              <a:t> a </a:t>
            </a:r>
            <a:r>
              <a:rPr lang="it-IT" sz="2400" dirty="0" err="1"/>
              <a:t>certain</a:t>
            </a:r>
            <a:r>
              <a:rPr lang="it-IT" sz="2400" dirty="0"/>
              <a:t> </a:t>
            </a:r>
            <a:r>
              <a:rPr lang="it-IT" sz="2400" b="1" dirty="0" err="1"/>
              <a:t>threshold</a:t>
            </a:r>
            <a:r>
              <a:rPr lang="it-IT" sz="2400" b="1" dirty="0"/>
              <a:t> </a:t>
            </a:r>
            <a:r>
              <a:rPr lang="el-GR" sz="2400" b="1" i="1" dirty="0"/>
              <a:t>θ</a:t>
            </a:r>
            <a:r>
              <a:rPr lang="it-IT" sz="2400" dirty="0"/>
              <a:t>, the client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classified</a:t>
            </a:r>
            <a:r>
              <a:rPr lang="it-IT" sz="2400" dirty="0"/>
              <a:t> as a bot and all its </a:t>
            </a:r>
            <a:r>
              <a:rPr lang="it-IT" sz="2400" dirty="0" err="1"/>
              <a:t>packets</a:t>
            </a:r>
            <a:r>
              <a:rPr lang="it-IT" sz="2400" dirty="0"/>
              <a:t> are </a:t>
            </a:r>
            <a:r>
              <a:rPr lang="it-IT" sz="2400" dirty="0" err="1"/>
              <a:t>dropped</a:t>
            </a:r>
            <a:r>
              <a:rPr lang="it-IT" sz="2400" dirty="0"/>
              <a:t>. </a:t>
            </a:r>
            <a:endParaRPr lang="en-GB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242" y="6092880"/>
            <a:ext cx="3246992" cy="6172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 dirty="0">
                <a:solidFill>
                  <a:schemeClr val="tx1"/>
                </a:solidFill>
              </a:rPr>
              <a:t>A. Le </a:t>
            </a:r>
            <a:r>
              <a:rPr lang="it-IT" sz="1100" dirty="0" err="1">
                <a:solidFill>
                  <a:schemeClr val="tx1"/>
                </a:solidFill>
              </a:rPr>
              <a:t>Caldare</a:t>
            </a:r>
            <a:r>
              <a:rPr lang="it-IT" sz="1100" dirty="0">
                <a:solidFill>
                  <a:schemeClr val="tx1"/>
                </a:solidFill>
              </a:rPr>
              <a:t>, E. </a:t>
            </a:r>
            <a:r>
              <a:rPr lang="it-IT" sz="1100" dirty="0" err="1">
                <a:solidFill>
                  <a:schemeClr val="tx1"/>
                </a:solidFill>
              </a:rPr>
              <a:t>Sassu</a:t>
            </a:r>
            <a:r>
              <a:rPr lang="it-IT" sz="1100" dirty="0">
                <a:solidFill>
                  <a:schemeClr val="tx1"/>
                </a:solidFill>
              </a:rPr>
              <a:t>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Why Learning Switch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learning switch </a:t>
            </a:r>
            <a:r>
              <a:rPr lang="it-IT" dirty="0" err="1"/>
              <a:t>is</a:t>
            </a:r>
            <a:r>
              <a:rPr lang="it-IT" dirty="0"/>
              <a:t> used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b="1" dirty="0"/>
              <a:t>avoid</a:t>
            </a:r>
            <a:r>
              <a:rPr lang="it-IT" dirty="0"/>
              <a:t> </a:t>
            </a:r>
            <a:r>
              <a:rPr lang="it-IT" b="1" dirty="0"/>
              <a:t>the re-</a:t>
            </a:r>
            <a:r>
              <a:rPr lang="it-IT" b="1" dirty="0" err="1"/>
              <a:t>implementation</a:t>
            </a:r>
            <a:r>
              <a:rPr lang="it-IT" b="1" dirty="0"/>
              <a:t> of L2 switching </a:t>
            </a:r>
            <a:r>
              <a:rPr lang="it-IT" b="1" dirty="0" err="1"/>
              <a:t>functionalities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controller</a:t>
            </a:r>
          </a:p>
          <a:p>
            <a:pPr lvl="1"/>
            <a:r>
              <a:rPr lang="it-IT" dirty="0"/>
              <a:t>Switch </a:t>
            </a:r>
            <a:r>
              <a:rPr lang="it-IT" dirty="0" err="1"/>
              <a:t>will</a:t>
            </a:r>
            <a:r>
              <a:rPr lang="it-IT" dirty="0"/>
              <a:t> perform also auto-learning </a:t>
            </a:r>
            <a:r>
              <a:rPr lang="it-IT" dirty="0" err="1"/>
              <a:t>functionalities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this </a:t>
            </a:r>
            <a:r>
              <a:rPr lang="it-IT" dirty="0" err="1"/>
              <a:t>behaviour</a:t>
            </a:r>
            <a:r>
              <a:rPr lang="it-IT" dirty="0"/>
              <a:t> must be </a:t>
            </a:r>
            <a:r>
              <a:rPr lang="it-IT" dirty="0" err="1"/>
              <a:t>applied</a:t>
            </a:r>
            <a:r>
              <a:rPr lang="it-IT" dirty="0"/>
              <a:t> only to </a:t>
            </a:r>
            <a:r>
              <a:rPr lang="it-IT" b="1" dirty="0"/>
              <a:t>ARP and ICMP </a:t>
            </a:r>
            <a:r>
              <a:rPr lang="it-IT" b="1" dirty="0" err="1"/>
              <a:t>packets</a:t>
            </a:r>
            <a:endParaRPr lang="it-IT" b="1" dirty="0"/>
          </a:p>
          <a:p>
            <a:pPr lvl="1"/>
            <a:r>
              <a:rPr lang="it-IT" b="1" dirty="0"/>
              <a:t>ARP </a:t>
            </a:r>
            <a:r>
              <a:rPr lang="it-IT" dirty="0"/>
              <a:t>for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sending</a:t>
            </a:r>
            <a:r>
              <a:rPr lang="it-IT" dirty="0"/>
              <a:t> between clients and server;</a:t>
            </a:r>
          </a:p>
          <a:p>
            <a:pPr lvl="1"/>
            <a:r>
              <a:rPr lang="it-IT" b="1" dirty="0"/>
              <a:t>ICMP </a:t>
            </a:r>
            <a:r>
              <a:rPr lang="it-IT" dirty="0"/>
              <a:t>for testing </a:t>
            </a:r>
            <a:r>
              <a:rPr lang="it-IT" dirty="0" err="1"/>
              <a:t>purposes</a:t>
            </a:r>
            <a:r>
              <a:rPr lang="it-IT" dirty="0"/>
              <a:t> (</a:t>
            </a:r>
            <a:r>
              <a:rPr lang="it-IT" dirty="0" err="1"/>
              <a:t>ping</a:t>
            </a:r>
            <a:r>
              <a:rPr lang="it-IT" dirty="0"/>
              <a:t> and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).</a:t>
            </a:r>
          </a:p>
          <a:p>
            <a:r>
              <a:rPr lang="it-IT" dirty="0" err="1"/>
              <a:t>Our</a:t>
            </a:r>
            <a:r>
              <a:rPr lang="it-IT" dirty="0"/>
              <a:t> model does not include </a:t>
            </a:r>
            <a:r>
              <a:rPr lang="it-IT" b="1" dirty="0"/>
              <a:t>L3 forwarding</a:t>
            </a:r>
          </a:p>
          <a:p>
            <a:pPr lvl="1"/>
            <a:r>
              <a:rPr lang="it-IT" dirty="0"/>
              <a:t>Packet coming from clients and server are </a:t>
            </a:r>
            <a:r>
              <a:rPr lang="it-IT" dirty="0" err="1"/>
              <a:t>forwarded</a:t>
            </a:r>
            <a:r>
              <a:rPr lang="it-IT" dirty="0"/>
              <a:t> by default to the switch.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15DC-FB09-470A-9AAF-D80C3E1C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2A0FD-2600-4957-9F65-CD44DD81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405F29-ABBE-449A-8277-A1D8AA95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BA64F-3245-479F-97EA-497AA47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90525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Our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Pseudocode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2FC9BFD-6F57-4CEA-921E-F45007B0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5317" r="7315" b="54954"/>
          <a:stretch/>
        </p:blipFill>
        <p:spPr>
          <a:xfrm>
            <a:off x="4394242" y="886114"/>
            <a:ext cx="7429416" cy="46527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0BED-1BC5-4548-A8AA-416D7B7CE417}"/>
              </a:ext>
            </a:extLst>
          </p:cNvPr>
          <p:cNvSpPr txBox="1"/>
          <p:nvPr/>
        </p:nvSpPr>
        <p:spPr>
          <a:xfrm>
            <a:off x="419101" y="1850033"/>
            <a:ext cx="39052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Add rules for </a:t>
            </a:r>
            <a:r>
              <a:rPr lang="it-IT" sz="2400" dirty="0" err="1"/>
              <a:t>packets</a:t>
            </a:r>
            <a:r>
              <a:rPr lang="it-IT" sz="2400" dirty="0"/>
              <a:t> coming </a:t>
            </a:r>
            <a:r>
              <a:rPr lang="it-IT" sz="2400" b="1" dirty="0"/>
              <a:t>from  </a:t>
            </a:r>
            <a:br>
              <a:rPr lang="it-IT" sz="2400" b="1" dirty="0"/>
            </a:br>
            <a:r>
              <a:rPr lang="it-IT" sz="2400" b="1" dirty="0"/>
              <a:t>the server to clients</a:t>
            </a:r>
            <a:r>
              <a:rPr lang="it-IT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Packets</a:t>
            </a:r>
            <a:r>
              <a:rPr lang="it-IT" sz="2400" dirty="0"/>
              <a:t> coming from server need only to be </a:t>
            </a:r>
            <a:r>
              <a:rPr lang="it-IT" sz="2400" b="1" dirty="0" err="1"/>
              <a:t>forwarded</a:t>
            </a:r>
            <a:r>
              <a:rPr lang="it-IT" sz="2400" dirty="0"/>
              <a:t>, then execution can stop after </a:t>
            </a:r>
            <a:r>
              <a:rPr lang="it-IT" sz="2400" b="1" dirty="0" err="1"/>
              <a:t>adding</a:t>
            </a:r>
            <a:r>
              <a:rPr lang="it-IT" sz="2400" b="1" dirty="0"/>
              <a:t> the server forwarding rule</a:t>
            </a:r>
            <a:r>
              <a:rPr lang="it-IT" sz="2400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FF3B-3B1A-463B-8372-37E5585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80" y="377825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Our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Pseudocode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endParaRPr lang="en-GB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D645FA-0AA3-4E37-9807-0FDE2B9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865783-E436-4F01-9664-B275947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D41959EA-8DEB-44C8-9569-96F37FBD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44488" r="7382" b="7340"/>
          <a:stretch/>
        </p:blipFill>
        <p:spPr>
          <a:xfrm>
            <a:off x="4659336" y="849214"/>
            <a:ext cx="7113564" cy="54356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77459-C5D4-4CC8-98D4-5DB5A7912BD8}"/>
              </a:ext>
            </a:extLst>
          </p:cNvPr>
          <p:cNvSpPr txBox="1"/>
          <p:nvPr/>
        </p:nvSpPr>
        <p:spPr>
          <a:xfrm>
            <a:off x="419101" y="1850400"/>
            <a:ext cx="411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Checking for connection </a:t>
            </a:r>
            <a:r>
              <a:rPr lang="it-IT" sz="2400" dirty="0"/>
              <a:t>coming from clients to new server address must be done only </a:t>
            </a:r>
            <a:r>
              <a:rPr lang="it-IT" sz="2400" b="1" dirty="0"/>
              <a:t>when </a:t>
            </a:r>
            <a:r>
              <a:rPr lang="it-IT" sz="2400" b="1" dirty="0" err="1"/>
              <a:t>protection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enabled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b="1" dirty="0" err="1"/>
              <a:t>dictionary</a:t>
            </a:r>
            <a:r>
              <a:rPr lang="it-IT" sz="2400" b="1" dirty="0"/>
              <a:t> of clients </a:t>
            </a:r>
            <a:r>
              <a:rPr lang="it-IT" sz="2400" b="1" dirty="0" err="1"/>
              <a:t>connecitons</a:t>
            </a:r>
            <a:r>
              <a:rPr lang="it-IT" sz="2400" b="1" dirty="0"/>
              <a:t> must be </a:t>
            </a:r>
            <a:r>
              <a:rPr lang="it-IT" sz="2400" b="1" dirty="0" err="1"/>
              <a:t>cleared</a:t>
            </a:r>
            <a:r>
              <a:rPr lang="it-IT" sz="2400" b="1" dirty="0"/>
              <a:t> </a:t>
            </a:r>
            <a:r>
              <a:rPr lang="it-IT" sz="2400" dirty="0"/>
              <a:t>when connection to new server address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Implementatio</a:t>
            </a:r>
            <a:r>
              <a:rPr lang="it-IT" b="1" dirty="0">
                <a:solidFill>
                  <a:schemeClr val="tx2"/>
                </a:solidFill>
              </a:rPr>
              <a:t> Issues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3200" b="1" dirty="0"/>
              <a:t>Execution </a:t>
            </a:r>
            <a:r>
              <a:rPr lang="it-IT" sz="3200" b="1" dirty="0" err="1"/>
              <a:t>order</a:t>
            </a:r>
            <a:r>
              <a:rPr lang="it-IT" sz="3200" b="1" dirty="0"/>
              <a:t> of </a:t>
            </a:r>
            <a:r>
              <a:rPr lang="it-IT" sz="3200" b="1" dirty="0" err="1"/>
              <a:t>floodlight</a:t>
            </a:r>
            <a:r>
              <a:rPr lang="it-IT" sz="3200" b="1" dirty="0"/>
              <a:t> </a:t>
            </a:r>
            <a:r>
              <a:rPr lang="it-IT" sz="3200" b="1" dirty="0" err="1"/>
              <a:t>modules</a:t>
            </a:r>
            <a:r>
              <a:rPr lang="it-IT" sz="3200" b="1" dirty="0"/>
              <a:t> </a:t>
            </a:r>
            <a:r>
              <a:rPr lang="it-IT" sz="3200" b="1" dirty="0">
                <a:hlinkClick r:id="rId3"/>
              </a:rPr>
              <a:t>here</a:t>
            </a:r>
            <a:r>
              <a:rPr lang="it-IT" sz="3200" b="1" dirty="0"/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2"/>
                </a:solidFill>
              </a:rPr>
              <a:t>Implementatio</a:t>
            </a:r>
            <a:r>
              <a:rPr lang="it-IT" b="1" dirty="0">
                <a:solidFill>
                  <a:schemeClr val="tx2"/>
                </a:solidFill>
              </a:rPr>
              <a:t> Issues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200" b="1" dirty="0"/>
              <a:t>The normal rule (</a:t>
            </a:r>
            <a:r>
              <a:rPr lang="it-IT" sz="3200" b="1" dirty="0" err="1"/>
              <a:t>action.normal</a:t>
            </a:r>
            <a:r>
              <a:rPr lang="it-IT" sz="3200" b="1" dirty="0"/>
              <a:t>) does not work for non </a:t>
            </a:r>
            <a:r>
              <a:rPr lang="it-IT" sz="3200" b="1" dirty="0" err="1"/>
              <a:t>hybrid</a:t>
            </a:r>
            <a:r>
              <a:rPr lang="it-IT" sz="3200" b="1" dirty="0"/>
              <a:t> </a:t>
            </a:r>
            <a:r>
              <a:rPr lang="it-IT" sz="3200" b="1" dirty="0" err="1"/>
              <a:t>switches</a:t>
            </a:r>
            <a:r>
              <a:rPr lang="it-IT" sz="3200" b="1" dirty="0"/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Add interface to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retreive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MAC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addresses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from the learning switch controller</a:t>
            </a:r>
          </a:p>
          <a:p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</a:t>
            </a:r>
            <a:r>
              <a:rPr lang="it-IT" b="1" dirty="0"/>
              <a:t> Issues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Execution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order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floodlight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modules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) does not work for non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hybrid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3000" dirty="0" err="1">
                <a:solidFill>
                  <a:schemeClr val="bg1">
                    <a:lumMod val="75000"/>
                  </a:schemeClr>
                </a:solidFill>
              </a:rPr>
              <a:t>switches</a:t>
            </a:r>
            <a:r>
              <a:rPr lang="it-IT" sz="3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3500" b="1" dirty="0"/>
              <a:t>Learning switch: </a:t>
            </a:r>
          </a:p>
          <a:p>
            <a:pPr lvl="1"/>
            <a:r>
              <a:rPr lang="it-IT" sz="2800" b="1" dirty="0"/>
              <a:t>Add interface to </a:t>
            </a:r>
            <a:r>
              <a:rPr lang="it-IT" sz="2800" b="1" dirty="0" err="1"/>
              <a:t>retreive</a:t>
            </a:r>
            <a:r>
              <a:rPr lang="it-IT" sz="2800" b="1" dirty="0"/>
              <a:t> MAC </a:t>
            </a:r>
            <a:r>
              <a:rPr lang="it-IT" sz="2800" b="1" dirty="0" err="1"/>
              <a:t>addresses</a:t>
            </a:r>
            <a:r>
              <a:rPr lang="it-IT" sz="2800" b="1" dirty="0"/>
              <a:t> from the learning switch controller.</a:t>
            </a:r>
          </a:p>
          <a:p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Deleting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rules are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rules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matching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at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least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specified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fields;</a:t>
            </a:r>
          </a:p>
          <a:p>
            <a:pPr lvl="1"/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600" dirty="0" err="1">
                <a:solidFill>
                  <a:schemeClr val="bg1">
                    <a:lumMod val="75000"/>
                  </a:schemeClr>
                </a:solidFill>
              </a:rPr>
              <a:t>deletes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 the rules that </a:t>
            </a:r>
            <a:r>
              <a:rPr lang="en-GB" sz="2600" dirty="0">
                <a:solidFill>
                  <a:schemeClr val="bg1">
                    <a:lumMod val="75000"/>
                  </a:schemeClr>
                </a:solidFill>
              </a:rPr>
              <a:t>exactly looks like the match you specify</a:t>
            </a:r>
            <a:r>
              <a:rPr lang="it-IT" sz="2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done in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2900" dirty="0" err="1">
                <a:solidFill>
                  <a:schemeClr val="bg1">
                    <a:lumMod val="75000"/>
                  </a:schemeClr>
                </a:solidFill>
              </a:rPr>
              <a:t>mininet</a:t>
            </a:r>
            <a:r>
              <a:rPr lang="it-IT" sz="2900" dirty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1171</Words>
  <Application>Microsoft Office PowerPoint</Application>
  <PresentationFormat>Widescreen</PresentationFormat>
  <Paragraphs>141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How protection works</vt:lpstr>
      <vt:lpstr>Why Learning Switch</vt:lpstr>
      <vt:lpstr>Presentazione standard di PowerPoint</vt:lpstr>
      <vt:lpstr>Our Pseudocode </vt:lpstr>
      <vt:lpstr>Our Pseudocode </vt:lpstr>
      <vt:lpstr>Implementatio Issues</vt:lpstr>
      <vt:lpstr>Implementatio Issues</vt:lpstr>
      <vt:lpstr>Implementatio Issues</vt:lpstr>
      <vt:lpstr>Implementatio Issues</vt:lpstr>
      <vt:lpstr>Implementatio Issues</vt:lpstr>
      <vt:lpstr>TESTING SYSTEM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3</cp:revision>
  <dcterms:created xsi:type="dcterms:W3CDTF">2019-01-22T21:00:07Z</dcterms:created>
  <dcterms:modified xsi:type="dcterms:W3CDTF">2019-01-22T21:25:42Z</dcterms:modified>
</cp:coreProperties>
</file>