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79" r:id="rId3"/>
    <p:sldId id="260" r:id="rId4"/>
    <p:sldId id="280" r:id="rId5"/>
    <p:sldId id="259" r:id="rId6"/>
    <p:sldId id="258" r:id="rId7"/>
    <p:sldId id="263" r:id="rId8"/>
    <p:sldId id="265" r:id="rId9"/>
    <p:sldId id="281" r:id="rId10"/>
    <p:sldId id="282" r:id="rId11"/>
    <p:sldId id="283" r:id="rId12"/>
    <p:sldId id="284" r:id="rId13"/>
    <p:sldId id="257" r:id="rId14"/>
    <p:sldId id="277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76751" autoAdjust="0"/>
  </p:normalViewPr>
  <p:slideViewPr>
    <p:cSldViewPr snapToGrid="0">
      <p:cViewPr>
        <p:scale>
          <a:sx n="70" d="100"/>
          <a:sy n="70" d="100"/>
        </p:scale>
        <p:origin x="894" y="48"/>
      </p:cViewPr>
      <p:guideLst/>
    </p:cSldViewPr>
  </p:slideViewPr>
  <p:outlineViewPr>
    <p:cViewPr>
      <p:scale>
        <a:sx n="33" d="100"/>
        <a:sy n="33" d="100"/>
      </p:scale>
      <p:origin x="0" y="-93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6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2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4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4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3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3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8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3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3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3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4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9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27/01/2019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27/01/2019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27/01/2019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en-GB" noProof="0" dirty="0">
                <a:solidFill>
                  <a:schemeClr val="tx2"/>
                </a:solidFill>
                <a:latin typeface="+mn-lt"/>
              </a:rPr>
              <a:t>SDN-Oriented</a:t>
            </a:r>
            <a:br>
              <a:rPr lang="en-GB" noProof="0" dirty="0">
                <a:solidFill>
                  <a:schemeClr val="tx2"/>
                </a:solidFill>
                <a:latin typeface="+mn-lt"/>
              </a:rPr>
            </a:br>
            <a:r>
              <a:rPr lang="en-GB" noProof="0" dirty="0">
                <a:solidFill>
                  <a:schemeClr val="tx2"/>
                </a:solidFill>
                <a:latin typeface="+mn-lt"/>
              </a:rPr>
              <a:t>DDoS Blocking Scheme</a:t>
            </a:r>
            <a:br>
              <a:rPr lang="en-GB" noProof="0" dirty="0">
                <a:solidFill>
                  <a:schemeClr val="tx2"/>
                </a:solidFill>
                <a:latin typeface="+mn-lt"/>
              </a:rPr>
            </a:br>
            <a:r>
              <a:rPr lang="en-GB" noProof="0" dirty="0">
                <a:solidFill>
                  <a:schemeClr val="tx2"/>
                </a:solidFill>
                <a:latin typeface="+mn-lt"/>
              </a:rPr>
              <a:t>for Botnet-Based Attacks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019" y="5340680"/>
            <a:ext cx="9144000" cy="1655762"/>
          </a:xfrm>
        </p:spPr>
        <p:txBody>
          <a:bodyPr/>
          <a:lstStyle/>
          <a:p>
            <a:pPr algn="r"/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en-GB" b="1" noProof="0" dirty="0" err="1">
                <a:solidFill>
                  <a:schemeClr val="tx2"/>
                </a:solidFill>
                <a:latin typeface="Bell MT" panose="02020503060305020303" pitchFamily="18" charset="0"/>
              </a:rPr>
              <a:t>Edoardo</a:t>
            </a:r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 SASSU</a:t>
            </a:r>
          </a:p>
          <a:p>
            <a:pPr algn="r"/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0" y="502648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3200" b="1" noProof="0" dirty="0"/>
              <a:t>Learning switch:</a:t>
            </a:r>
            <a:r>
              <a:rPr lang="en-GB" sz="3200" b="1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sz="2800" b="1" noProof="0" dirty="0"/>
              <a:t>Added method to </a:t>
            </a:r>
            <a:r>
              <a:rPr lang="en-GB" sz="2800" b="1" i="1" noProof="0" dirty="0" err="1"/>
              <a:t>ILearningSwitch</a:t>
            </a:r>
            <a:r>
              <a:rPr lang="en-GB" sz="2800" b="1" noProof="0" dirty="0"/>
              <a:t> </a:t>
            </a:r>
            <a:r>
              <a:rPr lang="en-GB" sz="2800" b="1" dirty="0"/>
              <a:t>to retrieve learned </a:t>
            </a:r>
            <a:r>
              <a:rPr lang="en-GB" sz="2800" b="1" noProof="0" dirty="0"/>
              <a:t>port from MAC address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types [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 and not mininet cli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Due to automating issues for command injection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08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Added method to </a:t>
            </a:r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ILearningSwitch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learned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port from MAC address</a:t>
            </a:r>
          </a:p>
          <a:p>
            <a:r>
              <a:rPr lang="en-GB" sz="3200" b="1" noProof="0" dirty="0"/>
              <a:t>Deleting rules types </a:t>
            </a:r>
            <a:r>
              <a:rPr lang="en-GB" b="1" noProof="0" dirty="0">
                <a:solidFill>
                  <a:schemeClr val="accent1"/>
                </a:solidFill>
              </a:rPr>
              <a:t>[</a:t>
            </a:r>
            <a:r>
              <a:rPr lang="en-GB" b="1" noProof="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b="1" noProof="0" dirty="0">
                <a:solidFill>
                  <a:schemeClr val="accent1"/>
                </a:solidFill>
              </a:rPr>
              <a:t>]</a:t>
            </a:r>
          </a:p>
          <a:p>
            <a:pPr lvl="1"/>
            <a:r>
              <a:rPr lang="en-GB" sz="2800" b="1" i="1" noProof="0" dirty="0" err="1"/>
              <a:t>OFFlowDelete</a:t>
            </a:r>
            <a:r>
              <a:rPr lang="en-GB" sz="2800" b="1" noProof="0" dirty="0"/>
              <a:t> deletes rules matching at least the specified fields</a:t>
            </a:r>
          </a:p>
          <a:p>
            <a:pPr lvl="1"/>
            <a:r>
              <a:rPr lang="en-GB" sz="2800" b="1" i="1" noProof="0" dirty="0" err="1"/>
              <a:t>OFFlowDeleteStrict</a:t>
            </a:r>
            <a:r>
              <a:rPr lang="en-GB" sz="2800" b="1" noProof="0" dirty="0"/>
              <a:t> deletes the rules that exactly looks like the match you specify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 and not mininet cli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Due to automating issues for command injection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686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Added method to </a:t>
            </a:r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ILearningSwitch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learned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port from MAC address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types [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</a:t>
            </a:r>
          </a:p>
          <a:p>
            <a:r>
              <a:rPr lang="en-GB" sz="3100" b="1" noProof="0" dirty="0"/>
              <a:t>Testing is done in Python using mininet library and not mininet cli</a:t>
            </a:r>
          </a:p>
          <a:p>
            <a:pPr lvl="1"/>
            <a:r>
              <a:rPr lang="en-GB" sz="2800" b="1" dirty="0"/>
              <a:t>Due to automating issues for command injection</a:t>
            </a:r>
            <a:endParaRPr lang="en-GB" sz="2800" b="1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0065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65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76219"/>
            <a:ext cx="7347537" cy="510653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34296573-DA25-4154-B2A0-EC503C6C7DB9}"/>
              </a:ext>
            </a:extLst>
          </p:cNvPr>
          <p:cNvSpPr/>
          <p:nvPr/>
        </p:nvSpPr>
        <p:spPr>
          <a:xfrm>
            <a:off x="636530" y="0"/>
            <a:ext cx="3248025" cy="3400426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06" y="136525"/>
            <a:ext cx="2018539" cy="2371148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en-GB" sz="32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2D90C-14D0-4D8A-9210-C5846494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D3089B7-8C5C-40AC-9BD2-35F7B1F44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76219"/>
            <a:ext cx="7347537" cy="5106538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1610903"/>
            <a:ext cx="4062643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Clients and 8 Bots</a:t>
            </a:r>
          </a:p>
          <a:p>
            <a:pPr lvl="1"/>
            <a:r>
              <a:rPr lang="en-US" sz="2000" dirty="0"/>
              <a:t>Simulated with </a:t>
            </a:r>
            <a:r>
              <a:rPr lang="en-US" sz="2000" i="1" dirty="0"/>
              <a:t>start_client.sh </a:t>
            </a:r>
            <a:r>
              <a:rPr lang="en-US" sz="2000" dirty="0"/>
              <a:t>and</a:t>
            </a:r>
            <a:r>
              <a:rPr lang="en-US" sz="2000" i="1" dirty="0"/>
              <a:t> start_bot.sh</a:t>
            </a:r>
            <a:r>
              <a:rPr lang="en-US" sz="2000" dirty="0"/>
              <a:t>, using raw </a:t>
            </a:r>
            <a:r>
              <a:rPr lang="en-US" sz="2000" i="1" dirty="0" err="1"/>
              <a:t>netcat</a:t>
            </a:r>
            <a:endParaRPr lang="en-US" sz="1600" dirty="0"/>
          </a:p>
          <a:p>
            <a:r>
              <a:rPr lang="en-US" sz="2400" dirty="0"/>
              <a:t>1 HTTP Server</a:t>
            </a:r>
          </a:p>
          <a:p>
            <a:pPr lvl="1"/>
            <a:r>
              <a:rPr lang="en-US" sz="2000" dirty="0"/>
              <a:t>Implemented in Python</a:t>
            </a:r>
          </a:p>
          <a:p>
            <a:pPr lvl="1"/>
            <a:r>
              <a:rPr lang="en-US" sz="2000" dirty="0"/>
              <a:t>Multithreaded</a:t>
            </a:r>
          </a:p>
          <a:p>
            <a:pPr lvl="1"/>
            <a:r>
              <a:rPr lang="en-US" sz="2000" dirty="0"/>
              <a:t>will perform both forward</a:t>
            </a:r>
            <a:br>
              <a:rPr lang="en-US" sz="2000" dirty="0"/>
            </a:br>
            <a:r>
              <a:rPr lang="en-US" sz="2000" dirty="0"/>
              <a:t>and normal servicing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6081FB-FBE7-4724-86C5-82829583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69F94A-3284-4E4B-8D18-D9A542BB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90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1610903"/>
            <a:ext cx="4583758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Clients and </a:t>
            </a:r>
            <a:r>
              <a:rPr lang="it-IT" sz="2400" dirty="0" err="1"/>
              <a:t>Bots</a:t>
            </a:r>
            <a:r>
              <a:rPr lang="en-GB" sz="2400" dirty="0"/>
              <a:t> </a:t>
            </a:r>
            <a:r>
              <a:rPr lang="en-GB" sz="2400" b="1" dirty="0"/>
              <a:t>continuously request </a:t>
            </a:r>
            <a:r>
              <a:rPr lang="en-GB" sz="2400" dirty="0"/>
              <a:t>an HTTP connection to the server, however:</a:t>
            </a:r>
          </a:p>
          <a:p>
            <a:pPr lvl="1"/>
            <a:r>
              <a:rPr lang="en-GB" sz="2000" dirty="0"/>
              <a:t>Clients </a:t>
            </a:r>
            <a:r>
              <a:rPr lang="en-GB" sz="2000" b="1" dirty="0"/>
              <a:t>can solve CAPTCHAs </a:t>
            </a:r>
            <a:r>
              <a:rPr lang="en-GB" sz="2000" dirty="0"/>
              <a:t>and get forwarded to the </a:t>
            </a:r>
            <a:r>
              <a:rPr lang="en-GB" sz="2000" b="1" dirty="0"/>
              <a:t>new server address</a:t>
            </a:r>
          </a:p>
          <a:p>
            <a:pPr lvl="1"/>
            <a:r>
              <a:rPr lang="en-GB" sz="2000" dirty="0"/>
              <a:t>Bots, instead, will not be able to solve the problem and will keep doing requests on </a:t>
            </a:r>
            <a:r>
              <a:rPr lang="en-GB" sz="2000" b="1" dirty="0"/>
              <a:t>old server address</a:t>
            </a:r>
            <a:endParaRPr lang="it-IT" sz="2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E848C2-2ED1-4DA8-B20E-C9915BA4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10" y="1154694"/>
            <a:ext cx="5539361" cy="4259965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446EDC-DAEB-4561-8A59-88BEECE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41A5D-C183-43E7-9836-7A0162A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52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36388" y="1676399"/>
            <a:ext cx="6135467" cy="4416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the server is </a:t>
            </a:r>
            <a:r>
              <a:rPr lang="en-US" sz="2400" b="1" dirty="0"/>
              <a:t>under attack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notifies the Controller </a:t>
            </a:r>
            <a:r>
              <a:rPr lang="en-US" sz="2000" dirty="0"/>
              <a:t>to enable the protection using REST Interface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changes its address </a:t>
            </a:r>
            <a:r>
              <a:rPr lang="en-US" sz="2000" dirty="0"/>
              <a:t>to the one provided by the Controller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keeps the old address</a:t>
            </a:r>
            <a:r>
              <a:rPr lang="en-US" sz="2000" dirty="0"/>
              <a:t>, where it will perform </a:t>
            </a:r>
            <a:r>
              <a:rPr lang="en-US" sz="2000" b="1" dirty="0"/>
              <a:t>CAPTCHA forward </a:t>
            </a:r>
            <a:r>
              <a:rPr lang="en-US" sz="2000" dirty="0"/>
              <a:t>to the new address</a:t>
            </a:r>
          </a:p>
          <a:p>
            <a:r>
              <a:rPr lang="en-US" sz="2400" dirty="0"/>
              <a:t>In our implementation, both forwarding and normal services are hosted on the same machine</a:t>
            </a:r>
          </a:p>
          <a:p>
            <a:pPr lvl="1"/>
            <a:r>
              <a:rPr lang="en-US" sz="2000" dirty="0"/>
              <a:t>However </a:t>
            </a:r>
            <a:r>
              <a:rPr lang="en-US" sz="2000" i="1" dirty="0" err="1"/>
              <a:t>DDoSDefence</a:t>
            </a:r>
            <a:r>
              <a:rPr lang="en-US" sz="2000" dirty="0"/>
              <a:t> Controller implementation can work also with multiple machines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8DA2AE-AC06-4C1D-9762-8398B0F4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14" y="959849"/>
            <a:ext cx="3771318" cy="4598107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FE3D1F7-CDD2-416F-B6D0-A15B3CB0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E109F-DE96-4502-A81D-FDB7F47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8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6536" y="1676399"/>
            <a:ext cx="10908991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testing environment is implemented using a python script</a:t>
            </a:r>
          </a:p>
          <a:p>
            <a:pPr lvl="1"/>
            <a:r>
              <a:rPr lang="en-GB" sz="2000" dirty="0"/>
              <a:t>Providing a GUI</a:t>
            </a:r>
          </a:p>
          <a:p>
            <a:pPr lvl="1"/>
            <a:r>
              <a:rPr lang="en-GB" sz="2000" dirty="0"/>
              <a:t>Using </a:t>
            </a:r>
            <a:r>
              <a:rPr lang="en-GB" sz="2000" i="1" dirty="0"/>
              <a:t>mininet</a:t>
            </a:r>
            <a:r>
              <a:rPr lang="en-GB" sz="2000" dirty="0"/>
              <a:t> library</a:t>
            </a:r>
            <a:endParaRPr lang="en-GB" sz="2000" i="1" dirty="0"/>
          </a:p>
          <a:p>
            <a:pPr lvl="1"/>
            <a:r>
              <a:rPr lang="en-GB" sz="2000" dirty="0"/>
              <a:t>Automating nodes command injection</a:t>
            </a:r>
          </a:p>
          <a:p>
            <a:pPr lvl="1"/>
            <a:r>
              <a:rPr lang="en-GB" sz="2000" dirty="0"/>
              <a:t>Executing enable protection procedure on behalf of server</a:t>
            </a:r>
          </a:p>
          <a:p>
            <a:pPr lvl="2"/>
            <a:r>
              <a:rPr lang="en-GB" sz="1600" dirty="0"/>
              <a:t>Through console command injection</a:t>
            </a:r>
          </a:p>
          <a:p>
            <a:pPr lvl="2"/>
            <a:r>
              <a:rPr lang="en-GB" sz="1600" dirty="0"/>
              <a:t>Using </a:t>
            </a:r>
            <a:r>
              <a:rPr lang="en-GB" sz="1600" i="1" dirty="0"/>
              <a:t>requests library</a:t>
            </a:r>
            <a:r>
              <a:rPr lang="en-GB" sz="1600" dirty="0"/>
              <a:t> for executing REST API requests (for initialization and enable protection)</a:t>
            </a:r>
          </a:p>
          <a:p>
            <a:r>
              <a:rPr lang="en-GB" sz="2400" dirty="0"/>
              <a:t>GUI displays one console for each Client/Bot</a:t>
            </a:r>
          </a:p>
          <a:p>
            <a:pPr lvl="1"/>
            <a:r>
              <a:rPr lang="en-GB" sz="2000" dirty="0"/>
              <a:t>Reporting HTTP request result for each node</a:t>
            </a:r>
          </a:p>
          <a:p>
            <a:r>
              <a:rPr lang="en-GB" sz="2400" dirty="0"/>
              <a:t>GUI can also display OpenFlow Switch flow table entries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F145B13-D746-4F30-9245-505AEB4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A. Le </a:t>
            </a:r>
            <a:r>
              <a:rPr lang="it-IT" dirty="0" err="1"/>
              <a:t>Caldare</a:t>
            </a:r>
            <a:r>
              <a:rPr lang="it-IT" dirty="0"/>
              <a:t>, E. </a:t>
            </a:r>
            <a:r>
              <a:rPr lang="it-IT" dirty="0" err="1"/>
              <a:t>Sassu</a:t>
            </a:r>
            <a:r>
              <a:rPr lang="it-IT" dirty="0"/>
              <a:t>, E. Scarselli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9EF7013-7740-4319-974B-8A9B1818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177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err="1">
                <a:solidFill>
                  <a:schemeClr val="tx2"/>
                </a:solidFill>
              </a:rPr>
              <a:t>DDosDefence</a:t>
            </a:r>
            <a:r>
              <a:rPr lang="en-GB" b="1" noProof="0" dirty="0">
                <a:solidFill>
                  <a:schemeClr val="tx2"/>
                </a:solidFill>
              </a:rPr>
              <a:t>: Project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protection from DDoS attacks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Server</a:t>
            </a:r>
            <a:r>
              <a:rPr lang="en-GB" dirty="0"/>
              <a:t> (or more than one) is attached to an OpenFlow switch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OpenFlow switch </a:t>
            </a:r>
            <a:r>
              <a:rPr lang="en-GB" dirty="0"/>
              <a:t>will perform filtering for malicious clients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OpenFlow controller</a:t>
            </a:r>
            <a:r>
              <a:rPr lang="en-GB" dirty="0"/>
              <a:t> (</a:t>
            </a:r>
            <a:r>
              <a:rPr lang="en-GB" i="1" dirty="0" err="1"/>
              <a:t>DDoSDefence</a:t>
            </a:r>
            <a:r>
              <a:rPr lang="en-GB" dirty="0"/>
              <a:t>) will label clients into Bots or Clients</a:t>
            </a:r>
          </a:p>
          <a:p>
            <a:r>
              <a:rPr lang="en-GB" dirty="0"/>
              <a:t>Threat Model</a:t>
            </a:r>
          </a:p>
          <a:p>
            <a:pPr lvl="1"/>
            <a:r>
              <a:rPr lang="en-GB" dirty="0"/>
              <a:t>Bots are modelled as very simple programs, which cannot do other than repeating HTTP requests to a fixed address</a:t>
            </a:r>
          </a:p>
          <a:p>
            <a:pPr lvl="1"/>
            <a:r>
              <a:rPr lang="en-GB" dirty="0"/>
              <a:t>Bots can perform </a:t>
            </a:r>
            <a:r>
              <a:rPr lang="en-GB" dirty="0" err="1"/>
              <a:t>KeepAlive</a:t>
            </a:r>
            <a:r>
              <a:rPr lang="en-GB" dirty="0"/>
              <a:t> requests to reuse connections</a:t>
            </a:r>
          </a:p>
          <a:p>
            <a:pPr lvl="1"/>
            <a:r>
              <a:rPr lang="en-GB" dirty="0"/>
              <a:t>Bots cannot solve CAPTCHAs and, in general, complex problems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3A062A0-6FB7-44C9-903C-6987F5F23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2140" r="-432" b="-1565"/>
          <a:stretch/>
        </p:blipFill>
        <p:spPr>
          <a:xfrm>
            <a:off x="3055660" y="-93218"/>
            <a:ext cx="8954370" cy="70444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400" b="1" noProof="0" dirty="0">
                <a:solidFill>
                  <a:schemeClr val="tx2"/>
                </a:solidFill>
              </a:rPr>
              <a:t>How protection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1"/>
            <a:ext cx="4836504" cy="3780267"/>
          </a:xfrm>
        </p:spPr>
        <p:txBody>
          <a:bodyPr anchor="t">
            <a:normAutofit/>
          </a:bodyPr>
          <a:lstStyle/>
          <a:p>
            <a:r>
              <a:rPr lang="en-GB" sz="2400" noProof="0" dirty="0"/>
              <a:t>Server </a:t>
            </a:r>
            <a:r>
              <a:rPr lang="en-GB" sz="2400" b="1" noProof="0" dirty="0"/>
              <a:t>changes the listening address </a:t>
            </a:r>
            <a:r>
              <a:rPr lang="en-GB" sz="2400" noProof="0" dirty="0"/>
              <a:t>to a new one when is under attack</a:t>
            </a:r>
          </a:p>
          <a:p>
            <a:r>
              <a:rPr lang="en-GB" sz="2400" noProof="0" dirty="0"/>
              <a:t>The </a:t>
            </a:r>
            <a:r>
              <a:rPr lang="en-GB" sz="2400" b="1" noProof="0" dirty="0"/>
              <a:t>connections</a:t>
            </a:r>
            <a:r>
              <a:rPr lang="en-GB" sz="2400" noProof="0" dirty="0"/>
              <a:t> requests to the old server address </a:t>
            </a:r>
            <a:r>
              <a:rPr lang="en-GB" sz="2400" b="1" noProof="0" dirty="0"/>
              <a:t>are counted</a:t>
            </a:r>
          </a:p>
          <a:p>
            <a:r>
              <a:rPr lang="en-GB" sz="2400" noProof="0" dirty="0"/>
              <a:t>If the number of connection requests of a client goes above a certain </a:t>
            </a:r>
            <a:r>
              <a:rPr lang="en-GB" sz="2400" b="1" noProof="0" dirty="0"/>
              <a:t>threshold </a:t>
            </a:r>
            <a:r>
              <a:rPr lang="en-GB" sz="2400" b="1" i="1" noProof="0" dirty="0"/>
              <a:t>θ</a:t>
            </a:r>
            <a:r>
              <a:rPr lang="en-GB" sz="2400" noProof="0" dirty="0"/>
              <a:t>, the client is classified as a bot and all its connections are dropped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242" y="6092880"/>
            <a:ext cx="3246992" cy="6172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 dirty="0">
                <a:solidFill>
                  <a:schemeClr val="tx1"/>
                </a:solidFill>
              </a:rPr>
              <a:t>A. Le </a:t>
            </a:r>
            <a:r>
              <a:rPr lang="it-IT" sz="1100" dirty="0" err="1">
                <a:solidFill>
                  <a:schemeClr val="tx1"/>
                </a:solidFill>
              </a:rPr>
              <a:t>Caldare</a:t>
            </a:r>
            <a:r>
              <a:rPr lang="it-IT" sz="1100" dirty="0">
                <a:solidFill>
                  <a:schemeClr val="tx1"/>
                </a:solidFill>
              </a:rPr>
              <a:t>, E. </a:t>
            </a:r>
            <a:r>
              <a:rPr lang="it-IT" sz="1100" dirty="0" err="1">
                <a:solidFill>
                  <a:schemeClr val="tx1"/>
                </a:solidFill>
              </a:rPr>
              <a:t>Sassu</a:t>
            </a:r>
            <a:r>
              <a:rPr lang="it-IT" sz="1100" dirty="0">
                <a:solidFill>
                  <a:schemeClr val="tx1"/>
                </a:solidFill>
              </a:rPr>
              <a:t>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err="1">
                <a:solidFill>
                  <a:schemeClr val="tx2"/>
                </a:solidFill>
              </a:rPr>
              <a:t>DDoSDefence</a:t>
            </a:r>
            <a:r>
              <a:rPr lang="en-GB" b="1" noProof="0" dirty="0">
                <a:solidFill>
                  <a:schemeClr val="tx2"/>
                </a:solidFill>
              </a:rPr>
              <a:t>: Controller 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controller provides two REST resources (only POST):</a:t>
            </a:r>
          </a:p>
          <a:p>
            <a:pPr lvl="1"/>
            <a:r>
              <a:rPr lang="en-GB" b="1" noProof="0" dirty="0"/>
              <a:t>Init</a:t>
            </a:r>
            <a:r>
              <a:rPr lang="en-GB" noProof="0" dirty="0"/>
              <a:t>: required to initialize the controller, can be executed only one time and is required before enabling protection for the first time. Parameters:</a:t>
            </a:r>
          </a:p>
          <a:p>
            <a:pPr lvl="2"/>
            <a:r>
              <a:rPr lang="en-GB" i="1" dirty="0"/>
              <a:t>Service port</a:t>
            </a:r>
            <a:r>
              <a:rPr lang="en-GB" dirty="0"/>
              <a:t>, for protected service</a:t>
            </a:r>
          </a:p>
          <a:p>
            <a:pPr lvl="2"/>
            <a:r>
              <a:rPr lang="en-GB" i="1" noProof="0" dirty="0"/>
              <a:t>Public address pool</a:t>
            </a:r>
            <a:r>
              <a:rPr lang="en-GB" noProof="0" dirty="0"/>
              <a:t>, assignable to the server(s)</a:t>
            </a:r>
          </a:p>
          <a:p>
            <a:pPr lvl="2"/>
            <a:r>
              <a:rPr lang="en-GB" i="1" dirty="0"/>
              <a:t>Threshold</a:t>
            </a:r>
            <a:r>
              <a:rPr lang="en-GB" dirty="0"/>
              <a:t>, for spotting bots</a:t>
            </a:r>
            <a:endParaRPr lang="en-GB" i="1" dirty="0"/>
          </a:p>
          <a:p>
            <a:pPr lvl="1"/>
            <a:r>
              <a:rPr lang="en-GB" b="1" dirty="0"/>
              <a:t>Management</a:t>
            </a:r>
            <a:r>
              <a:rPr lang="en-GB" dirty="0"/>
              <a:t>: used to enable or disable the protection.  Parameters:</a:t>
            </a:r>
          </a:p>
          <a:p>
            <a:pPr lvl="2"/>
            <a:r>
              <a:rPr lang="en-GB" i="1" dirty="0"/>
              <a:t>Enable</a:t>
            </a:r>
            <a:r>
              <a:rPr lang="en-GB" dirty="0"/>
              <a:t>, </a:t>
            </a:r>
            <a:r>
              <a:rPr lang="en-GB" dirty="0" err="1"/>
              <a:t>boolean</a:t>
            </a:r>
            <a:endParaRPr lang="en-GB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Learning Switch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learning switch is used in order to </a:t>
            </a:r>
            <a:r>
              <a:rPr lang="en-GB" b="1" noProof="0" dirty="0"/>
              <a:t>avoid</a:t>
            </a:r>
            <a:r>
              <a:rPr lang="en-GB" noProof="0" dirty="0"/>
              <a:t> </a:t>
            </a:r>
            <a:r>
              <a:rPr lang="en-GB" b="1" noProof="0" dirty="0"/>
              <a:t>the re-implementation of L2 switching functionalities</a:t>
            </a:r>
            <a:r>
              <a:rPr lang="en-GB" noProof="0" dirty="0"/>
              <a:t> in our controller</a:t>
            </a:r>
          </a:p>
          <a:p>
            <a:pPr lvl="1"/>
            <a:r>
              <a:rPr lang="en-GB" noProof="0" dirty="0"/>
              <a:t>Switch will perform also auto-learning functionalities.</a:t>
            </a:r>
          </a:p>
          <a:p>
            <a:r>
              <a:rPr lang="en-GB" noProof="0" dirty="0"/>
              <a:t>For our purposes, this behaviour must be applied only to </a:t>
            </a:r>
            <a:r>
              <a:rPr lang="en-GB" b="1" noProof="0" dirty="0"/>
              <a:t>ARP and ICMP packets</a:t>
            </a:r>
          </a:p>
          <a:p>
            <a:pPr lvl="1"/>
            <a:r>
              <a:rPr lang="en-GB" b="1" noProof="0" dirty="0"/>
              <a:t>ARP </a:t>
            </a:r>
            <a:r>
              <a:rPr lang="en-GB" noProof="0" dirty="0"/>
              <a:t>for enabling packets sending between clients and server;</a:t>
            </a:r>
          </a:p>
          <a:p>
            <a:pPr lvl="1"/>
            <a:r>
              <a:rPr lang="en-GB" b="1" noProof="0" dirty="0"/>
              <a:t>ICMP </a:t>
            </a:r>
            <a:r>
              <a:rPr lang="en-GB" noProof="0" dirty="0"/>
              <a:t>for testing purposes (ping and error messages).</a:t>
            </a:r>
          </a:p>
          <a:p>
            <a:r>
              <a:rPr lang="en-GB" noProof="0" dirty="0"/>
              <a:t>Our model does not include </a:t>
            </a:r>
            <a:r>
              <a:rPr lang="en-GB" b="1" noProof="0" dirty="0"/>
              <a:t>L3 forwarding</a:t>
            </a:r>
          </a:p>
          <a:p>
            <a:pPr lvl="1"/>
            <a:r>
              <a:rPr lang="en-GB" noProof="0" dirty="0"/>
              <a:t>Packet coming from clients and server are forwarded by default to the switch.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Our Pseudocode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1850033"/>
            <a:ext cx="39052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</a:t>
            </a:r>
            <a:r>
              <a:rPr lang="it-IT" sz="2400" b="1" dirty="0"/>
              <a:t>from  </a:t>
            </a:r>
            <a:br>
              <a:rPr lang="it-IT" sz="2400" b="1" dirty="0"/>
            </a:br>
            <a:r>
              <a:rPr lang="it-IT" sz="2400" b="1" dirty="0"/>
              <a:t>the server to clients</a:t>
            </a:r>
            <a:r>
              <a:rPr lang="it-IT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b="1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b="1" dirty="0" err="1"/>
              <a:t>adding</a:t>
            </a:r>
            <a:r>
              <a:rPr lang="it-IT" sz="2400" b="1" dirty="0"/>
              <a:t> the server forwarding rule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80" y="3778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Our Pseudocode </a:t>
            </a:r>
            <a:endParaRPr lang="en-GB" b="1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1850400"/>
            <a:ext cx="411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Checking for connection </a:t>
            </a:r>
            <a:r>
              <a:rPr lang="it-IT" sz="2400" dirty="0"/>
              <a:t>coming from clients to new server address must be done only </a:t>
            </a:r>
            <a:r>
              <a:rPr lang="it-IT" sz="2400" b="1" dirty="0"/>
              <a:t>when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enabled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b="1" dirty="0" err="1"/>
              <a:t>dictionary</a:t>
            </a:r>
            <a:r>
              <a:rPr lang="it-IT" sz="2400" b="1" dirty="0"/>
              <a:t> of clients </a:t>
            </a:r>
            <a:r>
              <a:rPr lang="it-IT" sz="2400" b="1" dirty="0" err="1"/>
              <a:t>connecitons</a:t>
            </a:r>
            <a:r>
              <a:rPr lang="it-IT" sz="2400" b="1" dirty="0"/>
              <a:t> must be </a:t>
            </a:r>
            <a:r>
              <a:rPr lang="it-IT" sz="2400" b="1" dirty="0" err="1"/>
              <a:t>cleared</a:t>
            </a:r>
            <a:r>
              <a:rPr lang="it-IT" sz="2400" b="1" dirty="0"/>
              <a:t> </a:t>
            </a:r>
            <a:r>
              <a:rPr lang="it-IT" sz="2400" dirty="0"/>
              <a:t>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3200" b="1" noProof="0" dirty="0"/>
              <a:t>Execution order of floodlight modules </a:t>
            </a:r>
            <a:r>
              <a:rPr lang="en-GB" sz="3200" b="1" noProof="0" dirty="0">
                <a:hlinkClick r:id="rId3"/>
              </a:rPr>
              <a:t>[</a:t>
            </a:r>
            <a:r>
              <a:rPr lang="en-GB" sz="3200" b="1" dirty="0">
                <a:hlinkClick r:id="rId3"/>
              </a:rPr>
              <a:t>1]</a:t>
            </a:r>
            <a:endParaRPr lang="en-GB" sz="3200" b="1" noProof="0" dirty="0"/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Added method to </a:t>
            </a:r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ILearningSwitch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learned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port from MAC address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types [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 and not mininet cli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Due to automating issues for command injection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3200" b="1" noProof="0" dirty="0"/>
              <a:t>The normal rule (</a:t>
            </a:r>
            <a:r>
              <a:rPr lang="en-GB" sz="3200" b="1" noProof="0" dirty="0" err="1"/>
              <a:t>action.normal</a:t>
            </a:r>
            <a:r>
              <a:rPr lang="en-GB" sz="3200" b="1" noProof="0" dirty="0"/>
              <a:t>) does not work for non hybrid switches</a:t>
            </a:r>
            <a:r>
              <a:rPr lang="en-GB" b="1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b="1" noProof="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[2]</a:t>
            </a:r>
            <a:endParaRPr lang="en-GB" b="1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Added method to </a:t>
            </a:r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ILearningSwitch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learned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port from MAC address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types [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 and not mininet cli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Due to automating issues for command injection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69999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1650</Words>
  <Application>Microsoft Office PowerPoint</Application>
  <PresentationFormat>Widescreen</PresentationFormat>
  <Paragraphs>205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DDosDefence: Project Goal</vt:lpstr>
      <vt:lpstr>How protection works</vt:lpstr>
      <vt:lpstr>DDoSDefence: Controller Interface</vt:lpstr>
      <vt:lpstr>Learning Switch</vt:lpstr>
      <vt:lpstr>Our Pseudocode </vt:lpstr>
      <vt:lpstr>Our Pseudocode </vt:lpstr>
      <vt:lpstr>Implementation Issues</vt:lpstr>
      <vt:lpstr>Implementation Issues</vt:lpstr>
      <vt:lpstr>Implementation Issues</vt:lpstr>
      <vt:lpstr>Implementation Issues</vt:lpstr>
      <vt:lpstr>Implementation Issues</vt:lpstr>
      <vt:lpstr>TESTING MODEL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53</cp:revision>
  <dcterms:created xsi:type="dcterms:W3CDTF">2019-01-24T16:21:51Z</dcterms:created>
  <dcterms:modified xsi:type="dcterms:W3CDTF">2019-01-27T12:09:03Z</dcterms:modified>
</cp:coreProperties>
</file>