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56" r:id="rId2"/>
    <p:sldId id="260" r:id="rId3"/>
    <p:sldId id="259" r:id="rId4"/>
    <p:sldId id="266" r:id="rId5"/>
    <p:sldId id="258" r:id="rId6"/>
    <p:sldId id="263" r:id="rId7"/>
    <p:sldId id="265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6" autoAdjust="0"/>
    <p:restoredTop sz="76684" autoAdjust="0"/>
  </p:normalViewPr>
  <p:slideViewPr>
    <p:cSldViewPr snapToGrid="0">
      <p:cViewPr varScale="1">
        <p:scale>
          <a:sx n="70" d="100"/>
          <a:sy n="70" d="100"/>
        </p:scale>
        <p:origin x="909" y="48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6FB2-8CC3-4627-9AFD-974BAE12EB8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4317-084B-44FB-95E2-F74F7746A8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7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5B063-CCB6-4B4B-BA42-6AF14C7AE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F570E1-46F8-4016-BCAA-8C01381C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4E0C7-F512-4ABE-8BEB-67DA3D3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7E4B-DE20-473D-AB1D-E55B028D2B82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45A950-F468-4AAE-8C83-E51A7818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5787A-6854-45DA-8B16-ABC0E33F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B0F78-0D3F-47FF-89EA-60F427D8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6D7FD9-2895-4DD8-A6C1-A15A5463E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BE85A-96E7-487F-B4B0-BF0225C0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582-83CD-4B5D-93A5-3EE70CBA785D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C41F4-DA37-4457-BEF0-CB7966D3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3E343-31BA-43DA-9640-7C970D1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CAF5026-9672-4C4D-9D04-EFB0FEB0C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213AA8-E97D-42EB-8409-9D9511540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7D7C2-77CA-43CA-848D-A1F40E08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35A3-C59F-4EE5-AD24-E668C12CE372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04089-31C2-44DA-AD9B-305B7C89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72B0E-5ECC-4A15-B695-E00375AF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31A18-6E72-4A06-A583-ACA3DC8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77CC2-E77A-42DB-9D60-9320D00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9CDBF-D075-4349-87E1-7C47501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820-4D09-4884-A162-6CE29A96B170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B211FC-6A1B-48DE-A46A-41E1D856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9F2828-3ACD-4338-B7D2-BB336D3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369CC-E326-445E-A6E9-9E6369A5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3A7302-D40F-4F02-8F38-0F5DC088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52103-A467-40A6-AD63-411CD700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A4AA-0914-4B1F-88E3-9415A6274E09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67351-8EFD-40B8-A662-2F3042B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6BE5B1-DF3F-40F9-9F69-4476754A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04ECF-0E0E-4C11-9FA7-EF24291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6C578E-707B-42EF-AF9F-DEC9FC37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7553BB-1A63-4F96-84B7-F2B6F2115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DA0486-32FD-4960-BF0F-E5ED119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F0AD-B45F-40C1-B1FF-A739A7554DF9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66FA6-F929-4786-A52A-11F3347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10EEF8-CEB7-4BBE-AA49-68968F6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786EF-23C7-451A-9CA4-523330DE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411E2C-8C55-4323-9430-7DA52066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1A03A3-42D0-4A66-86B9-E9F7D2005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909DCE-E081-46C6-8674-0CF7F9F35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79CC62-D1D4-4AD9-85EE-54CD4135F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8193F7-3667-45E3-9A2D-6273CDB4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565-DE12-408E-9747-F41F38EDB236}" type="datetime1">
              <a:rPr lang="en-GB" smtClean="0"/>
              <a:t>22/01/2019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0720A0-0E86-4EC4-AF74-506144DA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16613B-99F3-4E39-A89B-33F4399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D5E99-B057-4338-9C1D-106A5A62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F70795-5C76-4173-BBD3-8730808E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C182-3B38-4198-AA69-8B60B91A400A}" type="datetime1">
              <a:rPr lang="en-GB" smtClean="0"/>
              <a:t>22/01/2019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E4D255-16C4-485C-BD44-636D3B5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1B8EC4-C26F-48F9-8D71-0804A0DE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76563DC-0701-4118-92DD-1083F5E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FCF-F646-465F-92EC-2785C2E056CD}" type="datetime1">
              <a:rPr lang="en-GB" smtClean="0"/>
              <a:t>22/01/2019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FCB5C4-6F68-46B8-8668-C61BDC1D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D9B0A5-0EBD-4DC0-B80C-9200F7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EF47A-77F7-42A0-856B-F0BF4925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49A46A-5E63-46DB-A1DA-F9DF731D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47DA5D-1A06-40F5-96D9-0CE348A0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1C1060-1B47-47CD-AF8D-98D6FFC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7003-99C8-481C-A4CD-B3BB91C2A8F7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CD71AD-EC7F-48AE-903A-912A65DB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D8967-BDFF-4C04-956F-6FF39C46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96AF23-604A-4638-A9E3-01D8BD80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5A913-90CF-47BC-A510-D1A063E3C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29080B-759A-4792-A7C8-0606F1BB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0A66A9-50DB-42E3-ADB2-07F42F4D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4EEC-4656-48D7-8A48-D261D57F7554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6A57E2-EF87-4C56-8CBF-F577A779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16DCF0-0A2D-40D7-B70A-ED8A51EA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24B7A3-D514-4111-A1BD-C76D5EAC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18D6A6-2A1A-405C-A9BF-65DF2E9B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B18D4-4672-4536-A92F-B75BA476A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035C-570A-4995-B50D-9FFDAF4A1C50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0A82E-2E29-4781-8957-254B4E18F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22BE-DE69-45E2-B8BE-78421BE1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0B8EC-4F76-47C7-A916-7FAF3DAA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17" y="1202965"/>
            <a:ext cx="9144000" cy="2387600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SDN-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Oriented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 err="1">
                <a:solidFill>
                  <a:schemeClr val="tx2"/>
                </a:solidFill>
                <a:latin typeface="+mn-lt"/>
              </a:rPr>
              <a:t>DDoS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Blocking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Scheme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>
                <a:solidFill>
                  <a:schemeClr val="tx2"/>
                </a:solidFill>
                <a:latin typeface="+mn-lt"/>
              </a:rPr>
              <a:t>for Botnet-Based Attacks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2D1219-38FE-4BD0-AABF-320132BD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0963" y="5333856"/>
            <a:ext cx="9144000" cy="1655762"/>
          </a:xfrm>
        </p:spPr>
        <p:txBody>
          <a:bodyPr/>
          <a:lstStyle/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Antonio LE CALDARE</a:t>
            </a:r>
          </a:p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Edoardo SASSU</a:t>
            </a:r>
          </a:p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Elena SCARSELLI</a:t>
            </a:r>
            <a:endParaRPr lang="en-GB" b="1" dirty="0">
              <a:solidFill>
                <a:schemeClr val="tx2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103E64-2D94-4F5E-9C00-16D0417D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" y="5162966"/>
            <a:ext cx="2977657" cy="15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BB0E2-7B0F-41C3-B033-9D1FFBBC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How </a:t>
            </a:r>
            <a:r>
              <a:rPr lang="it-IT" dirty="0" err="1">
                <a:solidFill>
                  <a:schemeClr val="tx2"/>
                </a:solidFill>
              </a:rPr>
              <a:t>protection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works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21F29-E99B-44CE-9945-94B87CB8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 </a:t>
            </a:r>
            <a:r>
              <a:rPr lang="it-IT" dirty="0" err="1"/>
              <a:t>changes</a:t>
            </a:r>
            <a:r>
              <a:rPr lang="it-IT" dirty="0"/>
              <a:t> the </a:t>
            </a:r>
            <a:r>
              <a:rPr lang="it-IT" dirty="0" err="1"/>
              <a:t>listening</a:t>
            </a:r>
            <a:r>
              <a:rPr lang="it-IT" dirty="0"/>
              <a:t> address to a new one when </a:t>
            </a:r>
            <a:r>
              <a:rPr lang="it-IT" dirty="0" err="1"/>
              <a:t>is</a:t>
            </a:r>
            <a:r>
              <a:rPr lang="it-IT" dirty="0"/>
              <a:t> under </a:t>
            </a:r>
            <a:r>
              <a:rPr lang="it-IT" dirty="0" err="1"/>
              <a:t>attack</a:t>
            </a:r>
            <a:endParaRPr lang="it-IT" dirty="0"/>
          </a:p>
          <a:p>
            <a:r>
              <a:rPr lang="it-IT" dirty="0"/>
              <a:t>The connections </a:t>
            </a:r>
            <a:r>
              <a:rPr lang="it-IT" dirty="0" err="1"/>
              <a:t>requests</a:t>
            </a:r>
            <a:r>
              <a:rPr lang="it-IT" dirty="0"/>
              <a:t> to the </a:t>
            </a:r>
            <a:r>
              <a:rPr lang="it-IT" dirty="0" err="1"/>
              <a:t>old</a:t>
            </a:r>
            <a:r>
              <a:rPr lang="it-IT" dirty="0"/>
              <a:t> server address are </a:t>
            </a:r>
            <a:r>
              <a:rPr lang="it-IT" dirty="0" err="1"/>
              <a:t>counted</a:t>
            </a:r>
            <a:endParaRPr lang="it-IT" dirty="0"/>
          </a:p>
          <a:p>
            <a:r>
              <a:rPr lang="it-IT" dirty="0"/>
              <a:t>If the number of connection </a:t>
            </a:r>
            <a:r>
              <a:rPr lang="it-IT" dirty="0" err="1"/>
              <a:t>requests</a:t>
            </a:r>
            <a:r>
              <a:rPr lang="it-IT" dirty="0"/>
              <a:t> of a client,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el-GR" i="1" dirty="0"/>
              <a:t>θ</a:t>
            </a:r>
            <a:r>
              <a:rPr lang="it-IT" dirty="0"/>
              <a:t>, the client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classified</a:t>
            </a:r>
            <a:r>
              <a:rPr lang="it-IT" dirty="0"/>
              <a:t> as a bot and all its </a:t>
            </a:r>
            <a:r>
              <a:rPr lang="it-IT" dirty="0" err="1"/>
              <a:t>packets</a:t>
            </a:r>
            <a:r>
              <a:rPr lang="it-IT" dirty="0"/>
              <a:t> are </a:t>
            </a:r>
            <a:r>
              <a:rPr lang="it-IT" dirty="0" err="1"/>
              <a:t>dropped</a:t>
            </a:r>
            <a:r>
              <a:rPr lang="it-IT" dirty="0"/>
              <a:t>. 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856BD1-05FF-4319-A62B-84378161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ECBA30-D47C-4877-8324-A69DF5EB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BAD6-31BA-457C-A1F7-FFE448C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Why Learning Switch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D378B-63F3-428D-A939-B6C0D0D0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learning switch </a:t>
            </a:r>
            <a:r>
              <a:rPr lang="it-IT" dirty="0" err="1"/>
              <a:t>is</a:t>
            </a:r>
            <a:r>
              <a:rPr lang="it-IT" dirty="0"/>
              <a:t> used in </a:t>
            </a:r>
            <a:r>
              <a:rPr lang="it-IT" dirty="0" err="1"/>
              <a:t>order</a:t>
            </a:r>
            <a:r>
              <a:rPr lang="it-IT" dirty="0"/>
              <a:t> to avoid the re-</a:t>
            </a:r>
            <a:r>
              <a:rPr lang="it-IT" dirty="0" err="1"/>
              <a:t>implementation</a:t>
            </a:r>
            <a:r>
              <a:rPr lang="it-IT" dirty="0"/>
              <a:t> of L2 switching </a:t>
            </a:r>
            <a:r>
              <a:rPr lang="it-IT" dirty="0" err="1"/>
              <a:t>functionalities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controller</a:t>
            </a:r>
          </a:p>
          <a:p>
            <a:pPr lvl="1"/>
            <a:r>
              <a:rPr lang="it-IT" dirty="0"/>
              <a:t>Switch </a:t>
            </a:r>
            <a:r>
              <a:rPr lang="it-IT" dirty="0" err="1"/>
              <a:t>will</a:t>
            </a:r>
            <a:r>
              <a:rPr lang="it-IT" dirty="0"/>
              <a:t> perform also auto-learning </a:t>
            </a:r>
            <a:r>
              <a:rPr lang="it-IT" dirty="0" err="1"/>
              <a:t>functionalities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purposes</a:t>
            </a:r>
            <a:r>
              <a:rPr lang="it-IT" dirty="0"/>
              <a:t>, this </a:t>
            </a:r>
            <a:r>
              <a:rPr lang="it-IT" dirty="0" err="1"/>
              <a:t>behaviour</a:t>
            </a:r>
            <a:r>
              <a:rPr lang="it-IT" dirty="0"/>
              <a:t> must be </a:t>
            </a:r>
            <a:r>
              <a:rPr lang="it-IT" dirty="0" err="1"/>
              <a:t>applied</a:t>
            </a:r>
            <a:r>
              <a:rPr lang="it-IT" dirty="0"/>
              <a:t> only to ARP and ICMP </a:t>
            </a:r>
            <a:r>
              <a:rPr lang="it-IT" dirty="0" err="1"/>
              <a:t>packets</a:t>
            </a:r>
            <a:endParaRPr lang="it-IT" dirty="0"/>
          </a:p>
          <a:p>
            <a:pPr lvl="1"/>
            <a:r>
              <a:rPr lang="it-IT" dirty="0"/>
              <a:t>ARP for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</a:t>
            </a:r>
            <a:r>
              <a:rPr lang="it-IT" dirty="0" err="1"/>
              <a:t>sending</a:t>
            </a:r>
            <a:r>
              <a:rPr lang="it-IT" dirty="0"/>
              <a:t> between clients and server;</a:t>
            </a:r>
          </a:p>
          <a:p>
            <a:pPr lvl="1"/>
            <a:r>
              <a:rPr lang="it-IT" dirty="0"/>
              <a:t>ICMP for testing </a:t>
            </a:r>
            <a:r>
              <a:rPr lang="it-IT" dirty="0" err="1"/>
              <a:t>purposes</a:t>
            </a:r>
            <a:r>
              <a:rPr lang="it-IT" dirty="0"/>
              <a:t> (</a:t>
            </a:r>
            <a:r>
              <a:rPr lang="it-IT" dirty="0" err="1"/>
              <a:t>ping</a:t>
            </a:r>
            <a:r>
              <a:rPr lang="it-IT" dirty="0"/>
              <a:t> and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).</a:t>
            </a:r>
          </a:p>
          <a:p>
            <a:r>
              <a:rPr lang="it-IT" dirty="0" err="1"/>
              <a:t>Our</a:t>
            </a:r>
            <a:r>
              <a:rPr lang="it-IT" dirty="0"/>
              <a:t> model does not include L3 forwarding</a:t>
            </a:r>
          </a:p>
          <a:p>
            <a:pPr lvl="1"/>
            <a:r>
              <a:rPr lang="it-IT" dirty="0"/>
              <a:t>Packet coming from clients and server are </a:t>
            </a:r>
            <a:r>
              <a:rPr lang="it-IT" dirty="0" err="1"/>
              <a:t>forwarded</a:t>
            </a:r>
            <a:r>
              <a:rPr lang="it-IT" dirty="0"/>
              <a:t> by default to the switch.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177442-FF79-405F-89DF-631262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34D309-1DD9-4B79-BD18-17DC55D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6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15DC-FB09-470A-9AAF-D80C3E1C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D2A0FD-2600-4957-9F65-CD44DD81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405F29-ABBE-449A-8277-A1D8AA95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6BA64F-3245-479F-97EA-497AA479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5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F20B7-4BA0-4CF1-8E2B-382DBDBD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905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chemeClr val="tx2"/>
                </a:solidFill>
              </a:rPr>
              <a:t>Our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Pseudocode</a:t>
            </a:r>
            <a:r>
              <a:rPr lang="it-IT" dirty="0">
                <a:solidFill>
                  <a:schemeClr val="tx2"/>
                </a:solidFill>
              </a:rPr>
              <a:t>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E15F71-FD24-4519-9713-A3CBDEEF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B32699-A021-4E06-954D-B48771B9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B7E168-F539-4513-AD44-F276B24E7DDF}" type="slidenum">
              <a:rPr lang="en-GB" smtClean="0"/>
              <a:t>5</a:t>
            </a:fld>
            <a:endParaRPr lang="en-GB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12FC9BFD-6F57-4CEA-921E-F45007B0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" t="5317" r="7315" b="54954"/>
          <a:stretch/>
        </p:blipFill>
        <p:spPr>
          <a:xfrm>
            <a:off x="4394242" y="886114"/>
            <a:ext cx="7429416" cy="465274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0BED-1BC5-4548-A8AA-416D7B7CE417}"/>
              </a:ext>
            </a:extLst>
          </p:cNvPr>
          <p:cNvSpPr txBox="1"/>
          <p:nvPr/>
        </p:nvSpPr>
        <p:spPr>
          <a:xfrm>
            <a:off x="419101" y="2184400"/>
            <a:ext cx="390525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Differences</a:t>
            </a:r>
            <a:r>
              <a:rPr lang="it-IT" sz="2400" dirty="0"/>
              <a:t>:</a:t>
            </a:r>
          </a:p>
          <a:p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/>
              <a:t>Add rules for </a:t>
            </a:r>
            <a:r>
              <a:rPr lang="it-IT" sz="2400" dirty="0" err="1"/>
              <a:t>packets</a:t>
            </a:r>
            <a:r>
              <a:rPr lang="it-IT" sz="2400" dirty="0"/>
              <a:t> coming from  </a:t>
            </a:r>
            <a:br>
              <a:rPr lang="it-IT" sz="2400" dirty="0"/>
            </a:br>
            <a:r>
              <a:rPr lang="it-IT" sz="2400" dirty="0"/>
              <a:t>the server to clients. </a:t>
            </a:r>
          </a:p>
          <a:p>
            <a:pPr marL="285750" indent="-285750">
              <a:buFontTx/>
              <a:buChar char="-"/>
            </a:pPr>
            <a:r>
              <a:rPr lang="it-IT" sz="2400" dirty="0" err="1"/>
              <a:t>Packets</a:t>
            </a:r>
            <a:r>
              <a:rPr lang="it-IT" sz="2400" dirty="0"/>
              <a:t> coming from server need only to be </a:t>
            </a:r>
            <a:r>
              <a:rPr lang="it-IT" sz="2400" dirty="0" err="1"/>
              <a:t>forwarded</a:t>
            </a:r>
            <a:r>
              <a:rPr lang="it-IT" sz="2400" dirty="0"/>
              <a:t>, then execution can stop after </a:t>
            </a:r>
            <a:r>
              <a:rPr lang="it-IT" sz="2400" dirty="0" err="1"/>
              <a:t>adding</a:t>
            </a:r>
            <a:r>
              <a:rPr lang="it-IT" sz="2400" dirty="0"/>
              <a:t> the server forwarding rule.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18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4FF3B-3B1A-463B-8372-37E5585C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778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chemeClr val="tx2"/>
                </a:solidFill>
              </a:rPr>
              <a:t>Our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Pseudocode</a:t>
            </a:r>
            <a:r>
              <a:rPr lang="it-IT" dirty="0">
                <a:solidFill>
                  <a:schemeClr val="tx2"/>
                </a:solidFill>
              </a:rPr>
              <a:t> 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D645FA-0AA3-4E37-9807-0FDE2B99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865783-E436-4F01-9664-B275947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B7E168-F539-4513-AD44-F276B24E7DDF}" type="slidenum">
              <a:rPr lang="en-GB" smtClean="0"/>
              <a:t>6</a:t>
            </a:fld>
            <a:endParaRPr lang="en-GB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D41959EA-8DEB-44C8-9569-96F37FBDB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44488" r="7382" b="7340"/>
          <a:stretch/>
        </p:blipFill>
        <p:spPr>
          <a:xfrm>
            <a:off x="4659336" y="849214"/>
            <a:ext cx="7113564" cy="5435600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2C77459-C5D4-4CC8-98D4-5DB5A7912BD8}"/>
              </a:ext>
            </a:extLst>
          </p:cNvPr>
          <p:cNvSpPr txBox="1"/>
          <p:nvPr/>
        </p:nvSpPr>
        <p:spPr>
          <a:xfrm>
            <a:off x="419101" y="2184400"/>
            <a:ext cx="4114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Differences</a:t>
            </a:r>
            <a:r>
              <a:rPr lang="it-IT" sz="2400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Checking for connection coming from clients to new server address must be done only when </a:t>
            </a:r>
            <a:r>
              <a:rPr lang="it-IT" sz="2400" dirty="0" err="1"/>
              <a:t>protection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enabled</a:t>
            </a:r>
            <a:r>
              <a:rPr lang="it-IT" sz="2400" dirty="0"/>
              <a:t>.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The </a:t>
            </a:r>
            <a:r>
              <a:rPr lang="it-IT" sz="2400" dirty="0" err="1"/>
              <a:t>dictionary</a:t>
            </a:r>
            <a:r>
              <a:rPr lang="it-IT" sz="2400" dirty="0"/>
              <a:t> of clients </a:t>
            </a:r>
            <a:r>
              <a:rPr lang="it-IT" sz="2400" dirty="0" err="1"/>
              <a:t>connecitons</a:t>
            </a:r>
            <a:r>
              <a:rPr lang="it-IT" sz="2400" dirty="0"/>
              <a:t> must be </a:t>
            </a:r>
            <a:r>
              <a:rPr lang="it-IT" sz="2400" dirty="0" err="1"/>
              <a:t>cleared</a:t>
            </a:r>
            <a:r>
              <a:rPr lang="it-IT" sz="2400" dirty="0"/>
              <a:t> when connection to new server address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detected</a:t>
            </a:r>
            <a:r>
              <a:rPr lang="it-IT" sz="2400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8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</a:t>
            </a:r>
            <a:r>
              <a:rPr lang="it-IT" dirty="0"/>
              <a:t> Issues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Execution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floodlight</a:t>
            </a:r>
            <a:r>
              <a:rPr lang="it-IT" dirty="0"/>
              <a:t> </a:t>
            </a:r>
            <a:r>
              <a:rPr lang="it-IT" dirty="0" err="1"/>
              <a:t>modules</a:t>
            </a:r>
            <a:r>
              <a:rPr lang="it-IT" dirty="0"/>
              <a:t> </a:t>
            </a:r>
            <a:r>
              <a:rPr lang="it-IT" dirty="0">
                <a:hlinkClick r:id="rId3"/>
              </a:rPr>
              <a:t>here</a:t>
            </a:r>
            <a:r>
              <a:rPr lang="it-IT" dirty="0"/>
              <a:t>.</a:t>
            </a:r>
          </a:p>
          <a:p>
            <a:r>
              <a:rPr lang="it-IT" dirty="0"/>
              <a:t>The normal rule (</a:t>
            </a:r>
            <a:r>
              <a:rPr lang="it-IT" dirty="0" err="1"/>
              <a:t>action.normal</a:t>
            </a:r>
            <a:r>
              <a:rPr lang="it-IT" dirty="0"/>
              <a:t>) does not work for non </a:t>
            </a: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switches</a:t>
            </a:r>
            <a:r>
              <a:rPr lang="it-IT" dirty="0"/>
              <a:t>: mette la regola e manda i pacchetti </a:t>
            </a:r>
            <a:r>
              <a:rPr lang="it-IT" dirty="0" err="1"/>
              <a:t>inditro</a:t>
            </a:r>
            <a:endParaRPr lang="it-IT" dirty="0"/>
          </a:p>
          <a:p>
            <a:r>
              <a:rPr lang="it-IT" dirty="0"/>
              <a:t>Learning switch: </a:t>
            </a:r>
          </a:p>
          <a:p>
            <a:pPr lvl="1"/>
            <a:r>
              <a:rPr lang="it-IT" dirty="0"/>
              <a:t>Add interface to </a:t>
            </a:r>
            <a:r>
              <a:rPr lang="it-IT" dirty="0" err="1"/>
              <a:t>retreive</a:t>
            </a:r>
            <a:r>
              <a:rPr lang="it-IT" dirty="0"/>
              <a:t> MAC </a:t>
            </a:r>
            <a:r>
              <a:rPr lang="it-IT" dirty="0" err="1"/>
              <a:t>addresses</a:t>
            </a:r>
            <a:r>
              <a:rPr lang="it-IT" dirty="0"/>
              <a:t> from the learning switch controller</a:t>
            </a:r>
          </a:p>
          <a:p>
            <a:r>
              <a:rPr lang="it-IT" dirty="0" err="1"/>
              <a:t>Deleting</a:t>
            </a:r>
            <a:r>
              <a:rPr lang="it-IT" dirty="0"/>
              <a:t> rules are </a:t>
            </a:r>
            <a:r>
              <a:rPr lang="it-IT" dirty="0" err="1"/>
              <a:t>specified</a:t>
            </a:r>
            <a:r>
              <a:rPr lang="it-IT" dirty="0"/>
              <a:t> </a:t>
            </a:r>
            <a:r>
              <a:rPr lang="it-IT" dirty="0">
                <a:hlinkClick r:id="rId4"/>
              </a:rPr>
              <a:t>here</a:t>
            </a:r>
            <a:r>
              <a:rPr lang="it-IT" dirty="0"/>
              <a:t>. </a:t>
            </a:r>
          </a:p>
          <a:p>
            <a:pPr lvl="1"/>
            <a:r>
              <a:rPr lang="it-IT" dirty="0" err="1"/>
              <a:t>OFFlowDelete</a:t>
            </a:r>
            <a:r>
              <a:rPr lang="it-IT" dirty="0"/>
              <a:t> </a:t>
            </a:r>
            <a:r>
              <a:rPr lang="it-IT" dirty="0" err="1"/>
              <a:t>deletes</a:t>
            </a:r>
            <a:r>
              <a:rPr lang="it-IT" dirty="0"/>
              <a:t> rules </a:t>
            </a:r>
            <a:r>
              <a:rPr lang="it-IT" dirty="0" err="1"/>
              <a:t>matching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the </a:t>
            </a:r>
            <a:r>
              <a:rPr lang="it-IT" dirty="0" err="1"/>
              <a:t>specified</a:t>
            </a:r>
            <a:r>
              <a:rPr lang="it-IT" dirty="0"/>
              <a:t> fields;</a:t>
            </a:r>
          </a:p>
          <a:p>
            <a:pPr lvl="1"/>
            <a:r>
              <a:rPr lang="it-IT" dirty="0" err="1"/>
              <a:t>OFFlowDeleteStrict</a:t>
            </a:r>
            <a:r>
              <a:rPr lang="it-IT" dirty="0"/>
              <a:t> </a:t>
            </a:r>
            <a:r>
              <a:rPr lang="it-IT" dirty="0" err="1"/>
              <a:t>deletes</a:t>
            </a:r>
            <a:r>
              <a:rPr lang="it-IT" dirty="0"/>
              <a:t> the rules that </a:t>
            </a:r>
            <a:r>
              <a:rPr lang="en-GB" dirty="0"/>
              <a:t>exactly looks like the match you specify</a:t>
            </a:r>
            <a:r>
              <a:rPr lang="it-IT" dirty="0"/>
              <a:t>.</a:t>
            </a:r>
          </a:p>
          <a:p>
            <a:r>
              <a:rPr lang="it-IT" dirty="0"/>
              <a:t>Testing </a:t>
            </a:r>
            <a:r>
              <a:rPr lang="it-IT" dirty="0" err="1"/>
              <a:t>is</a:t>
            </a:r>
            <a:r>
              <a:rPr lang="it-IT" dirty="0"/>
              <a:t> done in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mininet</a:t>
            </a:r>
            <a:r>
              <a:rPr lang="it-IT" dirty="0"/>
              <a:t> library</a:t>
            </a:r>
          </a:p>
          <a:p>
            <a:pPr lvl="1"/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0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0EBA8-4C20-412A-8D49-CAB1A0E0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TESTING SYSTEM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127EFB-4BCA-414B-9598-8EAEE6C6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5974FC-8904-43F2-A4EC-EAA5CF6A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8</a:t>
            </a:fld>
            <a:endParaRPr lang="en-GB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70C39FA-3DB0-4053-9205-4578EEAC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97" y="1561170"/>
            <a:ext cx="6857054" cy="47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5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5438D-A16D-40B8-AAD1-51CFFD41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A7C259-20B5-447D-B7B9-DC7CDA06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/>
              <a:t>Semplificaizoni</a:t>
            </a:r>
            <a:r>
              <a:rPr lang="it-IT" dirty="0"/>
              <a:t> </a:t>
            </a:r>
          </a:p>
          <a:p>
            <a:r>
              <a:rPr lang="it-IT" dirty="0"/>
              <a:t>Dal vecchio server al nuovo server è </a:t>
            </a:r>
            <a:r>
              <a:rPr lang="it-IT" dirty="0" err="1"/>
              <a:t>hardcoded</a:t>
            </a:r>
            <a:r>
              <a:rPr lang="it-IT" dirty="0"/>
              <a:t> nei client</a:t>
            </a:r>
          </a:p>
          <a:p>
            <a:r>
              <a:rPr lang="it-IT" dirty="0"/>
              <a:t>I bot fanno continuamente richiesta di connessione HTTP al server</a:t>
            </a:r>
          </a:p>
          <a:p>
            <a:r>
              <a:rPr lang="it-IT" dirty="0"/>
              <a:t>I client mandano richieste periodiche</a:t>
            </a:r>
          </a:p>
          <a:p>
            <a:r>
              <a:rPr lang="it-IT" dirty="0"/>
              <a:t>Il server è </a:t>
            </a:r>
            <a:r>
              <a:rPr lang="it-IT" dirty="0" err="1"/>
              <a:t>multithread</a:t>
            </a:r>
            <a:r>
              <a:rPr lang="it-IT" dirty="0"/>
              <a:t> </a:t>
            </a:r>
          </a:p>
          <a:p>
            <a:r>
              <a:rPr lang="it-IT" dirty="0"/>
              <a:t>Non è possibile vedere l’effetto del </a:t>
            </a:r>
            <a:r>
              <a:rPr lang="it-IT" dirty="0" err="1"/>
              <a:t>Denial</a:t>
            </a:r>
            <a:r>
              <a:rPr lang="it-IT" dirty="0"/>
              <a:t> of Service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Far vedere la demo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0C6E34-6BD6-4096-9AAC-2FABF5D7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4444F7-8A60-4AF6-AAD4-54AB153B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853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510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Tema di Office</vt:lpstr>
      <vt:lpstr>SDN-Oriented DDoS Blocking Scheme for Botnet-Based Attacks</vt:lpstr>
      <vt:lpstr>How protection works</vt:lpstr>
      <vt:lpstr>Why Learning Switch</vt:lpstr>
      <vt:lpstr>Presentazione standard di PowerPoint</vt:lpstr>
      <vt:lpstr>Our Pseudocode </vt:lpstr>
      <vt:lpstr>Our Pseudocode </vt:lpstr>
      <vt:lpstr>Implementatio Issues</vt:lpstr>
      <vt:lpstr>TESTING SYSTEM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SDN-Oriented DDoS Blocking Scheme for Botnet-Based Attacks</dc:title>
  <dc:creator>Elena Scarselli</dc:creator>
  <cp:lastModifiedBy>Elena Scarselli</cp:lastModifiedBy>
  <cp:revision>25</cp:revision>
  <dcterms:created xsi:type="dcterms:W3CDTF">2019-01-17T21:02:23Z</dcterms:created>
  <dcterms:modified xsi:type="dcterms:W3CDTF">2019-01-22T18:20:08Z</dcterms:modified>
</cp:coreProperties>
</file>