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79" r:id="rId3"/>
    <p:sldId id="260" r:id="rId4"/>
    <p:sldId id="280" r:id="rId5"/>
    <p:sldId id="259" r:id="rId6"/>
    <p:sldId id="258" r:id="rId7"/>
    <p:sldId id="263" r:id="rId8"/>
    <p:sldId id="265" r:id="rId9"/>
    <p:sldId id="267" r:id="rId10"/>
    <p:sldId id="268" r:id="rId11"/>
    <p:sldId id="269" r:id="rId12"/>
    <p:sldId id="270" r:id="rId13"/>
    <p:sldId id="257" r:id="rId14"/>
    <p:sldId id="277" r:id="rId15"/>
    <p:sldId id="273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76751" autoAdjust="0"/>
  </p:normalViewPr>
  <p:slideViewPr>
    <p:cSldViewPr snapToGrid="0">
      <p:cViewPr varScale="1">
        <p:scale>
          <a:sx n="69" d="100"/>
          <a:sy n="69" d="100"/>
        </p:scale>
        <p:origin x="1116" y="60"/>
      </p:cViewPr>
      <p:guideLst/>
    </p:cSldViewPr>
  </p:slideViewPr>
  <p:outlineViewPr>
    <p:cViewPr>
      <p:scale>
        <a:sx n="33" d="100"/>
        <a:sy n="33" d="100"/>
      </p:scale>
      <p:origin x="0" y="-93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6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7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44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4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3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3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Even if the Bots send requests continuously, the Server is always able to respond, because it opens a new thread for each request, so the server does not stop even if it is bombarded with requests</a:t>
            </a:r>
            <a:endParaRPr lang="it-IT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8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3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3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3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  <a:br>
              <a:rPr lang="it-IT" dirty="0"/>
            </a:br>
            <a:r>
              <a:rPr lang="it-IT" dirty="0"/>
              <a:t>https://www.opennetworking.org/wp-content/uploads/2014/10/openflow-spec-v1.3.3.pdf</a:t>
            </a:r>
            <a:br>
              <a:rPr lang="it-IT" dirty="0"/>
            </a:br>
            <a:r>
              <a:rPr lang="it-IT" dirty="0" err="1"/>
              <a:t>chapter</a:t>
            </a:r>
            <a:r>
              <a:rPr lang="it-IT" dirty="0"/>
              <a:t> 5.1</a:t>
            </a:r>
          </a:p>
          <a:p>
            <a:pPr marL="228600" indent="-228600">
              <a:buAutoNum type="arabicPeriod"/>
            </a:pPr>
            <a:endParaRPr lang="it-IT" dirty="0"/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7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88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https://floodlight.atlassian.net/wiki/spaces/floodlightcontroller/pages/1343513/How+to+Write+a+Module#HowtoWriteaModule-OrderingModuleswhenProcessingOpenFlowMessages</a:t>
            </a:r>
          </a:p>
          <a:p>
            <a:pPr marL="228600" indent="-228600">
              <a:buAutoNum type="arabicPeriod"/>
            </a:pPr>
            <a:r>
              <a:rPr lang="it-IT" dirty="0"/>
              <a:t>Per il normal rule, </a:t>
            </a:r>
            <a:r>
              <a:rPr lang="it-IT" dirty="0" err="1"/>
              <a:t>hybrid</a:t>
            </a:r>
            <a:r>
              <a:rPr lang="it-IT" dirty="0"/>
              <a:t> switch implementano nativamente il livello due e quindi avrebbero fatto </a:t>
            </a:r>
            <a:r>
              <a:rPr lang="it-IT" dirty="0" err="1"/>
              <a:t>arp</a:t>
            </a:r>
            <a:r>
              <a:rPr lang="it-IT" dirty="0"/>
              <a:t> e switch</a:t>
            </a:r>
          </a:p>
          <a:p>
            <a:pPr marL="228600" indent="-228600">
              <a:buAutoNum type="arabicPeriod"/>
            </a:pPr>
            <a:r>
              <a:rPr lang="it-IT" dirty="0"/>
              <a:t>Il learning switch </a:t>
            </a:r>
          </a:p>
          <a:p>
            <a:pPr marL="228600" indent="-228600">
              <a:buAutoNum type="arabicPeriod"/>
            </a:pPr>
            <a:r>
              <a:rPr lang="en-GB" dirty="0"/>
              <a:t>https://floodlight.atlassian.net/wiki/spaces/floodlightcontroller/pages/1343547/How+to+use+OpenFlowJ-Loxigen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4317-084B-44FB-95E2-F74F7746A8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3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27/01/2019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27/01/2019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27/01/2019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odlight.atlassian.net/wiki/spaces/floodlightcontroller/pages/1343547/How+to+use+OpenFlowJ-Loxig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13/How+to+Write+a+Module#HowtoWriteaModule-OrderingModuleswhenProcessingOpenFlow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odlight.atlassian.net/wiki/spaces/floodlightcontroller/pages/1343547/How+to+use+OpenFlowJ-Loxigen" TargetMode="External"/><Relationship Id="rId4" Type="http://schemas.openxmlformats.org/officeDocument/2006/relationships/hyperlink" Target="https://www.opennetworking.org/wp-content/uploads/2014/10/openflow-spec-v1.3.3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oodlight.atlassian.net/wiki/spaces/floodlightcontroller/pages/1343547/How+to+use+OpenFlowJ-Loxige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en-GB" noProof="0" dirty="0">
                <a:solidFill>
                  <a:schemeClr val="tx2"/>
                </a:solidFill>
                <a:latin typeface="+mn-lt"/>
              </a:rPr>
              <a:t>SDN-Oriented</a:t>
            </a:r>
            <a:br>
              <a:rPr lang="en-GB" noProof="0" dirty="0">
                <a:solidFill>
                  <a:schemeClr val="tx2"/>
                </a:solidFill>
                <a:latin typeface="+mn-lt"/>
              </a:rPr>
            </a:br>
            <a:r>
              <a:rPr lang="en-GB" noProof="0" dirty="0">
                <a:solidFill>
                  <a:schemeClr val="tx2"/>
                </a:solidFill>
                <a:latin typeface="+mn-lt"/>
              </a:rPr>
              <a:t>DDoS Blocking Scheme</a:t>
            </a:r>
            <a:br>
              <a:rPr lang="en-GB" noProof="0" dirty="0">
                <a:solidFill>
                  <a:schemeClr val="tx2"/>
                </a:solidFill>
                <a:latin typeface="+mn-lt"/>
              </a:rPr>
            </a:br>
            <a:r>
              <a:rPr lang="en-GB" noProof="0" dirty="0">
                <a:solidFill>
                  <a:schemeClr val="tx2"/>
                </a:solidFill>
                <a:latin typeface="+mn-lt"/>
              </a:rPr>
              <a:t>for Botnet-Based Attacks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en-GB" b="1" noProof="0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en-GB" b="1" noProof="0" dirty="0" err="1">
                <a:solidFill>
                  <a:schemeClr val="tx2"/>
                </a:solidFill>
                <a:latin typeface="Bell MT" panose="02020503060305020303" pitchFamily="18" charset="0"/>
              </a:rPr>
              <a:t>Edoardo</a:t>
            </a:r>
            <a:r>
              <a:rPr lang="en-GB" b="1" noProof="0" dirty="0">
                <a:solidFill>
                  <a:schemeClr val="tx2"/>
                </a:solidFill>
                <a:latin typeface="Bell MT" panose="02020503060305020303" pitchFamily="18" charset="0"/>
              </a:rPr>
              <a:t> SASSU</a:t>
            </a:r>
          </a:p>
          <a:p>
            <a:pPr algn="r"/>
            <a:r>
              <a:rPr lang="en-GB" b="1" noProof="0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sz="3000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sz="3000" noProof="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GB" sz="3000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sz="3000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sz="3000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switches.</a:t>
            </a:r>
          </a:p>
          <a:p>
            <a:r>
              <a:rPr lang="en-GB" sz="3500" b="1" noProof="0" dirty="0"/>
              <a:t>Learning switch: </a:t>
            </a:r>
          </a:p>
          <a:p>
            <a:pPr lvl="1"/>
            <a:r>
              <a:rPr lang="en-GB" sz="2800" b="1" noProof="0" dirty="0"/>
              <a:t>Add interface </a:t>
            </a:r>
            <a:r>
              <a:rPr lang="en-GB" sz="2800" b="1" dirty="0"/>
              <a:t>to retrieve </a:t>
            </a:r>
            <a:r>
              <a:rPr lang="en-GB" sz="2800" b="1" noProof="0" dirty="0"/>
              <a:t>MAC addresses from the learning switch controller.</a:t>
            </a:r>
          </a:p>
          <a:p>
            <a:r>
              <a:rPr lang="en-GB" sz="2900" noProof="0" dirty="0">
                <a:solidFill>
                  <a:schemeClr val="bg1">
                    <a:lumMod val="75000"/>
                  </a:schemeClr>
                </a:solidFill>
              </a:rPr>
              <a:t>Deleting rules are specified </a:t>
            </a:r>
            <a:r>
              <a:rPr lang="en-GB" sz="2900" noProof="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sz="2900" noProof="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en-GB" sz="2600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sz="2600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fields;</a:t>
            </a:r>
          </a:p>
          <a:p>
            <a:pPr lvl="1"/>
            <a:r>
              <a:rPr lang="en-GB" sz="2600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sz="2600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specify.</a:t>
            </a:r>
          </a:p>
          <a:p>
            <a:r>
              <a:rPr lang="en-GB" sz="2900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</a:t>
            </a:r>
          </a:p>
          <a:p>
            <a:pPr lvl="1"/>
            <a:endParaRPr lang="en-GB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96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 interface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MAC addresses from the learning switch controller</a:t>
            </a:r>
          </a:p>
          <a:p>
            <a:r>
              <a:rPr lang="en-GB" sz="3200" b="1" noProof="0" dirty="0"/>
              <a:t>Deleting rules are specified </a:t>
            </a:r>
            <a:r>
              <a:rPr lang="en-GB" sz="3200" b="1" noProof="0" dirty="0">
                <a:hlinkClick r:id="rId4"/>
              </a:rPr>
              <a:t>here</a:t>
            </a:r>
            <a:r>
              <a:rPr lang="en-GB" sz="3200" b="1" noProof="0" dirty="0"/>
              <a:t>. </a:t>
            </a:r>
          </a:p>
          <a:p>
            <a:pPr lvl="1"/>
            <a:r>
              <a:rPr lang="en-GB" sz="2600" b="1" noProof="0" dirty="0" err="1"/>
              <a:t>OFFlowDelete</a:t>
            </a:r>
            <a:r>
              <a:rPr lang="en-GB" sz="2600" b="1" noProof="0" dirty="0"/>
              <a:t> deletes rules matching at least the specified fields;</a:t>
            </a:r>
          </a:p>
          <a:p>
            <a:pPr lvl="1"/>
            <a:r>
              <a:rPr lang="en-GB" sz="2600" b="1" noProof="0" dirty="0" err="1"/>
              <a:t>OFFlowDeleteStrict</a:t>
            </a:r>
            <a:r>
              <a:rPr lang="en-GB" sz="2600" b="1" noProof="0" dirty="0"/>
              <a:t> deletes the rules that exactly looks like the match you specify.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</a:t>
            </a:r>
          </a:p>
          <a:p>
            <a:pPr lvl="1"/>
            <a:endParaRPr lang="en-GB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6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 interface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MAC addresses from the learning switch controller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are specified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fields;</a:t>
            </a:r>
          </a:p>
          <a:p>
            <a:pPr lvl="1"/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specify.</a:t>
            </a:r>
          </a:p>
          <a:p>
            <a:r>
              <a:rPr lang="en-GB" sz="3200" b="1" noProof="0" dirty="0"/>
              <a:t>Testing is done in Python using mininet library</a:t>
            </a:r>
          </a:p>
          <a:p>
            <a:pPr lvl="1"/>
            <a:endParaRPr lang="en-GB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65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70C39FA-3DB0-4053-9205-4578EEAC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76219"/>
            <a:ext cx="7347537" cy="5106538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A. Le Caldare, E. Sassu, E. Scarselli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BB7E168-F539-4513-AD44-F276B24E7DDF}" type="slidenum">
              <a:rPr lang="en-US" smtClean="0"/>
              <a:pPr algn="l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34296573-DA25-4154-B2A0-EC503C6C7DB9}"/>
              </a:ext>
            </a:extLst>
          </p:cNvPr>
          <p:cNvSpPr/>
          <p:nvPr/>
        </p:nvSpPr>
        <p:spPr>
          <a:xfrm>
            <a:off x="636530" y="0"/>
            <a:ext cx="3248025" cy="3400426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06" y="136525"/>
            <a:ext cx="2018539" cy="2371148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  <a:r>
              <a:rPr lang="en-GB" sz="32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32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D3089B7-8C5C-40AC-9BD2-35F7B1F44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76219"/>
            <a:ext cx="7347537" cy="5106538"/>
          </a:xfrm>
          <a:prstGeom prst="rect">
            <a:avLst/>
          </a:pr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1610903"/>
            <a:ext cx="4062643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Clients and 8 Bots</a:t>
            </a:r>
          </a:p>
          <a:p>
            <a:pPr lvl="1"/>
            <a:r>
              <a:rPr lang="en-US" sz="2000" dirty="0"/>
              <a:t>Simulated with </a:t>
            </a:r>
            <a:r>
              <a:rPr lang="en-US" sz="2000" i="1" dirty="0"/>
              <a:t>start_client.sh </a:t>
            </a:r>
            <a:r>
              <a:rPr lang="en-US" sz="2000" dirty="0"/>
              <a:t>and</a:t>
            </a:r>
            <a:r>
              <a:rPr lang="en-US" sz="2000" i="1" dirty="0"/>
              <a:t> start_bot.sh</a:t>
            </a:r>
            <a:r>
              <a:rPr lang="en-US" sz="2000" dirty="0"/>
              <a:t>, using raw </a:t>
            </a:r>
            <a:r>
              <a:rPr lang="en-US" sz="2000" i="1" dirty="0" err="1"/>
              <a:t>netcat</a:t>
            </a:r>
            <a:endParaRPr lang="en-US" sz="1600" dirty="0"/>
          </a:p>
          <a:p>
            <a:r>
              <a:rPr lang="en-US" sz="2400" dirty="0"/>
              <a:t>1 HTTP Server</a:t>
            </a:r>
          </a:p>
          <a:p>
            <a:pPr lvl="1"/>
            <a:r>
              <a:rPr lang="en-US" sz="2000" dirty="0"/>
              <a:t>Implemented in Python</a:t>
            </a:r>
          </a:p>
          <a:p>
            <a:pPr lvl="1"/>
            <a:r>
              <a:rPr lang="en-US" sz="2000" dirty="0"/>
              <a:t>Multithreaded</a:t>
            </a:r>
          </a:p>
          <a:p>
            <a:pPr lvl="1"/>
            <a:r>
              <a:rPr lang="en-US" sz="2000" dirty="0"/>
              <a:t>will perform both forward</a:t>
            </a:r>
            <a:br>
              <a:rPr lang="en-US" sz="2000" dirty="0"/>
            </a:br>
            <a:r>
              <a:rPr lang="en-US" sz="2000" dirty="0"/>
              <a:t>and normal servicing</a:t>
            </a:r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0242" y="1610903"/>
            <a:ext cx="4583758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Clients and </a:t>
            </a:r>
            <a:r>
              <a:rPr lang="it-IT" sz="2400" dirty="0" err="1"/>
              <a:t>Bots</a:t>
            </a:r>
            <a:r>
              <a:rPr lang="en-GB" sz="2400" dirty="0"/>
              <a:t> </a:t>
            </a:r>
            <a:r>
              <a:rPr lang="en-GB" sz="2400" b="1" dirty="0"/>
              <a:t>continuously request </a:t>
            </a:r>
            <a:r>
              <a:rPr lang="en-GB" sz="2400" dirty="0"/>
              <a:t>an HTTP connection to the server, however:</a:t>
            </a:r>
          </a:p>
          <a:p>
            <a:pPr lvl="1"/>
            <a:r>
              <a:rPr lang="en-GB" sz="2000" dirty="0"/>
              <a:t>Clients </a:t>
            </a:r>
            <a:r>
              <a:rPr lang="en-GB" sz="2000" b="1" dirty="0"/>
              <a:t>can solve CAPTCHAs </a:t>
            </a:r>
            <a:r>
              <a:rPr lang="en-GB" sz="2000" dirty="0"/>
              <a:t>and get forwarded to the </a:t>
            </a:r>
            <a:r>
              <a:rPr lang="en-GB" sz="2000" b="1" dirty="0"/>
              <a:t>new server address</a:t>
            </a:r>
          </a:p>
          <a:p>
            <a:pPr lvl="1"/>
            <a:r>
              <a:rPr lang="en-GB" sz="2000" dirty="0"/>
              <a:t>Bots, instead, will not be able to solve the problem and will keep doing requests on </a:t>
            </a:r>
            <a:r>
              <a:rPr lang="en-GB" sz="2000" b="1" dirty="0"/>
              <a:t>old server address</a:t>
            </a:r>
            <a:endParaRPr lang="it-IT" sz="2000" b="1" dirty="0"/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15</a:t>
            </a:fld>
            <a:endParaRPr lang="en-GB" sz="150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E848C2-2ED1-4DA8-B20E-C9915BA47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10" y="1154694"/>
            <a:ext cx="5539361" cy="42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36388" y="1676399"/>
            <a:ext cx="6135467" cy="4416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the server is </a:t>
            </a:r>
            <a:r>
              <a:rPr lang="en-US" sz="2400" b="1" dirty="0"/>
              <a:t>under attack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notifies the Controller </a:t>
            </a:r>
            <a:r>
              <a:rPr lang="en-US" sz="2000" dirty="0"/>
              <a:t>to enable the protection using REST Interface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changes its address </a:t>
            </a:r>
            <a:r>
              <a:rPr lang="en-US" sz="2000" dirty="0"/>
              <a:t>to the one provided by the Controller</a:t>
            </a:r>
          </a:p>
          <a:p>
            <a:pPr lvl="1"/>
            <a:r>
              <a:rPr lang="en-US" sz="2000" dirty="0"/>
              <a:t>it </a:t>
            </a:r>
            <a:r>
              <a:rPr lang="en-US" sz="2000" b="1" dirty="0"/>
              <a:t>keeps the old address</a:t>
            </a:r>
            <a:r>
              <a:rPr lang="en-US" sz="2000" dirty="0"/>
              <a:t>, where it will perform </a:t>
            </a:r>
            <a:r>
              <a:rPr lang="en-US" sz="2000" b="1" dirty="0"/>
              <a:t>CAPTCHA forward </a:t>
            </a:r>
            <a:r>
              <a:rPr lang="en-US" sz="2000" dirty="0"/>
              <a:t>to the new address</a:t>
            </a:r>
          </a:p>
          <a:p>
            <a:r>
              <a:rPr lang="en-US" sz="2400" dirty="0"/>
              <a:t>In our implementation, both forwarding and normal services are hosted on the same machine</a:t>
            </a:r>
          </a:p>
          <a:p>
            <a:pPr lvl="1"/>
            <a:r>
              <a:rPr lang="en-US" sz="2000" dirty="0"/>
              <a:t>However </a:t>
            </a:r>
            <a:r>
              <a:rPr lang="en-US" sz="2000" i="1" dirty="0" err="1"/>
              <a:t>DDoSDefence</a:t>
            </a:r>
            <a:r>
              <a:rPr lang="en-US" sz="2000" dirty="0"/>
              <a:t> Controller implementation can work also with multiple machines</a:t>
            </a:r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en-GB" sz="1500">
              <a:solidFill>
                <a:srgbClr val="FFFFFF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8DA2AE-AC06-4C1D-9762-8398B0F4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14" y="959849"/>
            <a:ext cx="3771318" cy="45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0A17A3F1-0233-4065-85F8-72464D7AA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3D180422-2407-4A7F-828A-60F76B6C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A6A7A402-1981-462B-B43A-2992CC477682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400" b="1" dirty="0">
                <a:solidFill>
                  <a:schemeClr val="tx2"/>
                </a:solidFill>
              </a:rPr>
              <a:t>Testing </a:t>
            </a:r>
            <a:r>
              <a:rPr lang="it-IT" sz="3400" b="1" dirty="0" err="1">
                <a:solidFill>
                  <a:schemeClr val="tx2"/>
                </a:solidFill>
              </a:rPr>
              <a:t>environment</a:t>
            </a:r>
            <a:endParaRPr lang="en-GB" sz="3400" b="1" dirty="0">
              <a:solidFill>
                <a:schemeClr val="tx2"/>
              </a:solidFill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AC5E6F4-A89B-462D-8116-E88054885160}"/>
              </a:ext>
            </a:extLst>
          </p:cNvPr>
          <p:cNvSpPr txBox="1">
            <a:spLocks/>
          </p:cNvSpPr>
          <p:nvPr/>
        </p:nvSpPr>
        <p:spPr>
          <a:xfrm>
            <a:off x="756536" y="1676399"/>
            <a:ext cx="10908991" cy="3780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testing environment is implemented using a python script</a:t>
            </a:r>
          </a:p>
          <a:p>
            <a:pPr lvl="1"/>
            <a:r>
              <a:rPr lang="en-GB" sz="2000" dirty="0"/>
              <a:t>Providing a GUI</a:t>
            </a:r>
          </a:p>
          <a:p>
            <a:pPr lvl="1"/>
            <a:r>
              <a:rPr lang="en-GB" sz="2000" dirty="0"/>
              <a:t>Using </a:t>
            </a:r>
            <a:r>
              <a:rPr lang="en-GB" sz="2000" i="1" dirty="0"/>
              <a:t>mininet</a:t>
            </a:r>
            <a:r>
              <a:rPr lang="en-GB" sz="2000" dirty="0"/>
              <a:t> library</a:t>
            </a:r>
            <a:endParaRPr lang="en-GB" sz="2000" i="1" dirty="0"/>
          </a:p>
          <a:p>
            <a:pPr lvl="1"/>
            <a:r>
              <a:rPr lang="en-GB" sz="2000" dirty="0"/>
              <a:t>Automating nodes command injection</a:t>
            </a:r>
          </a:p>
          <a:p>
            <a:pPr lvl="1"/>
            <a:r>
              <a:rPr lang="en-GB" sz="2000" dirty="0"/>
              <a:t>Executing enable protection procedure on behalf of server</a:t>
            </a:r>
          </a:p>
          <a:p>
            <a:pPr lvl="2"/>
            <a:r>
              <a:rPr lang="en-GB" sz="1600" dirty="0"/>
              <a:t>Through console command injection</a:t>
            </a:r>
          </a:p>
          <a:p>
            <a:pPr lvl="2"/>
            <a:r>
              <a:rPr lang="en-GB" sz="1600" dirty="0"/>
              <a:t>Using </a:t>
            </a:r>
            <a:r>
              <a:rPr lang="en-GB" sz="1600" i="1" dirty="0"/>
              <a:t>requests library</a:t>
            </a:r>
            <a:r>
              <a:rPr lang="en-GB" sz="1600" dirty="0"/>
              <a:t> for executing REST API requests (for initialization and enable protection)</a:t>
            </a:r>
          </a:p>
          <a:p>
            <a:r>
              <a:rPr lang="en-GB" sz="2400" dirty="0"/>
              <a:t>GUI displays one console for each Client/Bot</a:t>
            </a:r>
          </a:p>
          <a:p>
            <a:pPr lvl="1"/>
            <a:r>
              <a:rPr lang="en-GB" sz="2000" dirty="0"/>
              <a:t>Reporting HTTP request result for each node</a:t>
            </a:r>
          </a:p>
          <a:p>
            <a:r>
              <a:rPr lang="en-GB" sz="2400" dirty="0"/>
              <a:t>GUI can also display OpenFlow Switch flow table entries</a:t>
            </a:r>
          </a:p>
        </p:txBody>
      </p:sp>
      <p:sp>
        <p:nvSpPr>
          <p:cNvPr id="26" name="Segnaposto piè di pagina 3">
            <a:extLst>
              <a:ext uri="{FF2B5EF4-FFF2-40B4-BE49-F238E27FC236}">
                <a16:creationId xmlns:a16="http://schemas.microsoft.com/office/drawing/2014/main" id="{F5919EAC-275A-46C3-86EC-C350ABC98A16}"/>
              </a:ext>
            </a:extLst>
          </p:cNvPr>
          <p:cNvSpPr txBox="1">
            <a:spLocks/>
          </p:cNvSpPr>
          <p:nvPr/>
        </p:nvSpPr>
        <p:spPr>
          <a:xfrm>
            <a:off x="750242" y="6092880"/>
            <a:ext cx="3246992" cy="617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/>
                </a:solidFill>
              </a:rPr>
              <a:t>A. Le Caldare, E. Sassu,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7" name="Segnaposto numero diapositiva 4">
            <a:extLst>
              <a:ext uri="{FF2B5EF4-FFF2-40B4-BE49-F238E27FC236}">
                <a16:creationId xmlns:a16="http://schemas.microsoft.com/office/drawing/2014/main" id="{144FA246-62DE-4D8A-B3A7-E14DD88F9E99}"/>
              </a:ext>
            </a:extLst>
          </p:cNvPr>
          <p:cNvSpPr txBox="1">
            <a:spLocks/>
          </p:cNvSpPr>
          <p:nvPr/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err="1">
                <a:solidFill>
                  <a:schemeClr val="tx2"/>
                </a:solidFill>
              </a:rPr>
              <a:t>DDosDefence</a:t>
            </a:r>
            <a:r>
              <a:rPr lang="en-GB" b="1" noProof="0" dirty="0">
                <a:solidFill>
                  <a:schemeClr val="tx2"/>
                </a:solidFill>
              </a:rPr>
              <a:t>: Project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protection from DDoS attacks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Server</a:t>
            </a:r>
            <a:r>
              <a:rPr lang="en-GB" dirty="0"/>
              <a:t> (or more than one) is attached to an OpenFlow switch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OpenFlow switch </a:t>
            </a:r>
            <a:r>
              <a:rPr lang="en-GB" dirty="0"/>
              <a:t>will perform filtering for malicious clients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OpenFlow controller</a:t>
            </a:r>
            <a:r>
              <a:rPr lang="en-GB" dirty="0"/>
              <a:t> (</a:t>
            </a:r>
            <a:r>
              <a:rPr lang="en-GB" i="1" dirty="0" err="1"/>
              <a:t>DDoSDefence</a:t>
            </a:r>
            <a:r>
              <a:rPr lang="en-GB" dirty="0"/>
              <a:t>) will label clients into Bots or Clients</a:t>
            </a:r>
          </a:p>
          <a:p>
            <a:r>
              <a:rPr lang="en-GB" dirty="0"/>
              <a:t>Threat Model</a:t>
            </a:r>
          </a:p>
          <a:p>
            <a:pPr lvl="1"/>
            <a:r>
              <a:rPr lang="en-GB" dirty="0"/>
              <a:t>Bots are modelled as very simple programs, which cannot do other than repeating HTTP requests to a fixed address</a:t>
            </a:r>
          </a:p>
          <a:p>
            <a:pPr lvl="1"/>
            <a:r>
              <a:rPr lang="en-GB" dirty="0"/>
              <a:t>Bots can perform </a:t>
            </a:r>
            <a:r>
              <a:rPr lang="en-GB" dirty="0" err="1"/>
              <a:t>KeepAlive</a:t>
            </a:r>
            <a:r>
              <a:rPr lang="en-GB" dirty="0"/>
              <a:t> requests to reuse connections</a:t>
            </a:r>
          </a:p>
          <a:p>
            <a:pPr lvl="1"/>
            <a:r>
              <a:rPr lang="en-GB" dirty="0"/>
              <a:t>Bots cannot solve CAPTCHAs and, in general, complex problems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3A062A0-6FB7-44C9-903C-6987F5F23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2140" r="-432" b="-1565"/>
          <a:stretch/>
        </p:blipFill>
        <p:spPr>
          <a:xfrm>
            <a:off x="3055660" y="-93218"/>
            <a:ext cx="8954370" cy="704443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GB" sz="3400" b="1" noProof="0" dirty="0">
                <a:solidFill>
                  <a:schemeClr val="tx2"/>
                </a:solidFill>
              </a:rPr>
              <a:t>How protection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1"/>
            <a:ext cx="4836504" cy="3780267"/>
          </a:xfrm>
        </p:spPr>
        <p:txBody>
          <a:bodyPr anchor="t">
            <a:normAutofit/>
          </a:bodyPr>
          <a:lstStyle/>
          <a:p>
            <a:r>
              <a:rPr lang="en-GB" sz="2400" noProof="0" dirty="0"/>
              <a:t>Server </a:t>
            </a:r>
            <a:r>
              <a:rPr lang="en-GB" sz="2400" b="1" noProof="0" dirty="0"/>
              <a:t>changes the listening address </a:t>
            </a:r>
            <a:r>
              <a:rPr lang="en-GB" sz="2400" noProof="0" dirty="0"/>
              <a:t>to a new one when is under attack</a:t>
            </a:r>
          </a:p>
          <a:p>
            <a:r>
              <a:rPr lang="en-GB" sz="2400" noProof="0" dirty="0"/>
              <a:t>The </a:t>
            </a:r>
            <a:r>
              <a:rPr lang="en-GB" sz="2400" b="1" noProof="0" dirty="0"/>
              <a:t>connections</a:t>
            </a:r>
            <a:r>
              <a:rPr lang="en-GB" sz="2400" noProof="0" dirty="0"/>
              <a:t> requests to the old server address </a:t>
            </a:r>
            <a:r>
              <a:rPr lang="en-GB" sz="2400" b="1" noProof="0" dirty="0"/>
              <a:t>are counted</a:t>
            </a:r>
          </a:p>
          <a:p>
            <a:r>
              <a:rPr lang="en-GB" sz="2400" noProof="0" dirty="0"/>
              <a:t>If the number of connection requests of a client goes above a certain </a:t>
            </a:r>
            <a:r>
              <a:rPr lang="en-GB" sz="2400" b="1" noProof="0" dirty="0"/>
              <a:t>threshold </a:t>
            </a:r>
            <a:r>
              <a:rPr lang="en-GB" sz="2400" b="1" i="1" noProof="0" dirty="0"/>
              <a:t>θ</a:t>
            </a:r>
            <a:r>
              <a:rPr lang="en-GB" sz="2400" noProof="0" dirty="0"/>
              <a:t>, the client is classified as a bot and all its connections are dropped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242" y="6092880"/>
            <a:ext cx="3246992" cy="6172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 dirty="0">
                <a:solidFill>
                  <a:schemeClr val="tx1"/>
                </a:solidFill>
              </a:rPr>
              <a:t>A. Le </a:t>
            </a:r>
            <a:r>
              <a:rPr lang="it-IT" sz="1100" dirty="0" err="1">
                <a:solidFill>
                  <a:schemeClr val="tx1"/>
                </a:solidFill>
              </a:rPr>
              <a:t>Caldare</a:t>
            </a:r>
            <a:r>
              <a:rPr lang="it-IT" sz="1100" dirty="0">
                <a:solidFill>
                  <a:schemeClr val="tx1"/>
                </a:solidFill>
              </a:rPr>
              <a:t>, E. </a:t>
            </a:r>
            <a:r>
              <a:rPr lang="it-IT" sz="1100" dirty="0" err="1">
                <a:solidFill>
                  <a:schemeClr val="tx1"/>
                </a:solidFill>
              </a:rPr>
              <a:t>Sassu</a:t>
            </a:r>
            <a:r>
              <a:rPr lang="it-IT" sz="1100" dirty="0">
                <a:solidFill>
                  <a:schemeClr val="tx1"/>
                </a:solidFill>
              </a:rPr>
              <a:t>, E. Scarselli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68B50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5BB7E168-F539-4513-AD44-F276B24E7DDF}" type="slidenum">
              <a:rPr lang="en-GB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GB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 err="1">
                <a:solidFill>
                  <a:schemeClr val="tx2"/>
                </a:solidFill>
              </a:rPr>
              <a:t>DDoSDefence</a:t>
            </a:r>
            <a:r>
              <a:rPr lang="en-GB" b="1" noProof="0" dirty="0">
                <a:solidFill>
                  <a:schemeClr val="tx2"/>
                </a:solidFill>
              </a:rPr>
              <a:t>: Controller Interface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controller provides two REST resources (only POST):</a:t>
            </a:r>
          </a:p>
          <a:p>
            <a:pPr lvl="1"/>
            <a:r>
              <a:rPr lang="en-GB" b="1" noProof="0" dirty="0"/>
              <a:t>Init</a:t>
            </a:r>
            <a:r>
              <a:rPr lang="en-GB" noProof="0" dirty="0"/>
              <a:t>: required to initialize the controller, can be executed only one time and is required before enabling protection for the first time. Parameters:</a:t>
            </a:r>
          </a:p>
          <a:p>
            <a:pPr lvl="2"/>
            <a:r>
              <a:rPr lang="en-GB" i="1" dirty="0"/>
              <a:t>Service port</a:t>
            </a:r>
            <a:r>
              <a:rPr lang="en-GB" dirty="0"/>
              <a:t>, for protected service</a:t>
            </a:r>
          </a:p>
          <a:p>
            <a:pPr lvl="2"/>
            <a:r>
              <a:rPr lang="en-GB" i="1" noProof="0" dirty="0"/>
              <a:t>Public address pool</a:t>
            </a:r>
            <a:r>
              <a:rPr lang="en-GB" noProof="0" dirty="0"/>
              <a:t>, assignable to the server(s)</a:t>
            </a:r>
          </a:p>
          <a:p>
            <a:pPr lvl="2"/>
            <a:r>
              <a:rPr lang="en-GB" i="1" dirty="0"/>
              <a:t>Threshold</a:t>
            </a:r>
            <a:r>
              <a:rPr lang="en-GB" dirty="0"/>
              <a:t>, for spotting bots</a:t>
            </a:r>
            <a:endParaRPr lang="en-GB" i="1" dirty="0"/>
          </a:p>
          <a:p>
            <a:pPr lvl="1"/>
            <a:r>
              <a:rPr lang="en-GB" b="1" dirty="0"/>
              <a:t>Management</a:t>
            </a:r>
            <a:r>
              <a:rPr lang="en-GB" dirty="0"/>
              <a:t>: used to enable or disable the protection.  Parameters:</a:t>
            </a:r>
          </a:p>
          <a:p>
            <a:pPr lvl="2"/>
            <a:r>
              <a:rPr lang="en-GB" i="1" dirty="0"/>
              <a:t>Enable</a:t>
            </a:r>
            <a:r>
              <a:rPr lang="en-GB" dirty="0"/>
              <a:t>, </a:t>
            </a:r>
            <a:r>
              <a:rPr lang="en-GB" dirty="0" err="1"/>
              <a:t>boolean</a:t>
            </a:r>
            <a:endParaRPr lang="en-GB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4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Learning Switch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learning switch is used in order to </a:t>
            </a:r>
            <a:r>
              <a:rPr lang="en-GB" b="1" noProof="0" dirty="0"/>
              <a:t>avoid</a:t>
            </a:r>
            <a:r>
              <a:rPr lang="en-GB" noProof="0" dirty="0"/>
              <a:t> </a:t>
            </a:r>
            <a:r>
              <a:rPr lang="en-GB" b="1" noProof="0" dirty="0"/>
              <a:t>the re-implementation of L2 switching functionalities</a:t>
            </a:r>
            <a:r>
              <a:rPr lang="en-GB" noProof="0" dirty="0"/>
              <a:t> in our controller</a:t>
            </a:r>
          </a:p>
          <a:p>
            <a:pPr lvl="1"/>
            <a:r>
              <a:rPr lang="en-GB" noProof="0" dirty="0"/>
              <a:t>Switch will perform also auto-learning functionalities.</a:t>
            </a:r>
          </a:p>
          <a:p>
            <a:r>
              <a:rPr lang="en-GB" noProof="0" dirty="0"/>
              <a:t>For our purposes, this behaviour must be applied only to </a:t>
            </a:r>
            <a:r>
              <a:rPr lang="en-GB" b="1" noProof="0" dirty="0"/>
              <a:t>ARP and ICMP packets</a:t>
            </a:r>
          </a:p>
          <a:p>
            <a:pPr lvl="1"/>
            <a:r>
              <a:rPr lang="en-GB" b="1" noProof="0" dirty="0"/>
              <a:t>ARP </a:t>
            </a:r>
            <a:r>
              <a:rPr lang="en-GB" noProof="0" dirty="0"/>
              <a:t>for enabling packets sending between clients and server;</a:t>
            </a:r>
          </a:p>
          <a:p>
            <a:pPr lvl="1"/>
            <a:r>
              <a:rPr lang="en-GB" b="1" noProof="0" dirty="0"/>
              <a:t>ICMP </a:t>
            </a:r>
            <a:r>
              <a:rPr lang="en-GB" noProof="0" dirty="0"/>
              <a:t>for testing purposes (ping and error messages).</a:t>
            </a:r>
          </a:p>
          <a:p>
            <a:r>
              <a:rPr lang="en-GB" noProof="0" dirty="0"/>
              <a:t>Our model does not include </a:t>
            </a:r>
            <a:r>
              <a:rPr lang="en-GB" b="1" noProof="0" dirty="0"/>
              <a:t>L3 forwarding</a:t>
            </a:r>
          </a:p>
          <a:p>
            <a:pPr lvl="1"/>
            <a:r>
              <a:rPr lang="en-GB" noProof="0" dirty="0"/>
              <a:t>Packet coming from clients and server are forwarded by default to the switch.</a:t>
            </a:r>
          </a:p>
          <a:p>
            <a:pPr lvl="1"/>
            <a:endParaRPr lang="en-GB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90525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Our Pseudocode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12FC9BFD-6F57-4CEA-921E-F45007B0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5317" r="7315" b="54954"/>
          <a:stretch/>
        </p:blipFill>
        <p:spPr>
          <a:xfrm>
            <a:off x="4394242" y="886114"/>
            <a:ext cx="7429416" cy="46527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0BED-1BC5-4548-A8AA-416D7B7CE417}"/>
              </a:ext>
            </a:extLst>
          </p:cNvPr>
          <p:cNvSpPr txBox="1"/>
          <p:nvPr/>
        </p:nvSpPr>
        <p:spPr>
          <a:xfrm>
            <a:off x="419101" y="1850033"/>
            <a:ext cx="39052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Add rules for </a:t>
            </a:r>
            <a:r>
              <a:rPr lang="it-IT" sz="2400" dirty="0" err="1"/>
              <a:t>packets</a:t>
            </a:r>
            <a:r>
              <a:rPr lang="it-IT" sz="2400" dirty="0"/>
              <a:t> coming </a:t>
            </a:r>
            <a:r>
              <a:rPr lang="it-IT" sz="2400" b="1" dirty="0"/>
              <a:t>from  </a:t>
            </a:r>
            <a:br>
              <a:rPr lang="it-IT" sz="2400" b="1" dirty="0"/>
            </a:br>
            <a:r>
              <a:rPr lang="it-IT" sz="2400" b="1" dirty="0"/>
              <a:t>the server to clients</a:t>
            </a:r>
            <a:r>
              <a:rPr lang="it-IT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Packets</a:t>
            </a:r>
            <a:r>
              <a:rPr lang="it-IT" sz="2400" dirty="0"/>
              <a:t> coming from server need only to be </a:t>
            </a:r>
            <a:r>
              <a:rPr lang="it-IT" sz="2400" b="1" dirty="0" err="1"/>
              <a:t>forwarded</a:t>
            </a:r>
            <a:r>
              <a:rPr lang="it-IT" sz="2400" dirty="0"/>
              <a:t>, then execution can stop after </a:t>
            </a:r>
            <a:r>
              <a:rPr lang="it-IT" sz="2400" b="1" dirty="0" err="1"/>
              <a:t>adding</a:t>
            </a:r>
            <a:r>
              <a:rPr lang="it-IT" sz="2400" b="1" dirty="0"/>
              <a:t> the server forwarding rule</a:t>
            </a:r>
            <a:r>
              <a:rPr lang="it-IT" sz="2400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4FF3B-3B1A-463B-8372-37E5585C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80" y="377825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Our Pseudocode </a:t>
            </a:r>
            <a:endParaRPr lang="en-GB" b="1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D645FA-0AA3-4E37-9807-0FDE2B9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865783-E436-4F01-9664-B2759478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D41959EA-8DEB-44C8-9569-96F37FBDB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44488" r="7382" b="7340"/>
          <a:stretch/>
        </p:blipFill>
        <p:spPr>
          <a:xfrm>
            <a:off x="4659336" y="849214"/>
            <a:ext cx="7113564" cy="543560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2C77459-C5D4-4CC8-98D4-5DB5A7912BD8}"/>
              </a:ext>
            </a:extLst>
          </p:cNvPr>
          <p:cNvSpPr txBox="1"/>
          <p:nvPr/>
        </p:nvSpPr>
        <p:spPr>
          <a:xfrm>
            <a:off x="419101" y="1850400"/>
            <a:ext cx="4114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Differences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Checking for connection </a:t>
            </a:r>
            <a:r>
              <a:rPr lang="it-IT" sz="2400" dirty="0"/>
              <a:t>coming from clients to new server address must be done only </a:t>
            </a:r>
            <a:r>
              <a:rPr lang="it-IT" sz="2400" b="1" dirty="0"/>
              <a:t>when </a:t>
            </a:r>
            <a:r>
              <a:rPr lang="it-IT" sz="2400" b="1" dirty="0" err="1"/>
              <a:t>protection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enabled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b="1" dirty="0" err="1"/>
              <a:t>dictionary</a:t>
            </a:r>
            <a:r>
              <a:rPr lang="it-IT" sz="2400" b="1" dirty="0"/>
              <a:t> of clients </a:t>
            </a:r>
            <a:r>
              <a:rPr lang="it-IT" sz="2400" b="1" dirty="0" err="1"/>
              <a:t>connecitons</a:t>
            </a:r>
            <a:r>
              <a:rPr lang="it-IT" sz="2400" b="1" dirty="0"/>
              <a:t> must be </a:t>
            </a:r>
            <a:r>
              <a:rPr lang="it-IT" sz="2400" b="1" dirty="0" err="1"/>
              <a:t>cleared</a:t>
            </a:r>
            <a:r>
              <a:rPr lang="it-IT" sz="2400" b="1" dirty="0"/>
              <a:t> </a:t>
            </a:r>
            <a:r>
              <a:rPr lang="it-IT" sz="2400" dirty="0"/>
              <a:t>when connection to new server address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detected</a:t>
            </a:r>
            <a:r>
              <a:rPr lang="it-IT" sz="2400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3200" b="1" noProof="0" dirty="0"/>
              <a:t>Execution order of floodlight modules </a:t>
            </a:r>
            <a:r>
              <a:rPr lang="en-GB" sz="3200" b="1" noProof="0" dirty="0">
                <a:hlinkClick r:id="rId3"/>
              </a:rPr>
              <a:t>[</a:t>
            </a:r>
            <a:r>
              <a:rPr lang="en-GB" sz="3200" b="1" dirty="0">
                <a:hlinkClick r:id="rId3"/>
              </a:rPr>
              <a:t>1]</a:t>
            </a:r>
            <a:endParaRPr lang="en-GB" sz="3200" b="1" noProof="0" dirty="0"/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The normal rule (</a:t>
            </a:r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action.normal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) does not work for non hybrid switches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4"/>
              </a:rPr>
              <a:t>[2]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Added method to </a:t>
            </a:r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ILearningSwitch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retrieve learned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port from MAC address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types [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</a:t>
            </a:r>
          </a:p>
          <a:p>
            <a:pPr lvl="1"/>
            <a:r>
              <a:rPr lang="en-GB" i="1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 and not mininet cli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Due to automating issues for command injection</a:t>
            </a:r>
            <a:endParaRPr lang="en-GB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353A6-1C85-4D8F-9EA2-AAA7BDEC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>
                <a:solidFill>
                  <a:schemeClr val="tx2"/>
                </a:solidFill>
              </a:rPr>
              <a:t>Implementation 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3513A8-F910-4B01-AD7F-5C39472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Execution order of floodlight modules [1].</a:t>
            </a:r>
          </a:p>
          <a:p>
            <a:r>
              <a:rPr lang="en-GB" sz="3200" b="1" noProof="0" dirty="0"/>
              <a:t>The normal rule (</a:t>
            </a:r>
            <a:r>
              <a:rPr lang="en-GB" sz="3200" b="1" noProof="0" dirty="0" err="1"/>
              <a:t>action.normal</a:t>
            </a:r>
            <a:r>
              <a:rPr lang="en-GB" sz="3200" b="1" noProof="0" dirty="0"/>
              <a:t>) does not work for non hybrid switches.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Learning switch: </a:t>
            </a:r>
          </a:p>
          <a:p>
            <a:pPr lvl="1"/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Add interface to retrieve MAC addresses from the learning switch controller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Deleting rules are specified 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/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OFFlowDelete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rules matching at least the specified fields;</a:t>
            </a:r>
          </a:p>
          <a:p>
            <a:pPr lvl="1"/>
            <a:r>
              <a:rPr lang="en-GB" noProof="0" dirty="0" err="1">
                <a:solidFill>
                  <a:schemeClr val="bg1">
                    <a:lumMod val="75000"/>
                  </a:schemeClr>
                </a:solidFill>
              </a:rPr>
              <a:t>OFFlowDeleteStrict</a:t>
            </a:r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 deletes the rules that exactly looks like the match you specify.</a:t>
            </a:r>
          </a:p>
          <a:p>
            <a:r>
              <a:rPr lang="en-GB" noProof="0" dirty="0">
                <a:solidFill>
                  <a:schemeClr val="bg1">
                    <a:lumMod val="75000"/>
                  </a:schemeClr>
                </a:solidFill>
              </a:rPr>
              <a:t>Testing is done in Python using mininet library</a:t>
            </a:r>
          </a:p>
          <a:p>
            <a:pPr lvl="1"/>
            <a:endParaRPr lang="en-GB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3FDC5E-D0BC-456A-BA7B-938A4422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8B3CE7-B9F2-48C7-984E-87974B8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9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Microsoft Office PowerPoint</Application>
  <PresentationFormat>Widescreen</PresentationFormat>
  <Paragraphs>197</Paragraphs>
  <Slides>17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DDosDefence: Project Goal</vt:lpstr>
      <vt:lpstr>How protection works</vt:lpstr>
      <vt:lpstr>DDoSDefence: Controller Interface</vt:lpstr>
      <vt:lpstr>Learning Switch</vt:lpstr>
      <vt:lpstr>Our Pseudocode </vt:lpstr>
      <vt:lpstr>Our Pseudocode </vt:lpstr>
      <vt:lpstr>Implementation Issues</vt:lpstr>
      <vt:lpstr>Implementation Issues</vt:lpstr>
      <vt:lpstr>Implementation Issues</vt:lpstr>
      <vt:lpstr>Implementation Issues</vt:lpstr>
      <vt:lpstr>Implementation Issues</vt:lpstr>
      <vt:lpstr>TESTING MODEL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ANTONIO LE CALDARE</cp:lastModifiedBy>
  <cp:revision>50</cp:revision>
  <dcterms:created xsi:type="dcterms:W3CDTF">2019-01-24T16:21:51Z</dcterms:created>
  <dcterms:modified xsi:type="dcterms:W3CDTF">2019-01-27T11:34:25Z</dcterms:modified>
</cp:coreProperties>
</file>