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79" r:id="rId3"/>
    <p:sldId id="260" r:id="rId4"/>
    <p:sldId id="280" r:id="rId5"/>
    <p:sldId id="259" r:id="rId6"/>
    <p:sldId id="258" r:id="rId7"/>
    <p:sldId id="263" r:id="rId8"/>
    <p:sldId id="265" r:id="rId9"/>
    <p:sldId id="281" r:id="rId10"/>
    <p:sldId id="282" r:id="rId11"/>
    <p:sldId id="283" r:id="rId12"/>
    <p:sldId id="284" r:id="rId13"/>
    <p:sldId id="257" r:id="rId14"/>
    <p:sldId id="277" r:id="rId15"/>
    <p:sldId id="273"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76751" autoAdjust="0"/>
  </p:normalViewPr>
  <p:slideViewPr>
    <p:cSldViewPr snapToGrid="0">
      <p:cViewPr varScale="1">
        <p:scale>
          <a:sx n="70" d="100"/>
          <a:sy n="70" d="100"/>
        </p:scale>
        <p:origin x="894" y="48"/>
      </p:cViewPr>
      <p:guideLst/>
    </p:cSldViewPr>
  </p:slideViewPr>
  <p:outlineViewPr>
    <p:cViewPr>
      <p:scale>
        <a:sx n="33" d="100"/>
        <a:sy n="33" d="100"/>
      </p:scale>
      <p:origin x="0" y="-9312"/>
    </p:cViewPr>
  </p:outlineViewPr>
  <p:notesTextViewPr>
    <p:cViewPr>
      <p:scale>
        <a:sx n="3" d="2"/>
        <a:sy n="3" d="2"/>
      </p:scale>
      <p:origin x="0" y="-132"/>
    </p:cViewPr>
  </p:notesTextViewPr>
  <p:sorterViewPr>
    <p:cViewPr>
      <p:scale>
        <a:sx n="100" d="100"/>
        <a:sy n="100" d="100"/>
      </p:scale>
      <p:origin x="0" y="0"/>
    </p:cViewPr>
  </p:sorterViewPr>
  <p:notesViewPr>
    <p:cSldViewPr snapToGrid="0">
      <p:cViewPr varScale="1">
        <p:scale>
          <a:sx n="68" d="100"/>
          <a:sy n="68" d="100"/>
        </p:scale>
        <p:origin x="28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A6FB2-8CC3-4627-9AFD-974BAE12EB8C}" type="datetimeFigureOut">
              <a:rPr lang="en-GB" smtClean="0"/>
              <a:t>30/01/2019</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14317-084B-44FB-95E2-F74F7746A8DF}" type="slidenum">
              <a:rPr lang="en-GB" smtClean="0"/>
              <a:t>‹N›</a:t>
            </a:fld>
            <a:endParaRPr lang="en-GB"/>
          </a:p>
        </p:txBody>
      </p:sp>
    </p:spTree>
    <p:extLst>
      <p:ext uri="{BB962C8B-B14F-4D97-AF65-F5344CB8AC3E}">
        <p14:creationId xmlns:p14="http://schemas.microsoft.com/office/powerpoint/2010/main" val="19755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3</a:t>
            </a:fld>
            <a:endParaRPr lang="en-GB"/>
          </a:p>
        </p:txBody>
      </p:sp>
    </p:spTree>
    <p:extLst>
      <p:ext uri="{BB962C8B-B14F-4D97-AF65-F5344CB8AC3E}">
        <p14:creationId xmlns:p14="http://schemas.microsoft.com/office/powerpoint/2010/main" val="95746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12</a:t>
            </a:fld>
            <a:endParaRPr lang="en-GB"/>
          </a:p>
        </p:txBody>
      </p:sp>
    </p:spTree>
    <p:extLst>
      <p:ext uri="{BB962C8B-B14F-4D97-AF65-F5344CB8AC3E}">
        <p14:creationId xmlns:p14="http://schemas.microsoft.com/office/powerpoint/2010/main" val="240232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Il </a:t>
            </a:r>
            <a:r>
              <a:rPr lang="en-US" dirty="0" err="1"/>
              <a:t>nostro</a:t>
            </a:r>
            <a:r>
              <a:rPr lang="en-US" dirty="0"/>
              <a:t> modulo è </a:t>
            </a:r>
            <a:r>
              <a:rPr lang="en-US" dirty="0" err="1"/>
              <a:t>stato</a:t>
            </a:r>
            <a:r>
              <a:rPr lang="en-US" dirty="0"/>
              <a:t> </a:t>
            </a:r>
            <a:r>
              <a:rPr lang="en-US" dirty="0" err="1"/>
              <a:t>testato</a:t>
            </a:r>
            <a:r>
              <a:rPr lang="en-US" dirty="0"/>
              <a:t> </a:t>
            </a:r>
            <a:r>
              <a:rPr lang="en-US" dirty="0" err="1"/>
              <a:t>usando</a:t>
            </a:r>
            <a:r>
              <a:rPr lang="en-US" dirty="0"/>
              <a:t> un set di script da </a:t>
            </a:r>
            <a:r>
              <a:rPr lang="en-US" dirty="0" err="1"/>
              <a:t>noi</a:t>
            </a:r>
            <a:r>
              <a:rPr lang="en-US" dirty="0"/>
              <a:t> </a:t>
            </a:r>
            <a:r>
              <a:rPr lang="en-US" dirty="0" err="1"/>
              <a:t>prodotti</a:t>
            </a:r>
            <a:r>
              <a:rPr lang="en-US" dirty="0"/>
              <a:t>. </a:t>
            </a:r>
          </a:p>
          <a:p>
            <a:r>
              <a:rPr lang="en-US" dirty="0" err="1"/>
              <a:t>Abbiamo</a:t>
            </a:r>
            <a:r>
              <a:rPr lang="en-US" dirty="0"/>
              <a:t> </a:t>
            </a:r>
            <a:r>
              <a:rPr lang="en-US" dirty="0" err="1"/>
              <a:t>creato</a:t>
            </a:r>
            <a:r>
              <a:rPr lang="en-US" dirty="0"/>
              <a:t> un </a:t>
            </a:r>
            <a:r>
              <a:rPr lang="en-US" dirty="0" err="1"/>
              <a:t>ambiente</a:t>
            </a:r>
            <a:r>
              <a:rPr lang="en-US" dirty="0"/>
              <a:t> come </a:t>
            </a:r>
            <a:r>
              <a:rPr lang="en-US" dirty="0" err="1"/>
              <a:t>quello</a:t>
            </a:r>
            <a:r>
              <a:rPr lang="en-US" dirty="0"/>
              <a:t> in </a:t>
            </a:r>
            <a:r>
              <a:rPr lang="en-US" dirty="0" err="1"/>
              <a:t>figura</a:t>
            </a:r>
            <a:r>
              <a:rPr lang="en-US" dirty="0"/>
              <a:t>, </a:t>
            </a:r>
            <a:r>
              <a:rPr lang="en-US" dirty="0" err="1"/>
              <a:t>composto</a:t>
            </a:r>
            <a:r>
              <a:rPr lang="en-US" dirty="0"/>
              <a:t> da un server HTTP, 3 client, 8 bot e </a:t>
            </a:r>
            <a:r>
              <a:rPr lang="en-US" dirty="0" err="1"/>
              <a:t>uno</a:t>
            </a:r>
            <a:r>
              <a:rPr lang="en-US" dirty="0"/>
              <a:t> switch con 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server ha un indirizzo nel range di 7.7.7.0/24 i client e i bot 80.80.80.0/24 e il controller aspetterà per le connessioni </a:t>
            </a:r>
            <a:r>
              <a:rPr lang="it-IT" dirty="0" err="1"/>
              <a:t>OpenFlow</a:t>
            </a:r>
            <a:r>
              <a:rPr lang="it-IT" dirty="0"/>
              <a:t> PACKET_IN su 127.0.0.1:6653. </a:t>
            </a:r>
            <a:endParaRPr lang="en-GB" dirty="0"/>
          </a:p>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13</a:t>
            </a:fld>
            <a:endParaRPr lang="en-GB"/>
          </a:p>
        </p:txBody>
      </p:sp>
    </p:spTree>
    <p:extLst>
      <p:ext uri="{BB962C8B-B14F-4D97-AF65-F5344CB8AC3E}">
        <p14:creationId xmlns:p14="http://schemas.microsoft.com/office/powerpoint/2010/main" val="405114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due scenari sono simulati usando due script separati: </a:t>
            </a:r>
            <a:r>
              <a:rPr lang="it-IT" dirty="0" err="1"/>
              <a:t>start_client</a:t>
            </a:r>
            <a:r>
              <a:rPr lang="it-IT" dirty="0"/>
              <a:t> e </a:t>
            </a:r>
            <a:r>
              <a:rPr lang="it-IT" dirty="0" err="1"/>
              <a:t>start_bot</a:t>
            </a:r>
            <a:r>
              <a:rPr lang="it-IT" dirty="0"/>
              <a:t>. </a:t>
            </a:r>
          </a:p>
          <a:p>
            <a:r>
              <a:rPr lang="it-IT" dirty="0" err="1"/>
              <a:t>Start_bot</a:t>
            </a:r>
            <a:r>
              <a:rPr lang="it-IT" dirty="0"/>
              <a:t> inizia una connessione per volta e prova a riconnettersi se la perde, un altro bot ancora potrebbe </a:t>
            </a:r>
            <a:r>
              <a:rPr lang="it-IT" dirty="0" err="1"/>
              <a:t>inizare</a:t>
            </a:r>
            <a:r>
              <a:rPr lang="it-IT" dirty="0"/>
              <a:t> una connessione in modo asincrono, questo andrebbe ad incrementare il contatore del numero di connessioni del server.</a:t>
            </a:r>
          </a:p>
          <a:p>
            <a:r>
              <a:rPr lang="it-IT" dirty="0" err="1"/>
              <a:t>Start_client</a:t>
            </a:r>
            <a:r>
              <a:rPr lang="it-IT" dirty="0"/>
              <a:t> deve essere in grado di fare il forwarding, ma questo deve essere abbastanza complesso da non poter essere fatto da un bot, abbiamo risolto questo problema facendo in modo che lo script del bot ignori il forwarding.</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14</a:t>
            </a:fld>
            <a:endParaRPr lang="en-GB"/>
          </a:p>
        </p:txBody>
      </p:sp>
    </p:spTree>
    <p:extLst>
      <p:ext uri="{BB962C8B-B14F-4D97-AF65-F5344CB8AC3E}">
        <p14:creationId xmlns:p14="http://schemas.microsoft.com/office/powerpoint/2010/main" val="329604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client connessi al server possono essere client regolari o maliziosi. Sia i client che i bot mandano continuamente richieste HTTP al server,  la differenza è che il client potrà risolvere il forwarding mentre il bot non può eseguire operazioni complesse come il </a:t>
            </a:r>
            <a:r>
              <a:rPr lang="it-IT" dirty="0" err="1"/>
              <a:t>captcha</a:t>
            </a:r>
            <a:r>
              <a:rPr lang="it-IT" dirty="0"/>
              <a:t> per il forwarding e quindi continuerà a fare richieste sul vecchio indirizzo.</a:t>
            </a:r>
          </a:p>
          <a:p>
            <a:r>
              <a:rPr lang="it-IT" dirty="0"/>
              <a:t>Non sono necessarie regole di routing o di inoltro complesse perché lo switch risolverà il problema di indirizzamento utilizzando le tabelle di switching del </a:t>
            </a:r>
            <a:r>
              <a:rPr lang="it-IT" dirty="0" err="1"/>
              <a:t>layer</a:t>
            </a:r>
            <a:r>
              <a:rPr lang="it-IT" dirty="0"/>
              <a:t> 2. L’unica regola che serve è quella per mandare i pacchetti originati dai device emulati attraverso l’interfaccia connessa allo switch. ARP assicura di impostare l’indirizzo MAC di destinazione  corretto sul pacchetto di origine.</a:t>
            </a:r>
          </a:p>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15</a:t>
            </a:fld>
            <a:endParaRPr lang="en-GB"/>
          </a:p>
        </p:txBody>
      </p:sp>
    </p:spTree>
    <p:extLst>
      <p:ext uri="{BB962C8B-B14F-4D97-AF65-F5344CB8AC3E}">
        <p14:creationId xmlns:p14="http://schemas.microsoft.com/office/powerpoint/2010/main" val="385383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la protezione è disabilitata ogni pacchetto viene </a:t>
            </a:r>
            <a:r>
              <a:rPr lang="it-IT" dirty="0" err="1"/>
              <a:t>forwardato</a:t>
            </a:r>
            <a:r>
              <a:rPr lang="it-IT" dirty="0"/>
              <a:t> al server e ogni risposta del server viene mandata al client. Quando il server si accorge di essere sotto attacco notifica al controller di abilitare la protezione attraverso l’interfaccia REST e il server cambia il suo indirizzo con uno nuovo fornito dal controller, mantenendo il vecchio indirizzo in cui verrà eseguito il </a:t>
            </a:r>
            <a:r>
              <a:rPr lang="it-IT" dirty="0" err="1"/>
              <a:t>captcha</a:t>
            </a:r>
            <a:r>
              <a:rPr lang="it-IT" dirty="0"/>
              <a:t> per il forwarding al nuovo indirizzo. Quando la protezione è abilitata, avremo lo stesso tipo di risposta sia per i client che per i bot solamente fino a quando il numero di connessioni è minore della soglia prestabilita. Superata la soglia il client viene identificato come bot e le vecchie entrate della tabella vengono eliminate tramite una regola di timeout. Se è il client regolare ad effettuare le richieste con la protezione attiva, allora passerà al nuovo indirizzo D’ e le vecchie regole sono droppate.</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16</a:t>
            </a:fld>
            <a:endParaRPr lang="en-GB"/>
          </a:p>
        </p:txBody>
      </p:sp>
    </p:spTree>
    <p:extLst>
      <p:ext uri="{BB962C8B-B14F-4D97-AF65-F5344CB8AC3E}">
        <p14:creationId xmlns:p14="http://schemas.microsoft.com/office/powerpoint/2010/main" val="600231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Quindi, </a:t>
            </a:r>
            <a:r>
              <a:rPr lang="it-IT" dirty="0"/>
              <a:t>l’ambiente di test è creato utilizzando le librerie </a:t>
            </a:r>
            <a:r>
              <a:rPr lang="it-IT" dirty="0" err="1"/>
              <a:t>mininet</a:t>
            </a:r>
            <a:r>
              <a:rPr lang="it-IT" dirty="0"/>
              <a:t> di </a:t>
            </a:r>
            <a:r>
              <a:rPr lang="it-IT" dirty="0" err="1"/>
              <a:t>python</a:t>
            </a:r>
            <a:r>
              <a:rPr lang="it-IT" dirty="0"/>
              <a:t>. Lo script fornisce una graphic user interface che può eseguire la procedura di abilitazione della protezione tramite l’utilizzo di comandi da console oppure tramite la libreria request per l’esecuzione delle richieste REST api per l’inizializzazione e l’abilitazione della protezione. L’interfaccia grafica mostra una consolle per ogni client e bot nella quale ognuno di loro riporta la risposta alla richiesta HTTP. Nell’interfaccia grafica che adesso andremo a vedere viene fornito un set di pulsanti per avviare il test, abilitare la protezione ed eseguire dei test generici come il </a:t>
            </a:r>
            <a:r>
              <a:rPr lang="it-IT" dirty="0" err="1"/>
              <a:t>ping</a:t>
            </a:r>
            <a:r>
              <a:rPr lang="it-IT" dirty="0"/>
              <a:t>. </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17</a:t>
            </a:fld>
            <a:endParaRPr lang="en-GB"/>
          </a:p>
        </p:txBody>
      </p:sp>
    </p:spTree>
    <p:extLst>
      <p:ext uri="{BB962C8B-B14F-4D97-AF65-F5344CB8AC3E}">
        <p14:creationId xmlns:p14="http://schemas.microsoft.com/office/powerpoint/2010/main" val="160958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4</a:t>
            </a:fld>
            <a:endParaRPr lang="en-GB"/>
          </a:p>
        </p:txBody>
      </p:sp>
    </p:spTree>
    <p:extLst>
      <p:ext uri="{BB962C8B-B14F-4D97-AF65-F5344CB8AC3E}">
        <p14:creationId xmlns:p14="http://schemas.microsoft.com/office/powerpoint/2010/main" val="38245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5</a:t>
            </a:fld>
            <a:endParaRPr lang="en-GB"/>
          </a:p>
        </p:txBody>
      </p:sp>
    </p:spTree>
    <p:extLst>
      <p:ext uri="{BB962C8B-B14F-4D97-AF65-F5344CB8AC3E}">
        <p14:creationId xmlns:p14="http://schemas.microsoft.com/office/powerpoint/2010/main" val="408433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6</a:t>
            </a:fld>
            <a:endParaRPr lang="en-GB"/>
          </a:p>
        </p:txBody>
      </p:sp>
    </p:spTree>
    <p:extLst>
      <p:ext uri="{BB962C8B-B14F-4D97-AF65-F5344CB8AC3E}">
        <p14:creationId xmlns:p14="http://schemas.microsoft.com/office/powerpoint/2010/main" val="15132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7</a:t>
            </a:fld>
            <a:endParaRPr lang="en-GB"/>
          </a:p>
        </p:txBody>
      </p:sp>
    </p:spTree>
    <p:extLst>
      <p:ext uri="{BB962C8B-B14F-4D97-AF65-F5344CB8AC3E}">
        <p14:creationId xmlns:p14="http://schemas.microsoft.com/office/powerpoint/2010/main" val="34166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8</a:t>
            </a:fld>
            <a:endParaRPr lang="en-GB"/>
          </a:p>
        </p:txBody>
      </p:sp>
    </p:spTree>
    <p:extLst>
      <p:ext uri="{BB962C8B-B14F-4D97-AF65-F5344CB8AC3E}">
        <p14:creationId xmlns:p14="http://schemas.microsoft.com/office/powerpoint/2010/main" val="328617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9</a:t>
            </a:fld>
            <a:endParaRPr lang="en-GB"/>
          </a:p>
        </p:txBody>
      </p:sp>
    </p:spTree>
    <p:extLst>
      <p:ext uri="{BB962C8B-B14F-4D97-AF65-F5344CB8AC3E}">
        <p14:creationId xmlns:p14="http://schemas.microsoft.com/office/powerpoint/2010/main" val="256594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10</a:t>
            </a:fld>
            <a:endParaRPr lang="en-GB"/>
          </a:p>
        </p:txBody>
      </p:sp>
    </p:spTree>
    <p:extLst>
      <p:ext uri="{BB962C8B-B14F-4D97-AF65-F5344CB8AC3E}">
        <p14:creationId xmlns:p14="http://schemas.microsoft.com/office/powerpoint/2010/main" val="205909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11</a:t>
            </a:fld>
            <a:endParaRPr lang="en-GB"/>
          </a:p>
        </p:txBody>
      </p:sp>
    </p:spTree>
    <p:extLst>
      <p:ext uri="{BB962C8B-B14F-4D97-AF65-F5344CB8AC3E}">
        <p14:creationId xmlns:p14="http://schemas.microsoft.com/office/powerpoint/2010/main" val="39986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5B063-CCB6-4B4B-BA42-6AF14C7AE5C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4BF570E1-46F8-4016-BCAA-8C01381CC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A44E0C7-F512-4ABE-8BEB-67DA3D39F816}"/>
              </a:ext>
            </a:extLst>
          </p:cNvPr>
          <p:cNvSpPr>
            <a:spLocks noGrp="1"/>
          </p:cNvSpPr>
          <p:nvPr>
            <p:ph type="dt" sz="half" idx="10"/>
          </p:nvPr>
        </p:nvSpPr>
        <p:spPr/>
        <p:txBody>
          <a:bodyPr/>
          <a:lstStyle/>
          <a:p>
            <a:fld id="{144F7E4B-DE20-473D-AB1D-E55B028D2B82}" type="datetime1">
              <a:rPr lang="en-GB" smtClean="0"/>
              <a:t>30/01/2019</a:t>
            </a:fld>
            <a:endParaRPr lang="en-GB"/>
          </a:p>
        </p:txBody>
      </p:sp>
      <p:sp>
        <p:nvSpPr>
          <p:cNvPr id="5" name="Segnaposto piè di pagina 4">
            <a:extLst>
              <a:ext uri="{FF2B5EF4-FFF2-40B4-BE49-F238E27FC236}">
                <a16:creationId xmlns:a16="http://schemas.microsoft.com/office/drawing/2014/main" id="{4A45A950-F468-4AAE-8C83-E51A781899DA}"/>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E4F5787A-6854-45DA-8B16-ABC0E33F6A1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411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B0F78-0D3F-47FF-89EA-60F427D8BE3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36D7FD9-2895-4DD8-A6C1-A15A5463E27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2ABE85A-96E7-487F-B4B0-BF0225C04B74}"/>
              </a:ext>
            </a:extLst>
          </p:cNvPr>
          <p:cNvSpPr>
            <a:spLocks noGrp="1"/>
          </p:cNvSpPr>
          <p:nvPr>
            <p:ph type="dt" sz="half" idx="10"/>
          </p:nvPr>
        </p:nvSpPr>
        <p:spPr/>
        <p:txBody>
          <a:bodyPr/>
          <a:lstStyle/>
          <a:p>
            <a:fld id="{5EF5E582-83CD-4B5D-93A5-3EE70CBA785D}" type="datetime1">
              <a:rPr lang="en-GB" smtClean="0"/>
              <a:t>30/01/2019</a:t>
            </a:fld>
            <a:endParaRPr lang="en-GB"/>
          </a:p>
        </p:txBody>
      </p:sp>
      <p:sp>
        <p:nvSpPr>
          <p:cNvPr id="5" name="Segnaposto piè di pagina 4">
            <a:extLst>
              <a:ext uri="{FF2B5EF4-FFF2-40B4-BE49-F238E27FC236}">
                <a16:creationId xmlns:a16="http://schemas.microsoft.com/office/drawing/2014/main" id="{47DC41F4-DA37-4457-BEF0-CB7966D30D6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61D3E343-31BA-43DA-9640-7C970D1C520A}"/>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8207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CAF5026-9672-4C4D-9D04-EFB0FEB0C7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B213AA8-E97D-42EB-8409-9D951154009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107D7C2-77CA-43CA-848D-A1F40E0878BB}"/>
              </a:ext>
            </a:extLst>
          </p:cNvPr>
          <p:cNvSpPr>
            <a:spLocks noGrp="1"/>
          </p:cNvSpPr>
          <p:nvPr>
            <p:ph type="dt" sz="half" idx="10"/>
          </p:nvPr>
        </p:nvSpPr>
        <p:spPr/>
        <p:txBody>
          <a:bodyPr/>
          <a:lstStyle/>
          <a:p>
            <a:fld id="{9BDD35A3-C59F-4EE5-AD24-E668C12CE372}" type="datetime1">
              <a:rPr lang="en-GB" smtClean="0"/>
              <a:t>30/01/2019</a:t>
            </a:fld>
            <a:endParaRPr lang="en-GB"/>
          </a:p>
        </p:txBody>
      </p:sp>
      <p:sp>
        <p:nvSpPr>
          <p:cNvPr id="5" name="Segnaposto piè di pagina 4">
            <a:extLst>
              <a:ext uri="{FF2B5EF4-FFF2-40B4-BE49-F238E27FC236}">
                <a16:creationId xmlns:a16="http://schemas.microsoft.com/office/drawing/2014/main" id="{C6904089-31C2-44DA-AD9B-305B7C89916E}"/>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7C072B0E-5ECC-4A15-B695-E00375AF189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8452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331A18-6E72-4A06-A583-ACA3DC8DCEA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5C77CC2-E77A-42DB-9D60-9320D005D573}"/>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CA9CDBF-D075-4349-87E1-7C4750151444}"/>
              </a:ext>
            </a:extLst>
          </p:cNvPr>
          <p:cNvSpPr>
            <a:spLocks noGrp="1"/>
          </p:cNvSpPr>
          <p:nvPr>
            <p:ph type="dt" sz="half" idx="10"/>
          </p:nvPr>
        </p:nvSpPr>
        <p:spPr/>
        <p:txBody>
          <a:bodyPr/>
          <a:lstStyle/>
          <a:p>
            <a:fld id="{A6F8E820-4D09-4884-A162-6CE29A96B170}" type="datetime1">
              <a:rPr lang="en-GB" smtClean="0"/>
              <a:t>30/01/2019</a:t>
            </a:fld>
            <a:endParaRPr lang="en-GB"/>
          </a:p>
        </p:txBody>
      </p:sp>
      <p:sp>
        <p:nvSpPr>
          <p:cNvPr id="5" name="Segnaposto piè di pagina 4">
            <a:extLst>
              <a:ext uri="{FF2B5EF4-FFF2-40B4-BE49-F238E27FC236}">
                <a16:creationId xmlns:a16="http://schemas.microsoft.com/office/drawing/2014/main" id="{C3B211FC-6A1B-48DE-A46A-41E1D85617C5}"/>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B59F2828-3ACD-4338-B7D2-BB336D3EAB5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08120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369CC-E326-445E-A6E9-9E6369A579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33A7302-D40F-4F02-8F38-0F5DC0882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2552103-A467-40A6-AD63-411CD700973A}"/>
              </a:ext>
            </a:extLst>
          </p:cNvPr>
          <p:cNvSpPr>
            <a:spLocks noGrp="1"/>
          </p:cNvSpPr>
          <p:nvPr>
            <p:ph type="dt" sz="half" idx="10"/>
          </p:nvPr>
        </p:nvSpPr>
        <p:spPr/>
        <p:txBody>
          <a:bodyPr/>
          <a:lstStyle/>
          <a:p>
            <a:fld id="{5D05A4AA-0914-4B1F-88E3-9415A6274E09}" type="datetime1">
              <a:rPr lang="en-GB" smtClean="0"/>
              <a:t>30/01/2019</a:t>
            </a:fld>
            <a:endParaRPr lang="en-GB"/>
          </a:p>
        </p:txBody>
      </p:sp>
      <p:sp>
        <p:nvSpPr>
          <p:cNvPr id="5" name="Segnaposto piè di pagina 4">
            <a:extLst>
              <a:ext uri="{FF2B5EF4-FFF2-40B4-BE49-F238E27FC236}">
                <a16:creationId xmlns:a16="http://schemas.microsoft.com/office/drawing/2014/main" id="{DC267351-8EFD-40B8-A662-2F3042B6629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26BE5B1-DF3F-40F9-9F69-4476754AE81F}"/>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31961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C04ECF-0E0E-4C11-9FA7-EF2429192E5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B6C578E-707B-42EF-AF9F-DEC9FC374565}"/>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57553BB-1A63-4F96-84B7-F2B6F2115FF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CDA0486-32FD-4960-BF0F-E5ED119F3677}"/>
              </a:ext>
            </a:extLst>
          </p:cNvPr>
          <p:cNvSpPr>
            <a:spLocks noGrp="1"/>
          </p:cNvSpPr>
          <p:nvPr>
            <p:ph type="dt" sz="half" idx="10"/>
          </p:nvPr>
        </p:nvSpPr>
        <p:spPr/>
        <p:txBody>
          <a:bodyPr/>
          <a:lstStyle/>
          <a:p>
            <a:fld id="{6A2CF0AD-B45F-40C1-B1FF-A739A7554DF9}" type="datetime1">
              <a:rPr lang="en-GB" smtClean="0"/>
              <a:t>30/01/2019</a:t>
            </a:fld>
            <a:endParaRPr lang="en-GB"/>
          </a:p>
        </p:txBody>
      </p:sp>
      <p:sp>
        <p:nvSpPr>
          <p:cNvPr id="6" name="Segnaposto piè di pagina 5">
            <a:extLst>
              <a:ext uri="{FF2B5EF4-FFF2-40B4-BE49-F238E27FC236}">
                <a16:creationId xmlns:a16="http://schemas.microsoft.com/office/drawing/2014/main" id="{F2966FA6-F929-4786-A52A-11F3347134F7}"/>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C910EEF8-CEB7-4BBE-AA49-68968F671F10}"/>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90719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786EF-23C7-451A-9CA4-523330DE9B10}"/>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2411E2C-8C55-4323-9430-7DA520668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4D1A03A3-42D0-4A66-86B9-E9F7D2005E9E}"/>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97909DCE-E081-46C6-8674-0CF7F9F35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A79CC62-D1D4-4AD9-85EE-54CD4135FFE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078193F7-3667-45E3-9A2D-6273CDB4FD74}"/>
              </a:ext>
            </a:extLst>
          </p:cNvPr>
          <p:cNvSpPr>
            <a:spLocks noGrp="1"/>
          </p:cNvSpPr>
          <p:nvPr>
            <p:ph type="dt" sz="half" idx="10"/>
          </p:nvPr>
        </p:nvSpPr>
        <p:spPr/>
        <p:txBody>
          <a:bodyPr/>
          <a:lstStyle/>
          <a:p>
            <a:fld id="{3E087565-DE12-408E-9747-F41F38EDB236}" type="datetime1">
              <a:rPr lang="en-GB" smtClean="0"/>
              <a:t>30/01/2019</a:t>
            </a:fld>
            <a:endParaRPr lang="en-GB"/>
          </a:p>
        </p:txBody>
      </p:sp>
      <p:sp>
        <p:nvSpPr>
          <p:cNvPr id="8" name="Segnaposto piè di pagina 7">
            <a:extLst>
              <a:ext uri="{FF2B5EF4-FFF2-40B4-BE49-F238E27FC236}">
                <a16:creationId xmlns:a16="http://schemas.microsoft.com/office/drawing/2014/main" id="{C20720A0-0E86-4EC4-AF74-506144DAF2A6}"/>
              </a:ext>
            </a:extLst>
          </p:cNvPr>
          <p:cNvSpPr>
            <a:spLocks noGrp="1"/>
          </p:cNvSpPr>
          <p:nvPr>
            <p:ph type="ftr" sz="quarter" idx="11"/>
          </p:nvPr>
        </p:nvSpPr>
        <p:spPr/>
        <p:txBody>
          <a:bodyPr/>
          <a:lstStyle/>
          <a:p>
            <a:r>
              <a:rPr lang="it-IT"/>
              <a:t>A. Le Caldare, E. Sassu, E. Scarselli</a:t>
            </a:r>
            <a:endParaRPr lang="en-GB"/>
          </a:p>
        </p:txBody>
      </p:sp>
      <p:sp>
        <p:nvSpPr>
          <p:cNvPr id="9" name="Segnaposto numero diapositiva 8">
            <a:extLst>
              <a:ext uri="{FF2B5EF4-FFF2-40B4-BE49-F238E27FC236}">
                <a16:creationId xmlns:a16="http://schemas.microsoft.com/office/drawing/2014/main" id="{8716613B-99F3-4E39-A89B-33F4399AC7F1}"/>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417914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5E99-B057-4338-9C1D-106A5A627CF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1F70795-5C76-4173-BBD3-8730808E5AC6}"/>
              </a:ext>
            </a:extLst>
          </p:cNvPr>
          <p:cNvSpPr>
            <a:spLocks noGrp="1"/>
          </p:cNvSpPr>
          <p:nvPr>
            <p:ph type="dt" sz="half" idx="10"/>
          </p:nvPr>
        </p:nvSpPr>
        <p:spPr/>
        <p:txBody>
          <a:bodyPr/>
          <a:lstStyle/>
          <a:p>
            <a:fld id="{CBC1C182-3B38-4198-AA69-8B60B91A400A}" type="datetime1">
              <a:rPr lang="en-GB" smtClean="0"/>
              <a:t>30/01/2019</a:t>
            </a:fld>
            <a:endParaRPr lang="en-GB"/>
          </a:p>
        </p:txBody>
      </p:sp>
      <p:sp>
        <p:nvSpPr>
          <p:cNvPr id="4" name="Segnaposto piè di pagina 3">
            <a:extLst>
              <a:ext uri="{FF2B5EF4-FFF2-40B4-BE49-F238E27FC236}">
                <a16:creationId xmlns:a16="http://schemas.microsoft.com/office/drawing/2014/main" id="{CBE4D255-16C4-485C-BD44-636D3B592F91}"/>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81B8EC4-C26F-48F9-8D71-0804A0DE748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24796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76563DC-0701-4118-92DD-1083F5EACD25}"/>
              </a:ext>
            </a:extLst>
          </p:cNvPr>
          <p:cNvSpPr>
            <a:spLocks noGrp="1"/>
          </p:cNvSpPr>
          <p:nvPr>
            <p:ph type="dt" sz="half" idx="10"/>
          </p:nvPr>
        </p:nvSpPr>
        <p:spPr/>
        <p:txBody>
          <a:bodyPr/>
          <a:lstStyle/>
          <a:p>
            <a:fld id="{5BF3AFCF-F646-465F-92EC-2785C2E056CD}" type="datetime1">
              <a:rPr lang="en-GB" smtClean="0"/>
              <a:t>30/01/2019</a:t>
            </a:fld>
            <a:endParaRPr lang="en-GB"/>
          </a:p>
        </p:txBody>
      </p:sp>
      <p:sp>
        <p:nvSpPr>
          <p:cNvPr id="3" name="Segnaposto piè di pagina 2">
            <a:extLst>
              <a:ext uri="{FF2B5EF4-FFF2-40B4-BE49-F238E27FC236}">
                <a16:creationId xmlns:a16="http://schemas.microsoft.com/office/drawing/2014/main" id="{34FCB5C4-6F68-46B8-8668-C61BDC1D950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AD9B0A5-0EBD-4DC0-B80C-9200F7DE9A0B}"/>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65115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6EF47A-77F7-42A0-856B-F0BF4925033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E49A46A-5E63-46DB-A1DA-F9DF731D9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3347DA5D-1A06-40F5-96D9-0CE348A0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91C1060-1B47-47CD-AF8D-98D6FFC05263}"/>
              </a:ext>
            </a:extLst>
          </p:cNvPr>
          <p:cNvSpPr>
            <a:spLocks noGrp="1"/>
          </p:cNvSpPr>
          <p:nvPr>
            <p:ph type="dt" sz="half" idx="10"/>
          </p:nvPr>
        </p:nvSpPr>
        <p:spPr/>
        <p:txBody>
          <a:bodyPr/>
          <a:lstStyle/>
          <a:p>
            <a:fld id="{9A8F7003-99C8-481C-A4CD-B3BB91C2A8F7}" type="datetime1">
              <a:rPr lang="en-GB" smtClean="0"/>
              <a:t>30/01/2019</a:t>
            </a:fld>
            <a:endParaRPr lang="en-GB"/>
          </a:p>
        </p:txBody>
      </p:sp>
      <p:sp>
        <p:nvSpPr>
          <p:cNvPr id="6" name="Segnaposto piè di pagina 5">
            <a:extLst>
              <a:ext uri="{FF2B5EF4-FFF2-40B4-BE49-F238E27FC236}">
                <a16:creationId xmlns:a16="http://schemas.microsoft.com/office/drawing/2014/main" id="{7ECD71AD-EC7F-48AE-903A-912A65DB98CE}"/>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405D8967-BDFF-4C04-956F-6FF39C46BAED}"/>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3882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96AF23-604A-4638-A9E3-01D8BD80E8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1A5A913-90CF-47BC-A510-D1A063E3C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6529080B-759A-4792-A7C8-0606F1BB9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A80A66A9-50DB-42E3-ADB2-07F42F4D442E}"/>
              </a:ext>
            </a:extLst>
          </p:cNvPr>
          <p:cNvSpPr>
            <a:spLocks noGrp="1"/>
          </p:cNvSpPr>
          <p:nvPr>
            <p:ph type="dt" sz="half" idx="10"/>
          </p:nvPr>
        </p:nvSpPr>
        <p:spPr/>
        <p:txBody>
          <a:bodyPr/>
          <a:lstStyle/>
          <a:p>
            <a:fld id="{E0584EEC-4656-48D7-8A48-D261D57F7554}" type="datetime1">
              <a:rPr lang="en-GB" smtClean="0"/>
              <a:t>30/01/2019</a:t>
            </a:fld>
            <a:endParaRPr lang="en-GB"/>
          </a:p>
        </p:txBody>
      </p:sp>
      <p:sp>
        <p:nvSpPr>
          <p:cNvPr id="6" name="Segnaposto piè di pagina 5">
            <a:extLst>
              <a:ext uri="{FF2B5EF4-FFF2-40B4-BE49-F238E27FC236}">
                <a16:creationId xmlns:a16="http://schemas.microsoft.com/office/drawing/2014/main" id="{D46A57E2-EF87-4C56-8CBF-F577A7798755}"/>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1216DCF0-0A2D-40D7-B70A-ED8A51EA57C2}"/>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888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724B7A3-D514-4111-A1BD-C76D5EAC2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218D6A6-2A1A-405C-A9BF-65DF2E9B9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62B18D4-4672-4536-A92F-B75BA476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035C-570A-4995-B50D-9FFDAF4A1C50}" type="datetime1">
              <a:rPr lang="en-GB" smtClean="0"/>
              <a:t>30/01/2019</a:t>
            </a:fld>
            <a:endParaRPr lang="en-GB"/>
          </a:p>
        </p:txBody>
      </p:sp>
      <p:sp>
        <p:nvSpPr>
          <p:cNvPr id="5" name="Segnaposto piè di pagina 4">
            <a:extLst>
              <a:ext uri="{FF2B5EF4-FFF2-40B4-BE49-F238E27FC236}">
                <a16:creationId xmlns:a16="http://schemas.microsoft.com/office/drawing/2014/main" id="{3930A82E-2E29-4781-8957-254B4E18F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99022BE-DE69-45E2-B8BE-78421BE1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7E168-F539-4513-AD44-F276B24E7DDF}" type="slidenum">
              <a:rPr lang="en-GB" smtClean="0"/>
              <a:t>‹N›</a:t>
            </a:fld>
            <a:endParaRPr lang="en-GB"/>
          </a:p>
        </p:txBody>
      </p:sp>
    </p:spTree>
    <p:extLst>
      <p:ext uri="{BB962C8B-B14F-4D97-AF65-F5344CB8AC3E}">
        <p14:creationId xmlns:p14="http://schemas.microsoft.com/office/powerpoint/2010/main" val="3850432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0B8EC-4F76-47C7-A916-7FAF3DAAE733}"/>
              </a:ext>
            </a:extLst>
          </p:cNvPr>
          <p:cNvSpPr>
            <a:spLocks noGrp="1"/>
          </p:cNvSpPr>
          <p:nvPr>
            <p:ph type="ctrTitle"/>
          </p:nvPr>
        </p:nvSpPr>
        <p:spPr>
          <a:xfrm>
            <a:off x="1579417" y="1202965"/>
            <a:ext cx="9144000" cy="2387600"/>
          </a:xfrm>
        </p:spPr>
        <p:txBody>
          <a:bodyPr>
            <a:noAutofit/>
          </a:bodyPr>
          <a:lstStyle/>
          <a:p>
            <a:r>
              <a:rPr lang="en-GB" noProof="0" dirty="0">
                <a:solidFill>
                  <a:schemeClr val="tx2"/>
                </a:solidFill>
                <a:latin typeface="+mn-lt"/>
              </a:rPr>
              <a:t>SDN-Oriented</a:t>
            </a:r>
            <a:br>
              <a:rPr lang="en-GB" noProof="0" dirty="0">
                <a:solidFill>
                  <a:schemeClr val="tx2"/>
                </a:solidFill>
                <a:latin typeface="+mn-lt"/>
              </a:rPr>
            </a:br>
            <a:r>
              <a:rPr lang="en-GB" noProof="0" dirty="0">
                <a:solidFill>
                  <a:schemeClr val="tx2"/>
                </a:solidFill>
                <a:latin typeface="+mn-lt"/>
              </a:rPr>
              <a:t>DDoS Blocking Scheme</a:t>
            </a:r>
            <a:br>
              <a:rPr lang="en-GB" noProof="0" dirty="0">
                <a:solidFill>
                  <a:schemeClr val="tx2"/>
                </a:solidFill>
                <a:latin typeface="+mn-lt"/>
              </a:rPr>
            </a:br>
            <a:r>
              <a:rPr lang="en-GB" noProof="0" dirty="0">
                <a:solidFill>
                  <a:schemeClr val="tx2"/>
                </a:solidFill>
                <a:latin typeface="+mn-lt"/>
              </a:rPr>
              <a:t>for Botnet-Based Attacks</a:t>
            </a:r>
          </a:p>
        </p:txBody>
      </p:sp>
      <p:sp>
        <p:nvSpPr>
          <p:cNvPr id="3" name="Sottotitolo 2">
            <a:extLst>
              <a:ext uri="{FF2B5EF4-FFF2-40B4-BE49-F238E27FC236}">
                <a16:creationId xmlns:a16="http://schemas.microsoft.com/office/drawing/2014/main" id="{3F2D1219-38FE-4BD0-AABF-320132BDAEDE}"/>
              </a:ext>
            </a:extLst>
          </p:cNvPr>
          <p:cNvSpPr>
            <a:spLocks noGrp="1"/>
          </p:cNvSpPr>
          <p:nvPr>
            <p:ph type="subTitle" idx="1"/>
          </p:nvPr>
        </p:nvSpPr>
        <p:spPr>
          <a:xfrm>
            <a:off x="2820019" y="5340680"/>
            <a:ext cx="9144000" cy="1655762"/>
          </a:xfrm>
        </p:spPr>
        <p:txBody>
          <a:bodyPr/>
          <a:lstStyle/>
          <a:p>
            <a:pPr algn="r"/>
            <a:r>
              <a:rPr lang="en-GB" b="1" noProof="0" dirty="0">
                <a:solidFill>
                  <a:schemeClr val="tx2"/>
                </a:solidFill>
                <a:latin typeface="Bell MT" panose="02020503060305020303" pitchFamily="18" charset="0"/>
              </a:rPr>
              <a:t>Antonio LE CALDARE</a:t>
            </a:r>
          </a:p>
          <a:p>
            <a:pPr algn="r"/>
            <a:r>
              <a:rPr lang="en-GB" b="1" noProof="0" dirty="0" err="1">
                <a:solidFill>
                  <a:schemeClr val="tx2"/>
                </a:solidFill>
                <a:latin typeface="Bell MT" panose="02020503060305020303" pitchFamily="18" charset="0"/>
              </a:rPr>
              <a:t>Edoardo</a:t>
            </a:r>
            <a:r>
              <a:rPr lang="en-GB" b="1" noProof="0" dirty="0">
                <a:solidFill>
                  <a:schemeClr val="tx2"/>
                </a:solidFill>
                <a:latin typeface="Bell MT" panose="02020503060305020303" pitchFamily="18" charset="0"/>
              </a:rPr>
              <a:t> SASSU</a:t>
            </a:r>
          </a:p>
          <a:p>
            <a:pPr algn="r"/>
            <a:r>
              <a:rPr lang="en-GB" b="1" noProof="0" dirty="0">
                <a:solidFill>
                  <a:schemeClr val="tx2"/>
                </a:solidFill>
                <a:latin typeface="Bell MT" panose="02020503060305020303" pitchFamily="18" charset="0"/>
              </a:rPr>
              <a:t>Elena SCARSELLI</a:t>
            </a:r>
          </a:p>
        </p:txBody>
      </p:sp>
      <p:pic>
        <p:nvPicPr>
          <p:cNvPr id="6" name="Immagine 5">
            <a:extLst>
              <a:ext uri="{FF2B5EF4-FFF2-40B4-BE49-F238E27FC236}">
                <a16:creationId xmlns:a16="http://schemas.microsoft.com/office/drawing/2014/main" id="{4F103E64-2D94-4F5E-9C00-16D0417D2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40" y="5026486"/>
            <a:ext cx="2977657" cy="1584198"/>
          </a:xfrm>
          <a:prstGeom prst="rect">
            <a:avLst/>
          </a:prstGeom>
        </p:spPr>
      </p:pic>
    </p:spTree>
    <p:extLst>
      <p:ext uri="{BB962C8B-B14F-4D97-AF65-F5344CB8AC3E}">
        <p14:creationId xmlns:p14="http://schemas.microsoft.com/office/powerpoint/2010/main" val="264990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sz="3200" b="1" noProof="0" dirty="0"/>
              <a:t>Learning switch:</a:t>
            </a:r>
            <a:r>
              <a:rPr lang="en-GB" sz="3200" b="1" noProof="0" dirty="0">
                <a:solidFill>
                  <a:schemeClr val="bg1">
                    <a:lumMod val="75000"/>
                  </a:schemeClr>
                </a:solidFill>
              </a:rPr>
              <a:t> </a:t>
            </a:r>
          </a:p>
          <a:p>
            <a:pPr lvl="1"/>
            <a:r>
              <a:rPr lang="en-GB" sz="2800" b="1" noProof="0" dirty="0"/>
              <a:t>Added method to </a:t>
            </a:r>
            <a:r>
              <a:rPr lang="en-GB" sz="2800" b="1" i="1" noProof="0" dirty="0" err="1"/>
              <a:t>ILearningSwitch</a:t>
            </a:r>
            <a:r>
              <a:rPr lang="en-GB" sz="2800" b="1" noProof="0" dirty="0"/>
              <a:t> </a:t>
            </a:r>
            <a:r>
              <a:rPr lang="en-GB" sz="2800" b="1" dirty="0"/>
              <a:t>to retrieve learned </a:t>
            </a:r>
            <a:r>
              <a:rPr lang="en-GB" sz="2800" b="1" noProof="0" dirty="0"/>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9088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lnSpcReduction="100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sz="3200" b="1" noProof="0" dirty="0"/>
              <a:t>Deleting rules types </a:t>
            </a:r>
            <a:r>
              <a:rPr lang="en-GB" b="1" noProof="0" dirty="0">
                <a:solidFill>
                  <a:schemeClr val="accent1"/>
                </a:solidFill>
              </a:rPr>
              <a:t>[</a:t>
            </a:r>
            <a:r>
              <a:rPr lang="en-GB" b="1" noProof="0" dirty="0">
                <a:solidFill>
                  <a:schemeClr val="accent1"/>
                </a:solidFill>
                <a:hlinkClick r:id="rId5">
                  <a:extLst>
                    <a:ext uri="{A12FA001-AC4F-418D-AE19-62706E023703}">
                      <ahyp:hlinkClr xmlns:ahyp="http://schemas.microsoft.com/office/drawing/2018/hyperlinkcolor" val="tx"/>
                    </a:ext>
                  </a:extLst>
                </a:hlinkClick>
              </a:rPr>
              <a:t>3</a:t>
            </a:r>
            <a:r>
              <a:rPr lang="en-GB" b="1" noProof="0" dirty="0">
                <a:solidFill>
                  <a:schemeClr val="accent1"/>
                </a:solidFill>
              </a:rPr>
              <a:t>]</a:t>
            </a:r>
          </a:p>
          <a:p>
            <a:pPr lvl="1"/>
            <a:r>
              <a:rPr lang="en-GB" sz="2800" b="1" i="1" noProof="0" dirty="0" err="1"/>
              <a:t>OFFlowDelete</a:t>
            </a:r>
            <a:r>
              <a:rPr lang="en-GB" sz="2800" b="1" noProof="0" dirty="0"/>
              <a:t> deletes rules matching at least the specified fields</a:t>
            </a:r>
          </a:p>
          <a:p>
            <a:pPr lvl="1"/>
            <a:r>
              <a:rPr lang="en-GB" sz="2800" b="1" i="1" noProof="0" dirty="0" err="1"/>
              <a:t>OFFlowDeleteStrict</a:t>
            </a:r>
            <a:r>
              <a:rPr lang="en-GB" sz="2800" b="1" noProof="0" dirty="0"/>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273686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sz="3100" b="1" noProof="0" dirty="0"/>
              <a:t>Testing is done in Python using mininet library and not mininet cli</a:t>
            </a:r>
          </a:p>
          <a:p>
            <a:pPr lvl="1"/>
            <a:r>
              <a:rPr lang="en-GB" sz="2800" b="1" dirty="0"/>
              <a:t>Due to automating issues for command injection</a:t>
            </a:r>
            <a:endParaRPr lang="en-GB" sz="2800" b="1" noProof="0" dirty="0"/>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006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65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mappa&#10;&#10;Descrizione generata automaticamente">
            <a:extLst>
              <a:ext uri="{FF2B5EF4-FFF2-40B4-BE49-F238E27FC236}">
                <a16:creationId xmlns:a16="http://schemas.microsoft.com/office/drawing/2014/main" id="{C70C39FA-3DB0-4053-9205-4578EEAC5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7" name="Segnaposto numero diapositiva 6">
            <a:extLst>
              <a:ext uri="{FF2B5EF4-FFF2-40B4-BE49-F238E27FC236}">
                <a16:creationId xmlns:a16="http://schemas.microsoft.com/office/drawing/2014/main" id="{A85974FC-8904-43F2-A4EC-EAA5CF6A5B4F}"/>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r>
              <a:rPr lang="en-US" dirty="0"/>
              <a:t>9</a:t>
            </a:r>
          </a:p>
        </p:txBody>
      </p:sp>
      <p:sp>
        <p:nvSpPr>
          <p:cNvPr id="3" name="Documento 2">
            <a:extLst>
              <a:ext uri="{FF2B5EF4-FFF2-40B4-BE49-F238E27FC236}">
                <a16:creationId xmlns:a16="http://schemas.microsoft.com/office/drawing/2014/main" id="{34296573-DA25-4154-B2A0-EC503C6C7DB9}"/>
              </a:ext>
            </a:extLst>
          </p:cNvPr>
          <p:cNvSpPr/>
          <p:nvPr/>
        </p:nvSpPr>
        <p:spPr>
          <a:xfrm>
            <a:off x="636530" y="0"/>
            <a:ext cx="3248025" cy="3400426"/>
          </a:xfrm>
          <a:prstGeom prst="flowChart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2" name="Titolo 1">
            <a:extLst>
              <a:ext uri="{FF2B5EF4-FFF2-40B4-BE49-F238E27FC236}">
                <a16:creationId xmlns:a16="http://schemas.microsoft.com/office/drawing/2014/main" id="{9230EBA8-4C20-412A-8D49-CAB1A0E0D737}"/>
              </a:ext>
            </a:extLst>
          </p:cNvPr>
          <p:cNvSpPr>
            <a:spLocks noGrp="1"/>
          </p:cNvSpPr>
          <p:nvPr>
            <p:ph type="title"/>
          </p:nvPr>
        </p:nvSpPr>
        <p:spPr>
          <a:xfrm>
            <a:off x="1366106" y="136525"/>
            <a:ext cx="2018539" cy="2371148"/>
          </a:xfrm>
          <a:solidFill>
            <a:schemeClr val="tx2"/>
          </a:solidFill>
          <a:ln>
            <a:solidFill>
              <a:schemeClr val="tx2"/>
            </a:solidFill>
          </a:ln>
        </p:spPr>
        <p:txBody>
          <a:bodyPr vert="horz" lIns="91440" tIns="45720" rIns="91440" bIns="45720" rtlCol="0" anchor="ctr">
            <a:normAutofit/>
          </a:bodyPr>
          <a:lstStyle/>
          <a:p>
            <a:r>
              <a:rPr lang="en-GB" sz="3200" b="1" kern="1200" noProof="0" dirty="0">
                <a:solidFill>
                  <a:srgbClr val="FFFFFF"/>
                </a:solidFill>
                <a:latin typeface="+mj-lt"/>
                <a:ea typeface="+mj-ea"/>
                <a:cs typeface="+mj-cs"/>
              </a:rPr>
              <a:t>TESTING</a:t>
            </a:r>
            <a:r>
              <a:rPr lang="en-GB" sz="3200" kern="1200" noProof="0" dirty="0">
                <a:solidFill>
                  <a:srgbClr val="FFFFFF"/>
                </a:solidFill>
                <a:latin typeface="+mj-lt"/>
                <a:ea typeface="+mj-ea"/>
                <a:cs typeface="+mj-cs"/>
              </a:rPr>
              <a:t> </a:t>
            </a:r>
            <a:r>
              <a:rPr lang="en-GB" sz="3200" b="1" kern="1200" noProof="0" dirty="0">
                <a:solidFill>
                  <a:srgbClr val="FFFFFF"/>
                </a:solidFill>
                <a:latin typeface="+mj-lt"/>
                <a:ea typeface="+mj-ea"/>
                <a:cs typeface="+mj-cs"/>
              </a:rPr>
              <a:t>MODEL</a:t>
            </a:r>
          </a:p>
        </p:txBody>
      </p:sp>
      <p:sp>
        <p:nvSpPr>
          <p:cNvPr id="5" name="Segnaposto piè di pagina 4">
            <a:extLst>
              <a:ext uri="{FF2B5EF4-FFF2-40B4-BE49-F238E27FC236}">
                <a16:creationId xmlns:a16="http://schemas.microsoft.com/office/drawing/2014/main" id="{FAC2D90C-14D0-4D8A-9210-C5846494F235}"/>
              </a:ext>
            </a:extLst>
          </p:cNvPr>
          <p:cNvSpPr>
            <a:spLocks noGrp="1"/>
          </p:cNvSpPr>
          <p:nvPr>
            <p:ph type="ftr" sz="quarter" idx="11"/>
          </p:nvPr>
        </p:nvSpPr>
        <p:spPr/>
        <p:txBody>
          <a:bodyPr/>
          <a:lstStyle/>
          <a:p>
            <a:r>
              <a:rPr lang="it-IT"/>
              <a:t>A. Le Caldare, E. Sassu, E. Scarselli</a:t>
            </a:r>
            <a:endParaRPr lang="en-GB"/>
          </a:p>
        </p:txBody>
      </p:sp>
    </p:spTree>
    <p:extLst>
      <p:ext uri="{BB962C8B-B14F-4D97-AF65-F5344CB8AC3E}">
        <p14:creationId xmlns:p14="http://schemas.microsoft.com/office/powerpoint/2010/main" val="340205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testo, mappa&#10;&#10;Descrizione generata automaticamente">
            <a:extLst>
              <a:ext uri="{FF2B5EF4-FFF2-40B4-BE49-F238E27FC236}">
                <a16:creationId xmlns:a16="http://schemas.microsoft.com/office/drawing/2014/main" id="{4D3089B7-8C5C-40AC-9BD2-35F7B1F44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062643"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3 Clients and 8 Bots</a:t>
            </a:r>
          </a:p>
          <a:p>
            <a:pPr lvl="1"/>
            <a:r>
              <a:rPr lang="en-US" sz="2000" dirty="0"/>
              <a:t>Simulated with </a:t>
            </a:r>
            <a:r>
              <a:rPr lang="en-US" sz="2000" i="1" dirty="0"/>
              <a:t>start_client.sh </a:t>
            </a:r>
            <a:r>
              <a:rPr lang="en-US" sz="2000" dirty="0"/>
              <a:t>and</a:t>
            </a:r>
            <a:r>
              <a:rPr lang="en-US" sz="2000" i="1" dirty="0"/>
              <a:t> start_bot.sh</a:t>
            </a:r>
            <a:r>
              <a:rPr lang="en-US" sz="2000" dirty="0"/>
              <a:t>, using raw </a:t>
            </a:r>
            <a:r>
              <a:rPr lang="en-US" sz="2000" i="1" dirty="0" err="1"/>
              <a:t>netcat</a:t>
            </a:r>
            <a:endParaRPr lang="en-US" sz="1600" dirty="0"/>
          </a:p>
          <a:p>
            <a:r>
              <a:rPr lang="en-US" sz="2400" dirty="0"/>
              <a:t>1 HTTP Server</a:t>
            </a:r>
          </a:p>
          <a:p>
            <a:pPr lvl="1"/>
            <a:r>
              <a:rPr lang="en-US" sz="2000" dirty="0"/>
              <a:t>Implemented in Python</a:t>
            </a:r>
          </a:p>
          <a:p>
            <a:pPr lvl="1"/>
            <a:r>
              <a:rPr lang="en-US" sz="2000" dirty="0"/>
              <a:t>Multithreaded</a:t>
            </a:r>
          </a:p>
          <a:p>
            <a:pPr lvl="1"/>
            <a:r>
              <a:rPr lang="en-US" sz="2000" dirty="0"/>
              <a:t>will perform both forward</a:t>
            </a:r>
            <a:br>
              <a:rPr lang="en-US" sz="2000" dirty="0"/>
            </a:br>
            <a:r>
              <a:rPr lang="en-US" sz="2000" dirty="0"/>
              <a:t>and normal servicing</a:t>
            </a:r>
          </a:p>
        </p:txBody>
      </p:sp>
      <p:sp>
        <p:nvSpPr>
          <p:cNvPr id="2" name="Segnaposto piè di pagina 1">
            <a:extLst>
              <a:ext uri="{FF2B5EF4-FFF2-40B4-BE49-F238E27FC236}">
                <a16:creationId xmlns:a16="http://schemas.microsoft.com/office/drawing/2014/main" id="{C46081FB-FBE7-4724-86C5-82829583E4E1}"/>
              </a:ext>
            </a:extLst>
          </p:cNvPr>
          <p:cNvSpPr>
            <a:spLocks noGrp="1"/>
          </p:cNvSpPr>
          <p:nvPr>
            <p:ph type="ftr" sz="quarter" idx="11"/>
          </p:nvPr>
        </p:nvSpPr>
        <p:spPr/>
        <p:txBody>
          <a:bodyPr/>
          <a:lstStyle/>
          <a:p>
            <a:r>
              <a:rPr lang="it-IT"/>
              <a:t>A. Le Caldare, E. Sassu, E. Scarselli</a:t>
            </a:r>
            <a:endParaRPr lang="en-GB"/>
          </a:p>
        </p:txBody>
      </p:sp>
      <p:sp>
        <p:nvSpPr>
          <p:cNvPr id="3" name="Segnaposto numero diapositiva 2">
            <a:extLst>
              <a:ext uri="{FF2B5EF4-FFF2-40B4-BE49-F238E27FC236}">
                <a16:creationId xmlns:a16="http://schemas.microsoft.com/office/drawing/2014/main" id="{2169F94A-3284-4E4B-8D18-D9A542BB4FD0}"/>
              </a:ext>
            </a:extLst>
          </p:cNvPr>
          <p:cNvSpPr>
            <a:spLocks noGrp="1"/>
          </p:cNvSpPr>
          <p:nvPr>
            <p:ph type="sldNum" sz="quarter" idx="12"/>
          </p:nvPr>
        </p:nvSpPr>
        <p:spPr/>
        <p:txBody>
          <a:bodyPr/>
          <a:lstStyle/>
          <a:p>
            <a:r>
              <a:rPr lang="en-GB" dirty="0"/>
              <a:t>10</a:t>
            </a:r>
          </a:p>
        </p:txBody>
      </p:sp>
    </p:spTree>
    <p:extLst>
      <p:ext uri="{BB962C8B-B14F-4D97-AF65-F5344CB8AC3E}">
        <p14:creationId xmlns:p14="http://schemas.microsoft.com/office/powerpoint/2010/main" val="34790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583758"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Clients and </a:t>
            </a:r>
            <a:r>
              <a:rPr lang="it-IT" sz="2400" dirty="0" err="1"/>
              <a:t>Bots</a:t>
            </a:r>
            <a:r>
              <a:rPr lang="en-GB" sz="2400" dirty="0"/>
              <a:t> </a:t>
            </a:r>
            <a:r>
              <a:rPr lang="en-GB" sz="2400" b="1" dirty="0"/>
              <a:t>continuously request </a:t>
            </a:r>
            <a:r>
              <a:rPr lang="en-GB" sz="2400" dirty="0"/>
              <a:t>an HTTP connection to the server, however:</a:t>
            </a:r>
          </a:p>
          <a:p>
            <a:pPr lvl="1"/>
            <a:r>
              <a:rPr lang="en-GB" sz="2000" dirty="0"/>
              <a:t>Clients </a:t>
            </a:r>
            <a:r>
              <a:rPr lang="en-GB" sz="2000" b="1" dirty="0"/>
              <a:t>can solve CAPTCHAs </a:t>
            </a:r>
            <a:r>
              <a:rPr lang="en-GB" sz="2000" dirty="0"/>
              <a:t>and get forwarded to the </a:t>
            </a:r>
            <a:r>
              <a:rPr lang="en-GB" sz="2000" b="1" dirty="0"/>
              <a:t>new server address</a:t>
            </a:r>
          </a:p>
          <a:p>
            <a:pPr lvl="1"/>
            <a:r>
              <a:rPr lang="en-GB" sz="2000" dirty="0"/>
              <a:t>Bots, instead, will not be able to solve the problem and will keep doing requests on </a:t>
            </a:r>
            <a:r>
              <a:rPr lang="en-GB" sz="2000" b="1" dirty="0"/>
              <a:t>old server address</a:t>
            </a:r>
            <a:endParaRPr lang="it-IT" sz="2000" b="1" dirty="0"/>
          </a:p>
        </p:txBody>
      </p:sp>
      <p:pic>
        <p:nvPicPr>
          <p:cNvPr id="3" name="Immagine 2">
            <a:extLst>
              <a:ext uri="{FF2B5EF4-FFF2-40B4-BE49-F238E27FC236}">
                <a16:creationId xmlns:a16="http://schemas.microsoft.com/office/drawing/2014/main" id="{3AE848C2-2ED1-4DA8-B20E-C9915BA4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510" y="1154694"/>
            <a:ext cx="5539361" cy="4259965"/>
          </a:xfrm>
          <a:prstGeom prst="rect">
            <a:avLst/>
          </a:prstGeom>
        </p:spPr>
      </p:pic>
      <p:sp>
        <p:nvSpPr>
          <p:cNvPr id="2" name="Segnaposto piè di pagina 1">
            <a:extLst>
              <a:ext uri="{FF2B5EF4-FFF2-40B4-BE49-F238E27FC236}">
                <a16:creationId xmlns:a16="http://schemas.microsoft.com/office/drawing/2014/main" id="{03446EDC-DAEB-4561-8A59-88BEECE9C7B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51F41A5D-C183-43E7-9836-7A0162A5C415}"/>
              </a:ext>
            </a:extLst>
          </p:cNvPr>
          <p:cNvSpPr>
            <a:spLocks noGrp="1"/>
          </p:cNvSpPr>
          <p:nvPr>
            <p:ph type="sldNum" sz="quarter" idx="12"/>
          </p:nvPr>
        </p:nvSpPr>
        <p:spPr/>
        <p:txBody>
          <a:bodyPr/>
          <a:lstStyle/>
          <a:p>
            <a:r>
              <a:rPr lang="it-IT" dirty="0"/>
              <a:t>11</a:t>
            </a:r>
            <a:endParaRPr lang="en-GB" dirty="0"/>
          </a:p>
        </p:txBody>
      </p:sp>
    </p:spTree>
    <p:extLst>
      <p:ext uri="{BB962C8B-B14F-4D97-AF65-F5344CB8AC3E}">
        <p14:creationId xmlns:p14="http://schemas.microsoft.com/office/powerpoint/2010/main" val="292452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36388" y="1676399"/>
            <a:ext cx="6135467" cy="44164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the server is </a:t>
            </a:r>
            <a:r>
              <a:rPr lang="en-US" sz="2400" b="1" dirty="0"/>
              <a:t>under attack</a:t>
            </a:r>
            <a:r>
              <a:rPr lang="en-US" sz="2400" dirty="0"/>
              <a:t>:</a:t>
            </a:r>
          </a:p>
          <a:p>
            <a:pPr lvl="1"/>
            <a:r>
              <a:rPr lang="en-US" sz="2000" dirty="0"/>
              <a:t>it </a:t>
            </a:r>
            <a:r>
              <a:rPr lang="en-US" sz="2000" b="1" dirty="0"/>
              <a:t>notifies the Controller </a:t>
            </a:r>
            <a:r>
              <a:rPr lang="en-US" sz="2000" dirty="0"/>
              <a:t>to enable the protection using REST Interface</a:t>
            </a:r>
          </a:p>
          <a:p>
            <a:pPr lvl="1"/>
            <a:r>
              <a:rPr lang="en-US" sz="2000" dirty="0"/>
              <a:t>it </a:t>
            </a:r>
            <a:r>
              <a:rPr lang="en-US" sz="2000" b="1" dirty="0"/>
              <a:t>changes its address </a:t>
            </a:r>
            <a:r>
              <a:rPr lang="en-US" sz="2000" dirty="0"/>
              <a:t>to the one provided by the Controller</a:t>
            </a:r>
          </a:p>
          <a:p>
            <a:pPr lvl="1"/>
            <a:r>
              <a:rPr lang="en-US" sz="2000" dirty="0"/>
              <a:t>it </a:t>
            </a:r>
            <a:r>
              <a:rPr lang="en-US" sz="2000" b="1" dirty="0"/>
              <a:t>keeps the old address</a:t>
            </a:r>
            <a:r>
              <a:rPr lang="en-US" sz="2000" dirty="0"/>
              <a:t>, where it will perform </a:t>
            </a:r>
            <a:r>
              <a:rPr lang="en-US" sz="2000" b="1" dirty="0"/>
              <a:t>CAPTCHA forward </a:t>
            </a:r>
            <a:r>
              <a:rPr lang="en-US" sz="2000" dirty="0"/>
              <a:t>to the new address</a:t>
            </a:r>
          </a:p>
          <a:p>
            <a:r>
              <a:rPr lang="en-US" sz="2400" dirty="0"/>
              <a:t>In our implementation, both forwarding and normal services are hosted on the same machine</a:t>
            </a:r>
          </a:p>
          <a:p>
            <a:pPr lvl="1"/>
            <a:r>
              <a:rPr lang="en-US" sz="2000" dirty="0"/>
              <a:t>However </a:t>
            </a:r>
            <a:r>
              <a:rPr lang="en-US" sz="2000" i="1" dirty="0" err="1"/>
              <a:t>DDoSDefence</a:t>
            </a:r>
            <a:r>
              <a:rPr lang="en-US" sz="2000" dirty="0"/>
              <a:t> Controller implementation can work also with multiple machines</a:t>
            </a:r>
          </a:p>
        </p:txBody>
      </p:sp>
      <p:pic>
        <p:nvPicPr>
          <p:cNvPr id="3" name="Immagine 2">
            <a:extLst>
              <a:ext uri="{FF2B5EF4-FFF2-40B4-BE49-F238E27FC236}">
                <a16:creationId xmlns:a16="http://schemas.microsoft.com/office/drawing/2014/main" id="{5F8DA2AE-AC06-4C1D-9762-8398B0F4B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914" y="959849"/>
            <a:ext cx="3771318" cy="4598107"/>
          </a:xfrm>
          <a:prstGeom prst="rect">
            <a:avLst/>
          </a:prstGeom>
        </p:spPr>
      </p:pic>
      <p:sp>
        <p:nvSpPr>
          <p:cNvPr id="2" name="Segnaposto piè di pagina 1">
            <a:extLst>
              <a:ext uri="{FF2B5EF4-FFF2-40B4-BE49-F238E27FC236}">
                <a16:creationId xmlns:a16="http://schemas.microsoft.com/office/drawing/2014/main" id="{FFE3D1F7-CDD2-416F-B6D0-A15B3CB03416}"/>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81E109F-DE96-4502-A81D-FDB7F4786CCA}"/>
              </a:ext>
            </a:extLst>
          </p:cNvPr>
          <p:cNvSpPr>
            <a:spLocks noGrp="1"/>
          </p:cNvSpPr>
          <p:nvPr>
            <p:ph type="sldNum" sz="quarter" idx="12"/>
          </p:nvPr>
        </p:nvSpPr>
        <p:spPr/>
        <p:txBody>
          <a:bodyPr/>
          <a:lstStyle/>
          <a:p>
            <a:r>
              <a:rPr lang="it-IT" dirty="0"/>
              <a:t>12</a:t>
            </a:r>
            <a:endParaRPr lang="en-GB" dirty="0"/>
          </a:p>
        </p:txBody>
      </p:sp>
    </p:spTree>
    <p:extLst>
      <p:ext uri="{BB962C8B-B14F-4D97-AF65-F5344CB8AC3E}">
        <p14:creationId xmlns:p14="http://schemas.microsoft.com/office/powerpoint/2010/main" val="199528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6536" y="1676399"/>
            <a:ext cx="10908991"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The testing environment is implemented using a python script</a:t>
            </a:r>
          </a:p>
          <a:p>
            <a:pPr lvl="1"/>
            <a:r>
              <a:rPr lang="en-GB" sz="2000" dirty="0"/>
              <a:t>Providing a GUI</a:t>
            </a:r>
          </a:p>
          <a:p>
            <a:pPr lvl="1"/>
            <a:r>
              <a:rPr lang="en-GB" sz="2000" dirty="0"/>
              <a:t>Using </a:t>
            </a:r>
            <a:r>
              <a:rPr lang="en-GB" sz="2000" i="1" dirty="0"/>
              <a:t>mininet</a:t>
            </a:r>
            <a:r>
              <a:rPr lang="en-GB" sz="2000" dirty="0"/>
              <a:t> library</a:t>
            </a:r>
            <a:endParaRPr lang="en-GB" sz="2000" i="1" dirty="0"/>
          </a:p>
          <a:p>
            <a:pPr lvl="1"/>
            <a:r>
              <a:rPr lang="en-GB" sz="2000" dirty="0"/>
              <a:t>Automating nodes command injection</a:t>
            </a:r>
          </a:p>
          <a:p>
            <a:pPr lvl="1"/>
            <a:r>
              <a:rPr lang="en-GB" sz="2000" dirty="0"/>
              <a:t>Executing enable protection procedure on behalf of server</a:t>
            </a:r>
          </a:p>
          <a:p>
            <a:pPr lvl="2"/>
            <a:r>
              <a:rPr lang="en-GB" sz="1600" dirty="0"/>
              <a:t>Through console command injection</a:t>
            </a:r>
          </a:p>
          <a:p>
            <a:pPr lvl="2"/>
            <a:r>
              <a:rPr lang="en-GB" sz="1600" dirty="0"/>
              <a:t>Using </a:t>
            </a:r>
            <a:r>
              <a:rPr lang="en-GB" sz="1600" i="1" dirty="0"/>
              <a:t>requests library</a:t>
            </a:r>
            <a:r>
              <a:rPr lang="en-GB" sz="1600" dirty="0"/>
              <a:t> for executing REST API requests (for initialization and enable protection)</a:t>
            </a:r>
          </a:p>
          <a:p>
            <a:r>
              <a:rPr lang="en-GB" sz="2400" dirty="0"/>
              <a:t>GUI displays one console for each Client/Bot</a:t>
            </a:r>
          </a:p>
          <a:p>
            <a:pPr lvl="1"/>
            <a:r>
              <a:rPr lang="en-GB" sz="2000" dirty="0"/>
              <a:t>Reporting HTTP request result for each node</a:t>
            </a:r>
          </a:p>
          <a:p>
            <a:r>
              <a:rPr lang="en-GB" sz="2400" dirty="0"/>
              <a:t>GUI can also display OpenFlow Switch flow table entries</a:t>
            </a:r>
          </a:p>
        </p:txBody>
      </p:sp>
      <p:sp>
        <p:nvSpPr>
          <p:cNvPr id="2" name="Segnaposto piè di pagina 1">
            <a:extLst>
              <a:ext uri="{FF2B5EF4-FFF2-40B4-BE49-F238E27FC236}">
                <a16:creationId xmlns:a16="http://schemas.microsoft.com/office/drawing/2014/main" id="{0F145B13-D746-4F30-9245-505AEB433AE9}"/>
              </a:ext>
            </a:extLst>
          </p:cNvPr>
          <p:cNvSpPr>
            <a:spLocks noGrp="1"/>
          </p:cNvSpPr>
          <p:nvPr>
            <p:ph type="ftr" sz="quarter" idx="11"/>
          </p:nvPr>
        </p:nvSpPr>
        <p:spPr/>
        <p:txBody>
          <a:bodyPr/>
          <a:lstStyle/>
          <a:p>
            <a:r>
              <a:rPr lang="it-IT" dirty="0"/>
              <a:t>A. Le </a:t>
            </a:r>
            <a:r>
              <a:rPr lang="it-IT" dirty="0" err="1"/>
              <a:t>Caldare</a:t>
            </a:r>
            <a:r>
              <a:rPr lang="it-IT" dirty="0"/>
              <a:t>, E. </a:t>
            </a:r>
            <a:r>
              <a:rPr lang="it-IT" dirty="0" err="1"/>
              <a:t>Sassu</a:t>
            </a:r>
            <a:r>
              <a:rPr lang="it-IT" dirty="0"/>
              <a:t>, E. Scarselli</a:t>
            </a:r>
            <a:endParaRPr lang="en-GB" dirty="0"/>
          </a:p>
        </p:txBody>
      </p:sp>
      <p:sp>
        <p:nvSpPr>
          <p:cNvPr id="3" name="Segnaposto numero diapositiva 2">
            <a:extLst>
              <a:ext uri="{FF2B5EF4-FFF2-40B4-BE49-F238E27FC236}">
                <a16:creationId xmlns:a16="http://schemas.microsoft.com/office/drawing/2014/main" id="{B9EF7013-7740-4319-974B-8A9B1818E30C}"/>
              </a:ext>
            </a:extLst>
          </p:cNvPr>
          <p:cNvSpPr>
            <a:spLocks noGrp="1"/>
          </p:cNvSpPr>
          <p:nvPr>
            <p:ph type="sldNum" sz="quarter" idx="12"/>
          </p:nvPr>
        </p:nvSpPr>
        <p:spPr/>
        <p:txBody>
          <a:bodyPr/>
          <a:lstStyle/>
          <a:p>
            <a:r>
              <a:rPr lang="en-GB" dirty="0"/>
              <a:t>13</a:t>
            </a:r>
          </a:p>
        </p:txBody>
      </p:sp>
    </p:spTree>
    <p:extLst>
      <p:ext uri="{BB962C8B-B14F-4D97-AF65-F5344CB8AC3E}">
        <p14:creationId xmlns:p14="http://schemas.microsoft.com/office/powerpoint/2010/main" val="141772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Project Goal</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Server protection from DDoS attacks</a:t>
            </a:r>
          </a:p>
          <a:p>
            <a:pPr lvl="1"/>
            <a:r>
              <a:rPr lang="en-GB" dirty="0"/>
              <a:t>A </a:t>
            </a:r>
            <a:r>
              <a:rPr lang="en-GB" b="1" dirty="0"/>
              <a:t>Server</a:t>
            </a:r>
            <a:r>
              <a:rPr lang="en-GB" dirty="0"/>
              <a:t> (or more than one) is attached to an OpenFlow switch</a:t>
            </a:r>
          </a:p>
          <a:p>
            <a:pPr lvl="1"/>
            <a:r>
              <a:rPr lang="en-GB" dirty="0"/>
              <a:t>The </a:t>
            </a:r>
            <a:r>
              <a:rPr lang="en-GB" b="1" dirty="0"/>
              <a:t>OpenFlow switch </a:t>
            </a:r>
            <a:r>
              <a:rPr lang="en-GB" dirty="0"/>
              <a:t>will perform filtering for malicious clients</a:t>
            </a:r>
          </a:p>
          <a:p>
            <a:pPr lvl="1"/>
            <a:r>
              <a:rPr lang="en-GB" dirty="0"/>
              <a:t>An </a:t>
            </a:r>
            <a:r>
              <a:rPr lang="en-GB" b="1" dirty="0"/>
              <a:t>OpenFlow controller</a:t>
            </a:r>
            <a:r>
              <a:rPr lang="en-GB" dirty="0"/>
              <a:t> (</a:t>
            </a:r>
            <a:r>
              <a:rPr lang="en-GB" i="1" dirty="0" err="1"/>
              <a:t>DDoSDefence</a:t>
            </a:r>
            <a:r>
              <a:rPr lang="en-GB" dirty="0"/>
              <a:t>) will label clients into Bots or Clients</a:t>
            </a:r>
          </a:p>
          <a:p>
            <a:r>
              <a:rPr lang="en-GB" dirty="0"/>
              <a:t>Threat Model</a:t>
            </a:r>
          </a:p>
          <a:p>
            <a:pPr lvl="1"/>
            <a:r>
              <a:rPr lang="en-GB" dirty="0"/>
              <a:t>Bots are modelled as very simple programs, which cannot do other than repeating HTTP requests to a fixed address</a:t>
            </a:r>
          </a:p>
          <a:p>
            <a:pPr lvl="1"/>
            <a:r>
              <a:rPr lang="en-GB" dirty="0"/>
              <a:t>Bots can perform </a:t>
            </a:r>
            <a:r>
              <a:rPr lang="en-GB" dirty="0" err="1"/>
              <a:t>KeepAlive</a:t>
            </a:r>
            <a:r>
              <a:rPr lang="en-GB" dirty="0"/>
              <a:t> requests to reuse connections</a:t>
            </a:r>
          </a:p>
          <a:p>
            <a:pPr lvl="1"/>
            <a:r>
              <a:rPr lang="en-GB" dirty="0"/>
              <a:t>Bots cannot solve CAPTCHAs and, in general, complex problems</a:t>
            </a:r>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2</a:t>
            </a:fld>
            <a:endParaRPr lang="en-GB"/>
          </a:p>
        </p:txBody>
      </p:sp>
    </p:spTree>
    <p:extLst>
      <p:ext uri="{BB962C8B-B14F-4D97-AF65-F5344CB8AC3E}">
        <p14:creationId xmlns:p14="http://schemas.microsoft.com/office/powerpoint/2010/main" val="31393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28BB0E2-7B0F-41C3-B033-9D1FFBBC8A2F}"/>
              </a:ext>
            </a:extLst>
          </p:cNvPr>
          <p:cNvSpPr>
            <a:spLocks noGrp="1"/>
          </p:cNvSpPr>
          <p:nvPr>
            <p:ph type="title"/>
          </p:nvPr>
        </p:nvSpPr>
        <p:spPr>
          <a:xfrm>
            <a:off x="750242" y="632990"/>
            <a:ext cx="4062643" cy="1043409"/>
          </a:xfrm>
        </p:spPr>
        <p:txBody>
          <a:bodyPr>
            <a:normAutofit/>
          </a:bodyPr>
          <a:lstStyle/>
          <a:p>
            <a:r>
              <a:rPr lang="en-GB" sz="3400" b="1" noProof="0" dirty="0">
                <a:solidFill>
                  <a:schemeClr val="tx2"/>
                </a:solidFill>
              </a:rPr>
              <a:t>How protection works</a:t>
            </a:r>
          </a:p>
        </p:txBody>
      </p:sp>
      <p:sp>
        <p:nvSpPr>
          <p:cNvPr id="3" name="Segnaposto contenuto 2">
            <a:extLst>
              <a:ext uri="{FF2B5EF4-FFF2-40B4-BE49-F238E27FC236}">
                <a16:creationId xmlns:a16="http://schemas.microsoft.com/office/drawing/2014/main" id="{CE721F29-E99B-44CE-9945-94B87CB84BAE}"/>
              </a:ext>
            </a:extLst>
          </p:cNvPr>
          <p:cNvSpPr>
            <a:spLocks noGrp="1"/>
          </p:cNvSpPr>
          <p:nvPr>
            <p:ph idx="1"/>
          </p:nvPr>
        </p:nvSpPr>
        <p:spPr>
          <a:xfrm>
            <a:off x="520242" y="1774371"/>
            <a:ext cx="4836504" cy="3780267"/>
          </a:xfrm>
        </p:spPr>
        <p:txBody>
          <a:bodyPr anchor="t">
            <a:normAutofit/>
          </a:bodyPr>
          <a:lstStyle/>
          <a:p>
            <a:r>
              <a:rPr lang="en-GB" sz="2400" noProof="0" dirty="0"/>
              <a:t>Server </a:t>
            </a:r>
            <a:r>
              <a:rPr lang="en-GB" sz="2400" b="1" noProof="0" dirty="0"/>
              <a:t>changes the listening address </a:t>
            </a:r>
            <a:r>
              <a:rPr lang="en-GB" sz="2400" noProof="0" dirty="0"/>
              <a:t>to a new one when is under attack</a:t>
            </a:r>
          </a:p>
          <a:p>
            <a:r>
              <a:rPr lang="en-GB" sz="2400" noProof="0" dirty="0"/>
              <a:t>The </a:t>
            </a:r>
            <a:r>
              <a:rPr lang="en-GB" sz="2400" b="1" noProof="0" dirty="0"/>
              <a:t>connections</a:t>
            </a:r>
            <a:r>
              <a:rPr lang="en-GB" sz="2400" noProof="0" dirty="0"/>
              <a:t> requests to the old server address </a:t>
            </a:r>
            <a:r>
              <a:rPr lang="en-GB" sz="2400" b="1" noProof="0" dirty="0"/>
              <a:t>are counted</a:t>
            </a:r>
          </a:p>
          <a:p>
            <a:r>
              <a:rPr lang="en-GB" sz="2400" noProof="0" dirty="0"/>
              <a:t>If the number of connection requests of a client goes above a certain </a:t>
            </a:r>
            <a:r>
              <a:rPr lang="en-GB" sz="2400" b="1" noProof="0" dirty="0"/>
              <a:t>threshold </a:t>
            </a:r>
            <a:r>
              <a:rPr lang="en-GB" sz="2400" b="1" i="1" noProof="0" dirty="0"/>
              <a:t>θ</a:t>
            </a:r>
            <a:r>
              <a:rPr lang="en-GB" sz="2400" noProof="0" dirty="0"/>
              <a:t>, the client is classified as a bot and all its connections are dropped</a:t>
            </a:r>
          </a:p>
        </p:txBody>
      </p:sp>
      <p:sp>
        <p:nvSpPr>
          <p:cNvPr id="4" name="Segnaposto piè di pagina 3">
            <a:extLst>
              <a:ext uri="{FF2B5EF4-FFF2-40B4-BE49-F238E27FC236}">
                <a16:creationId xmlns:a16="http://schemas.microsoft.com/office/drawing/2014/main" id="{64856BD1-05FF-4319-A62B-843781618CEB}"/>
              </a:ext>
            </a:extLst>
          </p:cNvPr>
          <p:cNvSpPr>
            <a:spLocks noGrp="1"/>
          </p:cNvSpPr>
          <p:nvPr>
            <p:ph type="ftr" sz="quarter" idx="11"/>
          </p:nvPr>
        </p:nvSpPr>
        <p:spPr>
          <a:xfrm>
            <a:off x="750242" y="6092880"/>
            <a:ext cx="3246992" cy="617260"/>
          </a:xfrm>
        </p:spPr>
        <p:txBody>
          <a:bodyPr>
            <a:normAutofit/>
          </a:bodyPr>
          <a:lstStyle/>
          <a:p>
            <a:pPr algn="l">
              <a:spcAft>
                <a:spcPts val="600"/>
              </a:spcAft>
            </a:pPr>
            <a:r>
              <a:rPr lang="it-IT" sz="1100" dirty="0">
                <a:solidFill>
                  <a:schemeClr val="tx1"/>
                </a:solidFill>
              </a:rPr>
              <a:t>A. Le </a:t>
            </a:r>
            <a:r>
              <a:rPr lang="it-IT" sz="1100" dirty="0" err="1">
                <a:solidFill>
                  <a:schemeClr val="tx1"/>
                </a:solidFill>
              </a:rPr>
              <a:t>Caldare</a:t>
            </a:r>
            <a:r>
              <a:rPr lang="it-IT" sz="1100" dirty="0">
                <a:solidFill>
                  <a:schemeClr val="tx1"/>
                </a:solidFill>
              </a:rPr>
              <a:t>, E. </a:t>
            </a:r>
            <a:r>
              <a:rPr lang="it-IT" sz="1100" dirty="0" err="1">
                <a:solidFill>
                  <a:schemeClr val="tx1"/>
                </a:solidFill>
              </a:rPr>
              <a:t>Sassu</a:t>
            </a:r>
            <a:r>
              <a:rPr lang="it-IT" sz="1100" dirty="0">
                <a:solidFill>
                  <a:schemeClr val="tx1"/>
                </a:solidFill>
              </a:rPr>
              <a:t>, E. Scarselli</a:t>
            </a:r>
            <a:endParaRPr lang="en-GB" sz="1100" dirty="0">
              <a:solidFill>
                <a:schemeClr val="tx1"/>
              </a:solidFill>
            </a:endParaRPr>
          </a:p>
        </p:txBody>
      </p:sp>
      <p:sp>
        <p:nvSpPr>
          <p:cNvPr id="5" name="Segnaposto numero diapositiva 4">
            <a:extLst>
              <a:ext uri="{FF2B5EF4-FFF2-40B4-BE49-F238E27FC236}">
                <a16:creationId xmlns:a16="http://schemas.microsoft.com/office/drawing/2014/main" id="{00ECBA30-D47C-4877-8324-A69DF5EB2842}"/>
              </a:ext>
            </a:extLst>
          </p:cNvPr>
          <p:cNvSpPr>
            <a:spLocks noGrp="1"/>
          </p:cNvSpPr>
          <p:nvPr>
            <p:ph type="sldNum" sz="quarter" idx="12"/>
          </p:nvPr>
        </p:nvSpPr>
        <p:spPr>
          <a:xfrm>
            <a:off x="11000232" y="6108192"/>
            <a:ext cx="548640" cy="548640"/>
          </a:xfrm>
          <a:prstGeom prst="ellipse">
            <a:avLst/>
          </a:prstGeom>
          <a:solidFill>
            <a:srgbClr val="368B50"/>
          </a:solidFill>
        </p:spPr>
        <p:txBody>
          <a:bodyPr anchor="ctr">
            <a:normAutofit/>
          </a:bodyPr>
          <a:lstStyle/>
          <a:p>
            <a:pPr algn="ctr">
              <a:spcAft>
                <a:spcPts val="600"/>
              </a:spcAft>
            </a:pPr>
            <a:fld id="{5BB7E168-F539-4513-AD44-F276B24E7DDF}" type="slidenum">
              <a:rPr lang="en-GB" sz="1500">
                <a:solidFill>
                  <a:srgbClr val="FFFFFF"/>
                </a:solidFill>
              </a:rPr>
              <a:pPr algn="ctr">
                <a:spcAft>
                  <a:spcPts val="600"/>
                </a:spcAft>
              </a:pPr>
              <a:t>3</a:t>
            </a:fld>
            <a:endParaRPr lang="en-GB" sz="1500">
              <a:solidFill>
                <a:srgbClr val="FFFFFF"/>
              </a:solidFill>
            </a:endParaRPr>
          </a:p>
        </p:txBody>
      </p:sp>
      <p:pic>
        <p:nvPicPr>
          <p:cNvPr id="8" name="Immagine 7">
            <a:extLst>
              <a:ext uri="{FF2B5EF4-FFF2-40B4-BE49-F238E27FC236}">
                <a16:creationId xmlns:a16="http://schemas.microsoft.com/office/drawing/2014/main" id="{AEBF0350-10CE-4D0A-BA4D-8C323765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746" y="1516940"/>
            <a:ext cx="6315853" cy="3824119"/>
          </a:xfrm>
          <a:prstGeom prst="rect">
            <a:avLst/>
          </a:prstGeom>
        </p:spPr>
      </p:pic>
    </p:spTree>
    <p:extLst>
      <p:ext uri="{BB962C8B-B14F-4D97-AF65-F5344CB8AC3E}">
        <p14:creationId xmlns:p14="http://schemas.microsoft.com/office/powerpoint/2010/main" val="386012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Controller Interface</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The controller provides two REST resources (only POST):</a:t>
            </a:r>
          </a:p>
          <a:p>
            <a:pPr lvl="1"/>
            <a:r>
              <a:rPr lang="en-GB" b="1" noProof="0" dirty="0"/>
              <a:t>Init</a:t>
            </a:r>
            <a:r>
              <a:rPr lang="en-GB" noProof="0" dirty="0"/>
              <a:t>: required to initialize the controller, can be executed only one time and is required before enabling protection for the first time. Parameters:</a:t>
            </a:r>
          </a:p>
          <a:p>
            <a:pPr lvl="2"/>
            <a:r>
              <a:rPr lang="en-GB" i="1" dirty="0"/>
              <a:t>Service port</a:t>
            </a:r>
            <a:r>
              <a:rPr lang="en-GB" dirty="0"/>
              <a:t>, for protected service</a:t>
            </a:r>
          </a:p>
          <a:p>
            <a:pPr lvl="2"/>
            <a:r>
              <a:rPr lang="en-GB" i="1" noProof="0" dirty="0"/>
              <a:t>Public address pool</a:t>
            </a:r>
            <a:r>
              <a:rPr lang="en-GB" noProof="0" dirty="0"/>
              <a:t>, assignable to the server(s)</a:t>
            </a:r>
          </a:p>
          <a:p>
            <a:pPr lvl="2"/>
            <a:r>
              <a:rPr lang="en-GB" i="1" dirty="0"/>
              <a:t>Threshold</a:t>
            </a:r>
            <a:r>
              <a:rPr lang="en-GB" dirty="0"/>
              <a:t>, for spotting bots</a:t>
            </a:r>
            <a:endParaRPr lang="en-GB" i="1" dirty="0"/>
          </a:p>
          <a:p>
            <a:pPr lvl="1"/>
            <a:r>
              <a:rPr lang="en-GB" b="1" dirty="0"/>
              <a:t>Management</a:t>
            </a:r>
            <a:r>
              <a:rPr lang="en-GB" dirty="0"/>
              <a:t>: used to enable or disable the protection.  Parameters:</a:t>
            </a:r>
          </a:p>
          <a:p>
            <a:pPr lvl="2"/>
            <a:r>
              <a:rPr lang="en-GB" i="1" dirty="0"/>
              <a:t>Enable</a:t>
            </a:r>
            <a:r>
              <a:rPr lang="en-GB" dirty="0"/>
              <a:t>, </a:t>
            </a:r>
            <a:r>
              <a:rPr lang="en-GB" dirty="0" err="1"/>
              <a:t>boolean</a:t>
            </a:r>
            <a:endParaRPr lang="en-GB" i="1"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4</a:t>
            </a:fld>
            <a:endParaRPr lang="en-GB"/>
          </a:p>
        </p:txBody>
      </p:sp>
    </p:spTree>
    <p:extLst>
      <p:ext uri="{BB962C8B-B14F-4D97-AF65-F5344CB8AC3E}">
        <p14:creationId xmlns:p14="http://schemas.microsoft.com/office/powerpoint/2010/main" val="24060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a:solidFill>
                  <a:schemeClr val="tx2"/>
                </a:solidFill>
              </a:rPr>
              <a:t>Learning Switch</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noProof="0" dirty="0"/>
              <a:t>The learning switch is used in order to </a:t>
            </a:r>
            <a:r>
              <a:rPr lang="en-GB" b="1" noProof="0" dirty="0"/>
              <a:t>avoid</a:t>
            </a:r>
            <a:r>
              <a:rPr lang="en-GB" noProof="0" dirty="0"/>
              <a:t> </a:t>
            </a:r>
            <a:r>
              <a:rPr lang="en-GB" b="1" noProof="0" dirty="0"/>
              <a:t>the re-implementation of L2 switching functionalities</a:t>
            </a:r>
            <a:r>
              <a:rPr lang="en-GB" noProof="0" dirty="0"/>
              <a:t> in our controller</a:t>
            </a:r>
          </a:p>
          <a:p>
            <a:pPr lvl="1"/>
            <a:r>
              <a:rPr lang="en-GB" noProof="0" dirty="0"/>
              <a:t>Switch will perform also auto-learning functionalities.</a:t>
            </a:r>
          </a:p>
          <a:p>
            <a:r>
              <a:rPr lang="en-GB" noProof="0" dirty="0"/>
              <a:t>For our purposes, this behaviour must be applied only to </a:t>
            </a:r>
            <a:r>
              <a:rPr lang="en-GB" b="1" noProof="0" dirty="0"/>
              <a:t>ARP and ICMP packets</a:t>
            </a:r>
          </a:p>
          <a:p>
            <a:pPr lvl="1"/>
            <a:r>
              <a:rPr lang="en-GB" b="1" noProof="0" dirty="0"/>
              <a:t>ARP </a:t>
            </a:r>
            <a:r>
              <a:rPr lang="en-GB" noProof="0" dirty="0"/>
              <a:t>for enabling packets sending between clients and server;</a:t>
            </a:r>
          </a:p>
          <a:p>
            <a:pPr lvl="1"/>
            <a:r>
              <a:rPr lang="en-GB" b="1" noProof="0" dirty="0"/>
              <a:t>ICMP </a:t>
            </a:r>
            <a:r>
              <a:rPr lang="en-GB" noProof="0" dirty="0"/>
              <a:t>for testing purposes (ping and error messages).</a:t>
            </a:r>
          </a:p>
          <a:p>
            <a:r>
              <a:rPr lang="en-GB" noProof="0" dirty="0"/>
              <a:t>Our model does not include </a:t>
            </a:r>
            <a:r>
              <a:rPr lang="en-GB" b="1" noProof="0" dirty="0"/>
              <a:t>L3 forwarding</a:t>
            </a:r>
          </a:p>
          <a:p>
            <a:pPr lvl="1"/>
            <a:r>
              <a:rPr lang="en-GB" noProof="0" dirty="0"/>
              <a:t>Packet coming from clients and server are forwarded by default to the switch.</a:t>
            </a:r>
          </a:p>
          <a:p>
            <a:pPr lvl="1"/>
            <a:endParaRPr lang="en-GB" noProof="0"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5</a:t>
            </a:fld>
            <a:endParaRPr lang="en-GB"/>
          </a:p>
        </p:txBody>
      </p:sp>
    </p:spTree>
    <p:extLst>
      <p:ext uri="{BB962C8B-B14F-4D97-AF65-F5344CB8AC3E}">
        <p14:creationId xmlns:p14="http://schemas.microsoft.com/office/powerpoint/2010/main" val="157876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F20B7-4BA0-4CF1-8E2B-382DBDBD21EB}"/>
              </a:ext>
            </a:extLst>
          </p:cNvPr>
          <p:cNvSpPr>
            <a:spLocks noGrp="1"/>
          </p:cNvSpPr>
          <p:nvPr>
            <p:ph type="title"/>
          </p:nvPr>
        </p:nvSpPr>
        <p:spPr>
          <a:xfrm>
            <a:off x="317500" y="390525"/>
            <a:ext cx="10515600" cy="1325563"/>
          </a:xfrm>
        </p:spPr>
        <p:txBody>
          <a:bodyPr/>
          <a:lstStyle/>
          <a:p>
            <a:r>
              <a:rPr lang="en-GB" b="1" noProof="0" dirty="0">
                <a:solidFill>
                  <a:schemeClr val="tx2"/>
                </a:solidFill>
              </a:rPr>
              <a:t>Our Pseudocode </a:t>
            </a:r>
          </a:p>
        </p:txBody>
      </p:sp>
      <p:sp>
        <p:nvSpPr>
          <p:cNvPr id="4" name="Segnaposto piè di pagina 3">
            <a:extLst>
              <a:ext uri="{FF2B5EF4-FFF2-40B4-BE49-F238E27FC236}">
                <a16:creationId xmlns:a16="http://schemas.microsoft.com/office/drawing/2014/main" id="{65E15F71-FD24-4519-9713-A3CBDEEFE96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BB32699-A021-4E06-954D-B48771B9AF8C}"/>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6</a:t>
            </a:fld>
            <a:endParaRPr lang="en-GB"/>
          </a:p>
        </p:txBody>
      </p:sp>
      <p:pic>
        <p:nvPicPr>
          <p:cNvPr id="6" name="Segnaposto contenuto 6">
            <a:extLst>
              <a:ext uri="{FF2B5EF4-FFF2-40B4-BE49-F238E27FC236}">
                <a16:creationId xmlns:a16="http://schemas.microsoft.com/office/drawing/2014/main" id="{12FC9BFD-6F57-4CEA-921E-F45007B0216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913" t="5317" r="7315" b="54954"/>
          <a:stretch/>
        </p:blipFill>
        <p:spPr>
          <a:xfrm>
            <a:off x="4394242" y="886114"/>
            <a:ext cx="7429416" cy="4652743"/>
          </a:xfrm>
        </p:spPr>
      </p:pic>
      <p:sp>
        <p:nvSpPr>
          <p:cNvPr id="7" name="CasellaDiTesto 6">
            <a:extLst>
              <a:ext uri="{FF2B5EF4-FFF2-40B4-BE49-F238E27FC236}">
                <a16:creationId xmlns:a16="http://schemas.microsoft.com/office/drawing/2014/main" id="{5CD30BED-1BC5-4548-A8AA-416D7B7CE417}"/>
              </a:ext>
            </a:extLst>
          </p:cNvPr>
          <p:cNvSpPr txBox="1"/>
          <p:nvPr/>
        </p:nvSpPr>
        <p:spPr>
          <a:xfrm>
            <a:off x="419101" y="1850033"/>
            <a:ext cx="3905250" cy="5355312"/>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dirty="0"/>
              <a:t>Add rules for </a:t>
            </a:r>
            <a:r>
              <a:rPr lang="it-IT" sz="2400" dirty="0" err="1"/>
              <a:t>packets</a:t>
            </a:r>
            <a:r>
              <a:rPr lang="it-IT" sz="2400" dirty="0"/>
              <a:t> coming </a:t>
            </a:r>
            <a:r>
              <a:rPr lang="it-IT" sz="2400" b="1" dirty="0"/>
              <a:t>from  </a:t>
            </a:r>
            <a:br>
              <a:rPr lang="it-IT" sz="2400" b="1" dirty="0"/>
            </a:br>
            <a:r>
              <a:rPr lang="it-IT" sz="2400" b="1" dirty="0"/>
              <a:t>the server to clients</a:t>
            </a:r>
            <a:r>
              <a:rPr lang="it-IT" sz="2400" dirty="0"/>
              <a:t>. </a:t>
            </a:r>
          </a:p>
          <a:p>
            <a:pPr marL="342900" indent="-342900">
              <a:buFont typeface="Arial" panose="020B0604020202020204" pitchFamily="34" charset="0"/>
              <a:buChar char="•"/>
            </a:pPr>
            <a:r>
              <a:rPr lang="it-IT" sz="2400" dirty="0" err="1"/>
              <a:t>Packets</a:t>
            </a:r>
            <a:r>
              <a:rPr lang="it-IT" sz="2400" dirty="0"/>
              <a:t> coming from server need only to be </a:t>
            </a:r>
            <a:r>
              <a:rPr lang="it-IT" sz="2400" b="1" dirty="0" err="1"/>
              <a:t>forwarded</a:t>
            </a:r>
            <a:r>
              <a:rPr lang="it-IT" sz="2400" dirty="0"/>
              <a:t>, then execution can stop after </a:t>
            </a:r>
            <a:r>
              <a:rPr lang="it-IT" sz="2400" b="1" dirty="0" err="1"/>
              <a:t>adding</a:t>
            </a:r>
            <a:r>
              <a:rPr lang="it-IT" sz="2400" b="1" dirty="0"/>
              <a:t> the server forwarding rule</a:t>
            </a:r>
            <a:r>
              <a:rPr lang="it-IT" sz="2400" dirty="0"/>
              <a:t>.</a:t>
            </a:r>
          </a:p>
          <a:p>
            <a:pPr marL="285750" indent="-285750">
              <a:buFontTx/>
              <a:buChar char="-"/>
            </a:pPr>
            <a:endParaRPr lang="it-IT" dirty="0"/>
          </a:p>
          <a:p>
            <a:pPr marL="285750" indent="-285750">
              <a:buFontTx/>
              <a:buChar char="-"/>
            </a:pPr>
            <a:endParaRPr lang="it-IT" dirty="0"/>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127718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4FF3B-3B1A-463B-8372-37E5585C7A8B}"/>
              </a:ext>
            </a:extLst>
          </p:cNvPr>
          <p:cNvSpPr>
            <a:spLocks noGrp="1"/>
          </p:cNvSpPr>
          <p:nvPr>
            <p:ph type="title"/>
          </p:nvPr>
        </p:nvSpPr>
        <p:spPr>
          <a:xfrm>
            <a:off x="334180" y="377825"/>
            <a:ext cx="10515600" cy="1325563"/>
          </a:xfrm>
        </p:spPr>
        <p:txBody>
          <a:bodyPr/>
          <a:lstStyle/>
          <a:p>
            <a:r>
              <a:rPr lang="en-GB" b="1" noProof="0" dirty="0">
                <a:solidFill>
                  <a:schemeClr val="tx2"/>
                </a:solidFill>
              </a:rPr>
              <a:t>Our Pseudocode </a:t>
            </a:r>
            <a:endParaRPr lang="en-GB" b="1" noProof="0" dirty="0"/>
          </a:p>
        </p:txBody>
      </p:sp>
      <p:sp>
        <p:nvSpPr>
          <p:cNvPr id="4" name="Segnaposto piè di pagina 3">
            <a:extLst>
              <a:ext uri="{FF2B5EF4-FFF2-40B4-BE49-F238E27FC236}">
                <a16:creationId xmlns:a16="http://schemas.microsoft.com/office/drawing/2014/main" id="{23D645FA-0AA3-4E37-9807-0FDE2B99459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9865783-E436-4F01-9664-B2759478D0A2}"/>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7</a:t>
            </a:fld>
            <a:endParaRPr lang="en-GB"/>
          </a:p>
        </p:txBody>
      </p:sp>
      <p:pic>
        <p:nvPicPr>
          <p:cNvPr id="6" name="Segnaposto contenuto 6">
            <a:extLst>
              <a:ext uri="{FF2B5EF4-FFF2-40B4-BE49-F238E27FC236}">
                <a16:creationId xmlns:a16="http://schemas.microsoft.com/office/drawing/2014/main" id="{D41959EA-8DEB-44C8-9569-96F37FBDB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382" t="44488" r="7382" b="7340"/>
          <a:stretch/>
        </p:blipFill>
        <p:spPr>
          <a:xfrm>
            <a:off x="4659336" y="849214"/>
            <a:ext cx="7113564" cy="5435600"/>
          </a:xfrm>
        </p:spPr>
      </p:pic>
      <p:sp>
        <p:nvSpPr>
          <p:cNvPr id="12" name="CasellaDiTesto 11">
            <a:extLst>
              <a:ext uri="{FF2B5EF4-FFF2-40B4-BE49-F238E27FC236}">
                <a16:creationId xmlns:a16="http://schemas.microsoft.com/office/drawing/2014/main" id="{A2C77459-C5D4-4CC8-98D4-5DB5A7912BD8}"/>
              </a:ext>
            </a:extLst>
          </p:cNvPr>
          <p:cNvSpPr txBox="1"/>
          <p:nvPr/>
        </p:nvSpPr>
        <p:spPr>
          <a:xfrm>
            <a:off x="419101" y="1850400"/>
            <a:ext cx="4114800" cy="5539978"/>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b="1" dirty="0"/>
              <a:t>Checking for connection </a:t>
            </a:r>
            <a:r>
              <a:rPr lang="it-IT" sz="2400" dirty="0"/>
              <a:t>coming from clients to new server address must be done only </a:t>
            </a:r>
            <a:r>
              <a:rPr lang="it-IT" sz="2400" b="1" dirty="0"/>
              <a:t>when </a:t>
            </a:r>
            <a:r>
              <a:rPr lang="it-IT" sz="2400" b="1" dirty="0" err="1"/>
              <a:t>protection</a:t>
            </a:r>
            <a:r>
              <a:rPr lang="it-IT" sz="2400" b="1" dirty="0"/>
              <a:t> </a:t>
            </a:r>
            <a:r>
              <a:rPr lang="it-IT" sz="2400" b="1" dirty="0" err="1"/>
              <a:t>is</a:t>
            </a:r>
            <a:r>
              <a:rPr lang="it-IT" sz="2400" b="1" dirty="0"/>
              <a:t> </a:t>
            </a:r>
            <a:r>
              <a:rPr lang="it-IT" sz="2400" b="1" dirty="0" err="1"/>
              <a:t>enabled</a:t>
            </a:r>
            <a:r>
              <a:rPr lang="it-IT" sz="2400" dirty="0"/>
              <a:t>.</a:t>
            </a:r>
          </a:p>
          <a:p>
            <a:pPr marL="342900" indent="-342900">
              <a:buFont typeface="Arial" panose="020B0604020202020204" pitchFamily="34" charset="0"/>
              <a:buChar char="•"/>
            </a:pPr>
            <a:r>
              <a:rPr lang="it-IT" sz="2400" dirty="0"/>
              <a:t>The </a:t>
            </a:r>
            <a:r>
              <a:rPr lang="it-IT" sz="2400" b="1" dirty="0" err="1"/>
              <a:t>dictionary</a:t>
            </a:r>
            <a:r>
              <a:rPr lang="it-IT" sz="2400" b="1" dirty="0"/>
              <a:t> of clients </a:t>
            </a:r>
            <a:r>
              <a:rPr lang="it-IT" sz="2400" b="1" dirty="0" err="1"/>
              <a:t>connecitons</a:t>
            </a:r>
            <a:r>
              <a:rPr lang="it-IT" sz="2400" b="1" dirty="0"/>
              <a:t> must be </a:t>
            </a:r>
            <a:r>
              <a:rPr lang="it-IT" sz="2400" b="1" dirty="0" err="1"/>
              <a:t>cleared</a:t>
            </a:r>
            <a:r>
              <a:rPr lang="it-IT" sz="2400" b="1" dirty="0"/>
              <a:t> </a:t>
            </a:r>
            <a:r>
              <a:rPr lang="it-IT" sz="2400" dirty="0"/>
              <a:t>when connection to new server address </a:t>
            </a:r>
            <a:r>
              <a:rPr lang="it-IT" sz="2400" dirty="0" err="1"/>
              <a:t>is</a:t>
            </a:r>
            <a:r>
              <a:rPr lang="it-IT" sz="2400" dirty="0"/>
              <a:t> </a:t>
            </a:r>
            <a:r>
              <a:rPr lang="it-IT" sz="2400" dirty="0" err="1"/>
              <a:t>detected</a:t>
            </a:r>
            <a:r>
              <a:rPr lang="it-IT" sz="2400" dirty="0"/>
              <a:t>.</a:t>
            </a:r>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58878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sz="3200" b="1" noProof="0" dirty="0"/>
              <a:t>Execution order of floodlight modules </a:t>
            </a:r>
            <a:r>
              <a:rPr lang="en-GB" sz="3200" b="1" noProof="0" dirty="0">
                <a:hlinkClick r:id="rId3"/>
              </a:rPr>
              <a:t>[</a:t>
            </a:r>
            <a:r>
              <a:rPr lang="en-GB" sz="3200" b="1" dirty="0">
                <a:hlinkClick r:id="rId3"/>
              </a:rPr>
              <a:t>1]</a:t>
            </a:r>
            <a:endParaRPr lang="en-GB" sz="3200" b="1" noProof="0" dirty="0"/>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fld id="{5BB7E168-F539-4513-AD44-F276B24E7DDF}" type="slidenum">
              <a:rPr lang="en-GB" smtClean="0"/>
              <a:t>8</a:t>
            </a:fld>
            <a:endParaRPr lang="en-GB"/>
          </a:p>
        </p:txBody>
      </p:sp>
    </p:spTree>
    <p:extLst>
      <p:ext uri="{BB962C8B-B14F-4D97-AF65-F5344CB8AC3E}">
        <p14:creationId xmlns:p14="http://schemas.microsoft.com/office/powerpoint/2010/main" val="305110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sz="3200" b="1" noProof="0" dirty="0"/>
              <a:t>The normal rule (</a:t>
            </a:r>
            <a:r>
              <a:rPr lang="en-GB" sz="3200" b="1" noProof="0" dirty="0" err="1"/>
              <a:t>action.normal</a:t>
            </a:r>
            <a:r>
              <a:rPr lang="en-GB" sz="3200" b="1" noProof="0" dirty="0"/>
              <a:t>) does not work for non hybrid switches</a:t>
            </a:r>
            <a:r>
              <a:rPr lang="en-GB" b="1" noProof="0" dirty="0">
                <a:solidFill>
                  <a:schemeClr val="bg1">
                    <a:lumMod val="75000"/>
                  </a:schemeClr>
                </a:solidFill>
              </a:rPr>
              <a:t> </a:t>
            </a:r>
            <a:r>
              <a:rPr lang="en-GB" b="1" noProof="0" dirty="0">
                <a:solidFill>
                  <a:schemeClr val="bg1">
                    <a:lumMod val="75000"/>
                  </a:schemeClr>
                </a:solidFill>
                <a:hlinkClick r:id="rId4"/>
              </a:rPr>
              <a:t>[2]</a:t>
            </a:r>
            <a:endParaRPr lang="en-GB" b="1"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it-IT" dirty="0"/>
              <a:t>8</a:t>
            </a:r>
          </a:p>
        </p:txBody>
      </p:sp>
    </p:spTree>
    <p:extLst>
      <p:ext uri="{BB962C8B-B14F-4D97-AF65-F5344CB8AC3E}">
        <p14:creationId xmlns:p14="http://schemas.microsoft.com/office/powerpoint/2010/main" val="40699998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2048</Words>
  <Application>Microsoft Office PowerPoint</Application>
  <PresentationFormat>Widescreen</PresentationFormat>
  <Paragraphs>211</Paragraphs>
  <Slides>17</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Bell MT</vt:lpstr>
      <vt:lpstr>Calibri</vt:lpstr>
      <vt:lpstr>Calibri Light</vt:lpstr>
      <vt:lpstr>Tema di Office</vt:lpstr>
      <vt:lpstr>SDN-Oriented DDoS Blocking Scheme for Botnet-Based Attacks</vt:lpstr>
      <vt:lpstr>DDosDefence: Project Goal</vt:lpstr>
      <vt:lpstr>How protection works</vt:lpstr>
      <vt:lpstr>DDoSDefence: Controller Interface</vt:lpstr>
      <vt:lpstr>Learning Switch</vt:lpstr>
      <vt:lpstr>Our Pseudocode </vt:lpstr>
      <vt:lpstr>Our Pseudocode </vt:lpstr>
      <vt:lpstr>Implementation Issues</vt:lpstr>
      <vt:lpstr>Implementation Issues</vt:lpstr>
      <vt:lpstr>Implementation Issues</vt:lpstr>
      <vt:lpstr>Implementation Issues</vt:lpstr>
      <vt:lpstr>Implementation Issues</vt:lpstr>
      <vt:lpstr>TESTING MODEL</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SDN-Oriented DDoS Blocking Scheme for Botnet-Based Attacks</dc:title>
  <dc:creator>Elena Scarselli</dc:creator>
  <cp:lastModifiedBy>Elena Scarselli</cp:lastModifiedBy>
  <cp:revision>65</cp:revision>
  <dcterms:created xsi:type="dcterms:W3CDTF">2019-01-24T16:21:51Z</dcterms:created>
  <dcterms:modified xsi:type="dcterms:W3CDTF">2019-01-30T18:12:13Z</dcterms:modified>
</cp:coreProperties>
</file>