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6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598B-47D1-4B97-BF55-D572E533FA49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4304-E485-4399-8040-349200315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0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598B-47D1-4B97-BF55-D572E533FA49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4304-E485-4399-8040-349200315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43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598B-47D1-4B97-BF55-D572E533FA49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4304-E485-4399-8040-349200315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40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598B-47D1-4B97-BF55-D572E533FA49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4304-E485-4399-8040-349200315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92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598B-47D1-4B97-BF55-D572E533FA49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4304-E485-4399-8040-349200315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598B-47D1-4B97-BF55-D572E533FA49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4304-E485-4399-8040-349200315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84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598B-47D1-4B97-BF55-D572E533FA49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4304-E485-4399-8040-349200315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4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598B-47D1-4B97-BF55-D572E533FA49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4304-E485-4399-8040-349200315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14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598B-47D1-4B97-BF55-D572E533FA49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4304-E485-4399-8040-349200315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68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598B-47D1-4B97-BF55-D572E533FA49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4304-E485-4399-8040-349200315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13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598B-47D1-4B97-BF55-D572E533FA49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4304-E485-4399-8040-349200315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59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6598B-47D1-4B97-BF55-D572E533FA49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34304-E485-4399-8040-349200315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68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b="1" dirty="0" smtClean="0"/>
              <a:t>Метапрограммирование</a:t>
            </a:r>
            <a:endParaRPr lang="ru-RU" sz="6600" b="1" dirty="0"/>
          </a:p>
        </p:txBody>
      </p:sp>
    </p:spTree>
    <p:extLst>
      <p:ext uri="{BB962C8B-B14F-4D97-AF65-F5344CB8AC3E}">
        <p14:creationId xmlns:p14="http://schemas.microsoft.com/office/powerpoint/2010/main" val="3850348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746" y="117152"/>
            <a:ext cx="10515600" cy="1325563"/>
          </a:xfrm>
        </p:spPr>
        <p:txBody>
          <a:bodyPr>
            <a:normAutofit/>
          </a:bodyPr>
          <a:lstStyle/>
          <a:p>
            <a:r>
              <a:rPr lang="ru-RU" sz="3000" b="1" dirty="0"/>
              <a:t>Макрос для создания таблиц </a:t>
            </a:r>
            <a:r>
              <a:rPr lang="ru-RU" sz="3000" b="1" dirty="0" smtClean="0"/>
              <a:t>преобразования во время компиляции</a:t>
            </a:r>
            <a:endParaRPr lang="ru-RU" sz="3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5444268"/>
              </p:ext>
            </p:extLst>
          </p:nvPr>
        </p:nvGraphicFramePr>
        <p:xfrm>
          <a:off x="419746" y="1413091"/>
          <a:ext cx="10515600" cy="53628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/>
              </a:tblGrid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(define-syntax build-compiled-table</a:t>
                      </a:r>
                      <a:endParaRPr lang="ru-RU" sz="17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(syntax-rules ()</a:t>
                      </a:r>
                      <a:endParaRPr lang="ru-RU" sz="17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(</a:t>
                      </a:r>
                      <a:endParaRPr lang="ru-RU" sz="17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(build-compiled-table name start end default 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func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ru-RU" sz="17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(define name</a:t>
                      </a:r>
                      <a:endParaRPr lang="ru-RU" sz="17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(at-compile-time</a:t>
                      </a:r>
                      <a:endParaRPr lang="ru-RU" sz="17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(list-&gt;vector</a:t>
                      </a:r>
                      <a:endParaRPr lang="ru-RU" sz="17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  (let build</a:t>
                      </a:r>
                      <a:endParaRPr lang="ru-RU" sz="17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     (</a:t>
                      </a:r>
                      <a:endParaRPr lang="ru-RU" sz="17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        (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0))</a:t>
                      </a:r>
                      <a:endParaRPr lang="ru-RU" sz="17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     (if (&gt; 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end)</a:t>
                      </a:r>
                      <a:endParaRPr lang="ru-RU" sz="17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        '()</a:t>
                      </a:r>
                      <a:endParaRPr lang="ru-RU" sz="17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        (if (&lt; 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start)</a:t>
                      </a:r>
                      <a:endParaRPr lang="ru-RU" sz="17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           (cons default (build (+ 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1)))</a:t>
                      </a:r>
                      <a:endParaRPr lang="ru-RU" sz="17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           (cons (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func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 (build (+ 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1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))))))))))))</a:t>
                      </a:r>
                      <a:endParaRPr lang="ru-RU" sz="17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ru-RU" sz="17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(build-compiled-table 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sqrt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-table 5 20 0.0 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sqrt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ru-RU" sz="17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(display (vector-ref 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sqrt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-table 5))</a:t>
                      </a:r>
                      <a:endParaRPr lang="ru-RU" sz="17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(newline)</a:t>
                      </a:r>
                    </a:p>
                  </a:txBody>
                  <a:tcPr marL="47625" marR="47625" marT="47625" marB="47625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574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Написание макросов syntax-case в </a:t>
            </a:r>
            <a:r>
              <a:rPr lang="en-US" b="1" dirty="0"/>
              <a:t>Racket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187667"/>
              </p:ext>
            </p:extLst>
          </p:nvPr>
        </p:nvGraphicFramePr>
        <p:xfrm>
          <a:off x="435244" y="1419947"/>
          <a:ext cx="10515600" cy="48083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/>
              </a:tblGrid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(define-syntax macro-name</a:t>
                      </a:r>
                      <a:endParaRPr lang="ru-RU" sz="17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(lambda (x)</a:t>
                      </a:r>
                      <a:endParaRPr lang="ru-RU" sz="17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</a:t>
                      </a:r>
                      <a:r>
                        <a:rPr lang="ru-RU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(syntax-case x (другие ключевые слова, если имеются)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</a:t>
                      </a:r>
                      <a:endParaRPr lang="ru-RU" sz="17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;;</a:t>
                      </a:r>
                      <a:r>
                        <a:rPr lang="ru-RU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Первый шаблон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(macro-name macro-arg1 macro-arg2)</a:t>
                      </a:r>
                      <a:endParaRPr lang="ru-RU" sz="17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</a:t>
                      </a:r>
                      <a:r>
                        <a:rPr lang="ru-RU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;;Расширение макроса (одна или несколько форм)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;;(syntax - это зарезервированное слово)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(syntax (расширение макроса находится здесь))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</a:t>
                      </a:r>
                      <a:r>
                        <a:rPr lang="ru-RU" sz="17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ru-RU" sz="17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(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;;Второй шаблон - версия с одним аргументом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(macro-name macro-arg1)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;;Расширение макроса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(syntax (расширение макроса находится здесь))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)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)))</a:t>
                      </a:r>
                    </a:p>
                  </a:txBody>
                  <a:tcPr marL="47625" marR="47625" marT="47625" marB="47625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629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Макрос для определения расширенной версии оператора if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726078"/>
              </p:ext>
            </p:extLst>
          </p:nvPr>
        </p:nvGraphicFramePr>
        <p:xfrm>
          <a:off x="419746" y="1864309"/>
          <a:ext cx="10515600" cy="2834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/>
              </a:tblGrid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;;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определить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my-if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как макрос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(define-syntax my-if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(lambda (x)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;;установить, что "then" и "else" - это ключевые слова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(syntax-case x (then else)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(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;;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шаблон для соответствия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(my-if condition then yes-result else no-result)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;;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преобразователь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(syntax (if condition yes-result no-result))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)))</a:t>
                      </a:r>
                    </a:p>
                  </a:txBody>
                  <a:tcPr marL="47625" marR="47625" marT="47625" marB="47625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398109"/>
              </p:ext>
            </p:extLst>
          </p:nvPr>
        </p:nvGraphicFramePr>
        <p:xfrm>
          <a:off x="419746" y="5090134"/>
          <a:ext cx="10515600" cy="1318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/>
              </a:tblGrid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(my-if  (&gt; a b)  then     a      else    b)</a:t>
                      </a:r>
                      <a:endParaRPr lang="ru-RU" sz="15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/       /      /       /       /      /</a:t>
                      </a:r>
                      <a:endParaRPr lang="ru-RU" sz="15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/       /      /       /       /      /</a:t>
                      </a:r>
                      <a:endParaRPr lang="ru-RU" sz="15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v       </a:t>
                      </a:r>
                      <a:r>
                        <a:rPr lang="en-US" sz="15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</a:t>
                      </a:r>
                      <a:r>
                        <a:rPr lang="en-US" sz="15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</a:t>
                      </a:r>
                      <a:r>
                        <a:rPr lang="en-US" sz="15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</a:t>
                      </a:r>
                      <a:r>
                        <a:rPr lang="en-US" sz="15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</a:t>
                      </a:r>
                      <a:r>
                        <a:rPr lang="en-US" sz="15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</a:t>
                      </a:r>
                      <a:endParaRPr lang="ru-RU" sz="15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(my-if condition then yes-result else no-result)</a:t>
                      </a:r>
                      <a:endParaRPr lang="ru-RU" sz="15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820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Определение вашего собственного макроса swap!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7044280"/>
              </p:ext>
            </p:extLst>
          </p:nvPr>
        </p:nvGraphicFramePr>
        <p:xfrm>
          <a:off x="466241" y="1930420"/>
          <a:ext cx="10515600" cy="28507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/>
              </a:tblGrid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;;Определить новый макрос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(define-syntax swap!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(lambda (x)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;;здесь мы не используем ключевых слов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(syntax-case x ()</a:t>
                      </a:r>
                      <a:endParaRPr lang="ru-RU" sz="13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(</a:t>
                      </a:r>
                      <a:endParaRPr lang="ru-RU" sz="13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(swap! a b)</a:t>
                      </a:r>
                      <a:endParaRPr lang="ru-RU" sz="13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(syntax</a:t>
                      </a:r>
                      <a:endParaRPr lang="ru-RU" sz="13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(let ((c a))</a:t>
                      </a:r>
                      <a:endParaRPr lang="ru-RU" sz="13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(set! a b)</a:t>
                      </a:r>
                      <a:endParaRPr lang="ru-RU" sz="13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</a:t>
                      </a:r>
                      <a:r>
                        <a:rPr lang="ru-RU" sz="13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(set! b c)))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)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)))</a:t>
                      </a:r>
                    </a:p>
                  </a:txBody>
                  <a:tcPr marL="47625" marR="47625" marT="47625" marB="47625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710862"/>
              </p:ext>
            </p:extLst>
          </p:nvPr>
        </p:nvGraphicFramePr>
        <p:xfrm>
          <a:off x="466241" y="5002189"/>
          <a:ext cx="10515600" cy="11550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/>
              </a:tblGrid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(define a 1)</a:t>
                      </a:r>
                      <a:endParaRPr lang="ru-RU" sz="13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(define b 2)</a:t>
                      </a:r>
                      <a:endParaRPr lang="ru-RU" sz="13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(swap! a b)</a:t>
                      </a:r>
                      <a:endParaRPr lang="ru-RU" sz="13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(display "a is now ")(display a)(newline)</a:t>
                      </a:r>
                      <a:endParaRPr lang="ru-RU" sz="13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(display "b is now ")(display b)(newline)</a:t>
                      </a:r>
                      <a:endParaRPr lang="ru-RU" sz="13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674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Не работающий макрос определения математических констант 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3949895"/>
              </p:ext>
            </p:extLst>
          </p:nvPr>
        </p:nvGraphicFramePr>
        <p:xfrm>
          <a:off x="512736" y="2026557"/>
          <a:ext cx="10515600" cy="25412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/>
              </a:tblGrid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(define-syntax with-math-defines</a:t>
                      </a:r>
                      <a:endParaRPr lang="ru-RU" sz="15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(lambda (x)</a:t>
                      </a:r>
                      <a:endParaRPr lang="ru-RU" sz="15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(syntax-rules x ()</a:t>
                      </a:r>
                      <a:endParaRPr lang="ru-RU" sz="15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(</a:t>
                      </a:r>
                      <a:endParaRPr lang="ru-RU" sz="15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(with-math-defines expression)</a:t>
                      </a:r>
                      <a:endParaRPr lang="ru-RU" sz="15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(syntax</a:t>
                      </a:r>
                      <a:endParaRPr lang="ru-RU" sz="15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(let ( (pi 3.14) (e 2.71828) )</a:t>
                      </a:r>
                      <a:endParaRPr lang="ru-RU" sz="15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expression))</a:t>
                      </a:r>
                      <a:endParaRPr lang="ru-RU" sz="15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</a:t>
                      </a:r>
                      <a:r>
                        <a:rPr lang="ru-RU" sz="15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5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)))</a:t>
                      </a:r>
                    </a:p>
                  </a:txBody>
                  <a:tcPr marL="47625" marR="47625" marT="47625" marB="47625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830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Работающий макрос определения математических констант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615378"/>
              </p:ext>
            </p:extLst>
          </p:nvPr>
        </p:nvGraphicFramePr>
        <p:xfrm>
          <a:off x="590226" y="1282403"/>
          <a:ext cx="10515600" cy="49879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/>
              </a:tblGrid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(define-syntax with-math-defines</a:t>
                      </a:r>
                      <a:endParaRPr lang="ru-RU" sz="12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(lambda (x)</a:t>
                      </a:r>
                      <a:endParaRPr lang="ru-RU" sz="12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(syntax-case x ()</a:t>
                      </a:r>
                      <a:endParaRPr lang="ru-RU" sz="12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(</a:t>
                      </a:r>
                      <a:endParaRPr lang="ru-RU" sz="12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;;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Шаблон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(with-math-defines expression)</a:t>
                      </a:r>
                      <a:endParaRPr lang="ru-RU" sz="12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ru-RU" sz="12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;;with-syntax определяет новые переменные шаблона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(with-syntax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(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(expr ;;новая переменная шаблона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;;преобразовать выражение в синтаксический объект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(datum-&gt;syntax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;;syntax - местная магия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(syntax k)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;;выражение для преобразования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`(let ( (pi 3.14) (e 2.72))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      ;;Вставить код для переменной шаблона "expression" 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     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;;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сюда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endParaRPr lang="ru-RU" sz="12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      ,(syntax-&gt;datum (syntax expression))))))</a:t>
                      </a:r>
                      <a:endParaRPr lang="ru-RU" sz="12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;;Использовать новую созданную переменную шаблона "expr"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;;как конечное выражение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(syntax expr))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)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)))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9783" y="6253056"/>
            <a:ext cx="6096000" cy="2899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100" marR="38100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b="1" dirty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(with-math-defines	(* pi e))</a:t>
            </a:r>
            <a:endParaRPr lang="ru-RU" sz="1200" b="1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65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310" y="296415"/>
            <a:ext cx="10515600" cy="1325563"/>
          </a:xfrm>
        </p:spPr>
        <p:txBody>
          <a:bodyPr/>
          <a:lstStyle/>
          <a:p>
            <a:r>
              <a:rPr lang="ru-RU" b="1" dirty="0"/>
              <a:t>Препроцессор C (CPP)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943573"/>
              </p:ext>
            </p:extLst>
          </p:nvPr>
        </p:nvGraphicFramePr>
        <p:xfrm>
          <a:off x="315310" y="1513490"/>
          <a:ext cx="11038490" cy="42205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38490"/>
              </a:tblGrid>
              <a:tr h="376795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3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#define SWAP(a, b, type) { type __</a:t>
                      </a:r>
                      <a:r>
                        <a:rPr lang="en-US" sz="2300" b="1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tmp_c</a:t>
                      </a:r>
                      <a:r>
                        <a:rPr lang="en-US" sz="23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; c = b; b = a; a = c; </a:t>
                      </a:r>
                      <a:r>
                        <a:rPr lang="en-US" sz="2300" b="1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}</a:t>
                      </a:r>
                      <a:endParaRPr lang="ru-RU" sz="2300" b="1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ru-RU" sz="23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300" b="1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</a:t>
                      </a:r>
                      <a:r>
                        <a:rPr lang="en-US" sz="23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main()</a:t>
                      </a:r>
                      <a:endParaRPr lang="ru-RU" sz="23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3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{</a:t>
                      </a:r>
                      <a:endParaRPr lang="ru-RU" sz="23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3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</a:t>
                      </a:r>
                      <a:r>
                        <a:rPr lang="en-US" sz="2300" b="1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</a:t>
                      </a:r>
                      <a:r>
                        <a:rPr lang="en-US" sz="23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 = 3;</a:t>
                      </a:r>
                      <a:endParaRPr lang="ru-RU" sz="23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3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</a:t>
                      </a:r>
                      <a:r>
                        <a:rPr lang="en-US" sz="2300" b="1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</a:t>
                      </a:r>
                      <a:r>
                        <a:rPr lang="en-US" sz="23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b = 5;</a:t>
                      </a:r>
                      <a:endParaRPr lang="ru-RU" sz="23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3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</a:t>
                      </a:r>
                      <a:r>
                        <a:rPr lang="en-US" sz="2300" b="1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printf</a:t>
                      </a:r>
                      <a:r>
                        <a:rPr lang="en-US" sz="23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("a is %d and b is %d\n", a, b);</a:t>
                      </a:r>
                      <a:endParaRPr lang="ru-RU" sz="23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3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SWAP(a, b, </a:t>
                      </a:r>
                      <a:r>
                        <a:rPr lang="en-US" sz="2300" b="1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</a:t>
                      </a:r>
                      <a:r>
                        <a:rPr lang="en-US" sz="23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);</a:t>
                      </a:r>
                      <a:endParaRPr lang="ru-RU" sz="23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3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</a:t>
                      </a:r>
                      <a:r>
                        <a:rPr lang="en-US" sz="2300" b="1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printf</a:t>
                      </a:r>
                      <a:r>
                        <a:rPr lang="en-US" sz="23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("a is now %d and b is now %d\n", a, b</a:t>
                      </a:r>
                      <a:r>
                        <a:rPr lang="en-US" sz="2300" b="1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);</a:t>
                      </a:r>
                      <a:r>
                        <a:rPr lang="en-US" sz="23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ru-RU" sz="23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3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</a:t>
                      </a:r>
                      <a:r>
                        <a:rPr lang="ru-RU" sz="23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return 0;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23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}</a:t>
                      </a:r>
                    </a:p>
                  </a:txBody>
                  <a:tcPr marL="47625" marR="47625" marT="47625" marB="47625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1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732" y="300727"/>
            <a:ext cx="10515600" cy="1325563"/>
          </a:xfrm>
        </p:spPr>
        <p:txBody>
          <a:bodyPr/>
          <a:lstStyle/>
          <a:p>
            <a:r>
              <a:rPr lang="ru-RU" b="1" dirty="0" smtClean="0"/>
              <a:t>Препроцессор C (CPP)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SWAP(a, b, int</a:t>
            </a:r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0" indent="0">
              <a:buNone/>
            </a:pPr>
            <a:endParaRPr lang="ru-RU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{int </a:t>
            </a:r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__tmp_c; __tmp_c = b; b = a; a = __tmp_c</a:t>
            </a:r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;}.</a:t>
            </a:r>
            <a:endParaRPr lang="ru-RU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38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Макрос, возвращающий минимум из двух </a:t>
            </a:r>
            <a:r>
              <a:rPr lang="ru-RU" b="1" dirty="0" smtClean="0"/>
              <a:t>значений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#define MIN(x, y) ((x) &gt; (y) ? </a:t>
            </a:r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(y) : (x</a:t>
            </a:r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</a:t>
            </a:r>
          </a:p>
          <a:p>
            <a:pPr marL="0" indent="0">
              <a:buNone/>
            </a:pPr>
            <a:endParaRPr lang="ru-RU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MIN(27, b=32</a:t>
            </a:r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0" indent="0">
              <a:buNone/>
            </a:pPr>
            <a:endParaRPr lang="ru-RU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27 </a:t>
            </a:r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b = 32 ? b = 32 : 27</a:t>
            </a:r>
          </a:p>
        </p:txBody>
      </p:sp>
    </p:spTree>
    <p:extLst>
      <p:ext uri="{BB962C8B-B14F-4D97-AF65-F5344CB8AC3E}">
        <p14:creationId xmlns:p14="http://schemas.microsoft.com/office/powerpoint/2010/main" val="401833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Макрос, возвращающий минимум из двух значений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MIN(</a:t>
            </a:r>
            <a:r>
              <a:rPr lang="en-US" sz="2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do_long_calc</a:t>
            </a:r>
            <a:r>
              <a:rPr lang="en-US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(), do_long_calc2</a:t>
            </a:r>
            <a:r>
              <a:rPr lang="en-US" sz="2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())</a:t>
            </a:r>
            <a:endParaRPr lang="ru-RU" sz="22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ru-RU" sz="18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(</a:t>
            </a:r>
            <a:r>
              <a:rPr 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do_long_calc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()) &gt; (do_long_calc2()) ? (do_long_calc2()) : (</a:t>
            </a:r>
            <a:r>
              <a:rPr 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do_long_calc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()))</a:t>
            </a:r>
            <a:endParaRPr lang="ru-RU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10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568"/>
            <a:ext cx="10515600" cy="1325563"/>
          </a:xfrm>
        </p:spPr>
        <p:txBody>
          <a:bodyPr/>
          <a:lstStyle/>
          <a:p>
            <a:r>
              <a:rPr lang="ru-RU" b="1" dirty="0"/>
              <a:t>Макрос обмена значений в </a:t>
            </a:r>
            <a:r>
              <a:rPr lang="en-US" b="1" dirty="0" smtClean="0"/>
              <a:t>Racket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560842"/>
              </p:ext>
            </p:extLst>
          </p:nvPr>
        </p:nvGraphicFramePr>
        <p:xfrm>
          <a:off x="283779" y="1403131"/>
          <a:ext cx="11070021" cy="51174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70021"/>
              </a:tblGrid>
              <a:tr h="432691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;;Определить SWAP как макрос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(define-syntax SWAP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;;Мы используем метод syntax-rules для создания макроса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(syntax-rules ()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;;Rule Group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;;Это шаблон, соответствие которому мы проверяем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(SWAP a b)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;;Во что мы его преобразовываем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(let (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(c b))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(set! b a)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(set! a c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)))))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(define first 2)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(define second 9)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(SWAP first second)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(display "first is: ")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(display first)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(newline)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(display "second is: ")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(display second)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(newline)</a:t>
                      </a:r>
                    </a:p>
                  </a:txBody>
                  <a:tcPr marL="47625" marR="47625" marT="47625" marB="47625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651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Возможное преобразование макроса перестановки значений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56467"/>
              </p:ext>
            </p:extLst>
          </p:nvPr>
        </p:nvGraphicFramePr>
        <p:xfrm>
          <a:off x="554421" y="2038107"/>
          <a:ext cx="10515600" cy="43350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/>
              </a:tblGrid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(define first 2)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(define second 9)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(let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(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(__generated_symbol_1 second))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(set! second first)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(set! first __generated_symbol_1))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(display "first is: ")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(display first)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(newline)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(display "second is: ")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(display second)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(newline)</a:t>
                      </a:r>
                    </a:p>
                  </a:txBody>
                  <a:tcPr marL="47625" marR="47625" marT="47625" marB="47625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72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038343"/>
              </p:ext>
            </p:extLst>
          </p:nvPr>
        </p:nvGraphicFramePr>
        <p:xfrm>
          <a:off x="409102" y="15498"/>
          <a:ext cx="9963384" cy="63469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63384"/>
              </a:tblGrid>
              <a:tr h="6086953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;;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Определить макрос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(define-syntax at-compile-time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;;x - это синтаксический объект для преобразования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(lambda (x)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(syntax-case x ()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(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;;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Шаблон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аналогичный шаблону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syntax-rules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(at-compile-time expression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;;with-syntax позволяет нам создавать синтаксические объекты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;;динамически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(with-syntax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(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  ;это - создаваемый нами синтаксический объект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  (expression-value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     ;после вычисления выражения преобразуем его в синтаксический объект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    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(datum-&gt;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syntax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        ;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домен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syntax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        (syntax at-compile-time)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        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;отметить значение кавычками, поскольку оно является литеральным значением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        (list 'quote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        ;вычислить значение преобразования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           (eval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              ;;преобразовать выражение из синтаксического представления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              ;;в список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             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(syntax-object-&gt;datum (syntax expression))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                 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)))))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;;Просто возвратить сгенерированное значение как результат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(syntax expression-value))))))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(define a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;;преобразовать в 5 во время компиляции</a:t>
                      </a: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(at-compile-time (+ 2 3)))</a:t>
                      </a:r>
                    </a:p>
                  </a:txBody>
                  <a:tcPr marL="42171" marR="42171" marT="42171" marB="42171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06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Создание таблицы квадратных корней в </a:t>
            </a:r>
            <a:r>
              <a:rPr lang="en-US" b="1" dirty="0"/>
              <a:t>Racket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3577905"/>
              </p:ext>
            </p:extLst>
          </p:nvPr>
        </p:nvGraphicFramePr>
        <p:xfrm>
          <a:off x="621223" y="1690688"/>
          <a:ext cx="10515600" cy="40088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/>
              </a:tblGrid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(define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sqrt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-table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(at-compile-time</a:t>
                      </a:r>
                      <a:endParaRPr lang="ru-RU" sz="20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(list-&gt;vector</a:t>
                      </a:r>
                      <a:endParaRPr lang="ru-RU" sz="20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(let build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(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0))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(if (&gt;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20)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'()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    (cons 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sqrt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 (build (+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))))))))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(display (vector-ref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sqrt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-table 5))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38100" marR="381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(newline)</a:t>
                      </a:r>
                    </a:p>
                  </a:txBody>
                  <a:tcPr marL="47625" marR="47625" marT="47625" marB="47625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691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918</Words>
  <Application>Microsoft Office PowerPoint</Application>
  <PresentationFormat>Широкоэкранный</PresentationFormat>
  <Paragraphs>223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Verdana</vt:lpstr>
      <vt:lpstr>Office Theme</vt:lpstr>
      <vt:lpstr>Метапрограммирование</vt:lpstr>
      <vt:lpstr>Препроцессор C (CPP) </vt:lpstr>
      <vt:lpstr>Препроцессор C (CPP)</vt:lpstr>
      <vt:lpstr>Макрос, возвращающий минимум из двух значений</vt:lpstr>
      <vt:lpstr>Макрос, возвращающий минимум из двух значений</vt:lpstr>
      <vt:lpstr>Макрос обмена значений в Racket</vt:lpstr>
      <vt:lpstr>Возможное преобразование макроса перестановки значений</vt:lpstr>
      <vt:lpstr>Презентация PowerPoint</vt:lpstr>
      <vt:lpstr>Создание таблицы квадратных корней в Racket </vt:lpstr>
      <vt:lpstr>Макрос для создания таблиц преобразования во время компиляции</vt:lpstr>
      <vt:lpstr>Написание макросов syntax-case в Racket </vt:lpstr>
      <vt:lpstr>Макрос для определения расширенной версии оператора if</vt:lpstr>
      <vt:lpstr>Определение вашего собственного макроса swap!</vt:lpstr>
      <vt:lpstr>Не работающий макрос определения математических констант </vt:lpstr>
      <vt:lpstr>Работающий макрос определения математических констант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Метапрограммирование</dc:title>
  <dc:creator>Elesin, Nikolay</dc:creator>
  <cp:lastModifiedBy>Учетная запись Майкрософт</cp:lastModifiedBy>
  <cp:revision>10</cp:revision>
  <dcterms:created xsi:type="dcterms:W3CDTF">2015-12-02T11:43:00Z</dcterms:created>
  <dcterms:modified xsi:type="dcterms:W3CDTF">2015-12-02T18:21:48Z</dcterms:modified>
</cp:coreProperties>
</file>