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8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BD6"/>
    <a:srgbClr val="895881"/>
    <a:srgbClr val="B2D235"/>
    <a:srgbClr val="937963"/>
    <a:srgbClr val="F23B48"/>
    <a:srgbClr val="FFC000"/>
    <a:srgbClr val="F2F2F2"/>
    <a:srgbClr val="0070C0"/>
    <a:srgbClr val="F8F8F8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7" d="100"/>
          <a:sy n="57" d="100"/>
        </p:scale>
        <p:origin x="1890" y="4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1A594-041B-449E-89BC-5A6CB1F5A9AB}" type="datetimeFigureOut">
              <a:rPr lang="id-ID" smtClean="0"/>
              <a:t>21/12/2018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DDC53-01B7-4E0F-8BE2-02DC8C672187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719361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CCC32-3486-46B1-A8B7-921064D8D59D}" type="datetimeFigureOut">
              <a:rPr lang="en-US" smtClean="0"/>
              <a:t>12/21/2018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D1495A-DD81-44F4-9F54-1F39867BF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919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D1495A-DD81-44F4-9F54-1F39867BF2D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56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33375" y="397249"/>
            <a:ext cx="10905239" cy="4445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  <a:latin typeface="Lato" panose="020F0502020204030203" pitchFamily="34" charset="0"/>
              </a:defRPr>
            </a:lvl1pPr>
          </a:lstStyle>
          <a:p>
            <a:pPr lvl="0"/>
            <a:endParaRPr lang="id-ID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333375" y="790433"/>
            <a:ext cx="10905239" cy="280985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000">
                <a:solidFill>
                  <a:schemeClr val="bg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437633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Raleway" panose="020B0003030101060003" pitchFamily="34" charset="0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24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2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n-US" sz="16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/>
              <a:t>Creative Horizontal Pencil </a:t>
            </a:r>
            <a:r>
              <a:rPr lang="en-US" dirty="0"/>
              <a:t>Infographic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id-ID" dirty="0"/>
              <a:t>Biscuit oat cake carrot cake muffin jelly beans chocolate chocolate sugar plum cheesecake</a:t>
            </a:r>
          </a:p>
        </p:txBody>
      </p:sp>
      <p:grpSp>
        <p:nvGrpSpPr>
          <p:cNvPr id="95" name="Group 94"/>
          <p:cNvGrpSpPr/>
          <p:nvPr/>
        </p:nvGrpSpPr>
        <p:grpSpPr>
          <a:xfrm>
            <a:off x="1994399" y="1922569"/>
            <a:ext cx="589804" cy="728170"/>
            <a:chOff x="1994399" y="2158871"/>
            <a:chExt cx="589804" cy="728170"/>
          </a:xfrm>
        </p:grpSpPr>
        <p:sp>
          <p:nvSpPr>
            <p:cNvPr id="41" name="Freeform 5"/>
            <p:cNvSpPr>
              <a:spLocks/>
            </p:cNvSpPr>
            <p:nvPr/>
          </p:nvSpPr>
          <p:spPr bwMode="auto">
            <a:xfrm>
              <a:off x="1994399" y="2158871"/>
              <a:ext cx="459824" cy="728170"/>
            </a:xfrm>
            <a:custGeom>
              <a:avLst/>
              <a:gdLst>
                <a:gd name="T0" fmla="*/ 139 w 139"/>
                <a:gd name="T1" fmla="*/ 218 h 218"/>
                <a:gd name="T2" fmla="*/ 139 w 139"/>
                <a:gd name="T3" fmla="*/ 0 h 218"/>
                <a:gd name="T4" fmla="*/ 109 w 139"/>
                <a:gd name="T5" fmla="*/ 0 h 218"/>
                <a:gd name="T6" fmla="*/ 0 w 139"/>
                <a:gd name="T7" fmla="*/ 109 h 218"/>
                <a:gd name="T8" fmla="*/ 0 w 139"/>
                <a:gd name="T9" fmla="*/ 109 h 218"/>
                <a:gd name="T10" fmla="*/ 109 w 139"/>
                <a:gd name="T11" fmla="*/ 218 h 218"/>
                <a:gd name="T12" fmla="*/ 139 w 139"/>
                <a:gd name="T13" fmla="*/ 21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9" h="218">
                  <a:moveTo>
                    <a:pt x="139" y="218"/>
                  </a:moveTo>
                  <a:cubicBezTo>
                    <a:pt x="139" y="0"/>
                    <a:pt x="139" y="0"/>
                    <a:pt x="13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49" y="0"/>
                    <a:pt x="0" y="49"/>
                    <a:pt x="0" y="109"/>
                  </a:cubicBezTo>
                  <a:cubicBezTo>
                    <a:pt x="0" y="109"/>
                    <a:pt x="0" y="109"/>
                    <a:pt x="0" y="109"/>
                  </a:cubicBezTo>
                  <a:cubicBezTo>
                    <a:pt x="0" y="169"/>
                    <a:pt x="49" y="218"/>
                    <a:pt x="109" y="218"/>
                  </a:cubicBezTo>
                  <a:lnTo>
                    <a:pt x="139" y="218"/>
                  </a:ln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2" name="Rectangle 6"/>
            <p:cNvSpPr>
              <a:spLocks noChangeArrowheads="1"/>
            </p:cNvSpPr>
            <p:nvPr/>
          </p:nvSpPr>
          <p:spPr bwMode="auto">
            <a:xfrm>
              <a:off x="2417884" y="2158871"/>
              <a:ext cx="166319" cy="72817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45" name="Freeform 9"/>
            <p:cNvSpPr>
              <a:spLocks/>
            </p:cNvSpPr>
            <p:nvPr/>
          </p:nvSpPr>
          <p:spPr bwMode="auto">
            <a:xfrm>
              <a:off x="1994399" y="2523655"/>
              <a:ext cx="585611" cy="363386"/>
            </a:xfrm>
            <a:custGeom>
              <a:avLst/>
              <a:gdLst>
                <a:gd name="T0" fmla="*/ 0 w 177"/>
                <a:gd name="T1" fmla="*/ 0 h 109"/>
                <a:gd name="T2" fmla="*/ 177 w 177"/>
                <a:gd name="T3" fmla="*/ 0 h 109"/>
                <a:gd name="T4" fmla="*/ 177 w 177"/>
                <a:gd name="T5" fmla="*/ 109 h 109"/>
                <a:gd name="T6" fmla="*/ 139 w 177"/>
                <a:gd name="T7" fmla="*/ 109 h 109"/>
                <a:gd name="T8" fmla="*/ 128 w 177"/>
                <a:gd name="T9" fmla="*/ 109 h 109"/>
                <a:gd name="T10" fmla="*/ 109 w 177"/>
                <a:gd name="T11" fmla="*/ 109 h 109"/>
                <a:gd name="T12" fmla="*/ 0 w 177"/>
                <a:gd name="T13" fmla="*/ 0 h 1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77" h="109">
                  <a:moveTo>
                    <a:pt x="0" y="0"/>
                  </a:moveTo>
                  <a:cubicBezTo>
                    <a:pt x="177" y="0"/>
                    <a:pt x="177" y="0"/>
                    <a:pt x="177" y="0"/>
                  </a:cubicBezTo>
                  <a:cubicBezTo>
                    <a:pt x="177" y="109"/>
                    <a:pt x="177" y="109"/>
                    <a:pt x="177" y="109"/>
                  </a:cubicBezTo>
                  <a:cubicBezTo>
                    <a:pt x="139" y="109"/>
                    <a:pt x="139" y="109"/>
                    <a:pt x="139" y="109"/>
                  </a:cubicBezTo>
                  <a:cubicBezTo>
                    <a:pt x="128" y="109"/>
                    <a:pt x="128" y="109"/>
                    <a:pt x="128" y="109"/>
                  </a:cubicBezTo>
                  <a:cubicBezTo>
                    <a:pt x="109" y="109"/>
                    <a:pt x="109" y="109"/>
                    <a:pt x="109" y="109"/>
                  </a:cubicBezTo>
                  <a:cubicBezTo>
                    <a:pt x="49" y="109"/>
                    <a:pt x="0" y="60"/>
                    <a:pt x="0" y="0"/>
                  </a:cubicBezTo>
                  <a:close/>
                </a:path>
              </a:pathLst>
            </a:custGeom>
            <a:solidFill>
              <a:srgbClr val="333333">
                <a:alpha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2584201" y="1922569"/>
            <a:ext cx="1013398" cy="728170"/>
            <a:chOff x="4530194" y="4285619"/>
            <a:chExt cx="382215" cy="532444"/>
          </a:xfrm>
        </p:grpSpPr>
        <p:sp>
          <p:nvSpPr>
            <p:cNvPr id="43" name="Rectangle 7"/>
            <p:cNvSpPr>
              <a:spLocks noChangeArrowheads="1"/>
            </p:cNvSpPr>
            <p:nvPr/>
          </p:nvSpPr>
          <p:spPr bwMode="auto">
            <a:xfrm>
              <a:off x="4530194" y="4285619"/>
              <a:ext cx="382215" cy="532444"/>
            </a:xfrm>
            <a:prstGeom prst="rect">
              <a:avLst/>
            </a:prstGeom>
            <a:solidFill>
              <a:srgbClr val="F23B4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Lato Bold" panose="020F0802020204030203" pitchFamily="34" charset="0"/>
                </a:rPr>
                <a:t>2013</a:t>
              </a:r>
              <a:endParaRPr lang="id-ID" dirty="0">
                <a:solidFill>
                  <a:schemeClr val="bg1"/>
                </a:solidFill>
                <a:latin typeface="Lato Bold" panose="020F0802020204030203" pitchFamily="34" charset="0"/>
              </a:endParaRPr>
            </a:p>
          </p:txBody>
        </p:sp>
        <p:sp>
          <p:nvSpPr>
            <p:cNvPr id="44" name="Rectangle 8"/>
            <p:cNvSpPr>
              <a:spLocks noChangeArrowheads="1"/>
            </p:cNvSpPr>
            <p:nvPr/>
          </p:nvSpPr>
          <p:spPr bwMode="auto">
            <a:xfrm>
              <a:off x="4530194" y="4552352"/>
              <a:ext cx="382215" cy="265711"/>
            </a:xfrm>
            <a:prstGeom prst="rect">
              <a:avLst/>
            </a:prstGeom>
            <a:solidFill>
              <a:srgbClr val="333333">
                <a:alpha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3597599" y="1922569"/>
            <a:ext cx="1423542" cy="728170"/>
            <a:chOff x="4912409" y="4285619"/>
            <a:chExt cx="382215" cy="532444"/>
          </a:xfrm>
        </p:grpSpPr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>
              <a:off x="4912409" y="4285619"/>
              <a:ext cx="382215" cy="532444"/>
            </a:xfrm>
            <a:prstGeom prst="rect">
              <a:avLst/>
            </a:prstGeom>
            <a:solidFill>
              <a:srgbClr val="FFCF0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Lato Bold" panose="020F0802020204030203" pitchFamily="34" charset="0"/>
                </a:rPr>
                <a:t>2014</a:t>
              </a:r>
              <a:endParaRPr lang="id-ID" dirty="0">
                <a:solidFill>
                  <a:schemeClr val="bg1"/>
                </a:solidFill>
                <a:latin typeface="Lato Bold" panose="020F0802020204030203" pitchFamily="34" charset="0"/>
              </a:endParaRPr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>
              <a:off x="4912409" y="4552352"/>
              <a:ext cx="382215" cy="265711"/>
            </a:xfrm>
            <a:prstGeom prst="rect">
              <a:avLst/>
            </a:prstGeom>
            <a:solidFill>
              <a:srgbClr val="333333">
                <a:alpha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/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021141" y="1922569"/>
            <a:ext cx="2091097" cy="728170"/>
            <a:chOff x="5294624" y="4285619"/>
            <a:chExt cx="383237" cy="532444"/>
          </a:xfrm>
        </p:grpSpPr>
        <p:sp>
          <p:nvSpPr>
            <p:cNvPr id="48" name="Rectangle 12"/>
            <p:cNvSpPr>
              <a:spLocks noChangeArrowheads="1"/>
            </p:cNvSpPr>
            <p:nvPr/>
          </p:nvSpPr>
          <p:spPr bwMode="auto">
            <a:xfrm>
              <a:off x="5294624" y="4285619"/>
              <a:ext cx="383237" cy="532444"/>
            </a:xfrm>
            <a:prstGeom prst="rect">
              <a:avLst/>
            </a:prstGeom>
            <a:solidFill>
              <a:srgbClr val="00BBD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Lato Bold" panose="020F0802020204030203" pitchFamily="34" charset="0"/>
                </a:rPr>
                <a:t>2015</a:t>
              </a:r>
              <a:endParaRPr lang="id-ID" dirty="0">
                <a:solidFill>
                  <a:schemeClr val="bg1"/>
                </a:solidFill>
                <a:latin typeface="Lato Bold" panose="020F0802020204030203" pitchFamily="34" charset="0"/>
              </a:endParaRPr>
            </a:p>
          </p:txBody>
        </p:sp>
        <p:sp>
          <p:nvSpPr>
            <p:cNvPr id="53" name="Rectangle 13"/>
            <p:cNvSpPr>
              <a:spLocks noChangeArrowheads="1"/>
            </p:cNvSpPr>
            <p:nvPr/>
          </p:nvSpPr>
          <p:spPr bwMode="auto">
            <a:xfrm>
              <a:off x="5294624" y="4552352"/>
              <a:ext cx="383237" cy="265711"/>
            </a:xfrm>
            <a:prstGeom prst="rect">
              <a:avLst/>
            </a:prstGeom>
            <a:solidFill>
              <a:srgbClr val="333333">
                <a:alpha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/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7112238" y="1922569"/>
            <a:ext cx="1410231" cy="728170"/>
            <a:chOff x="5677862" y="4285619"/>
            <a:chExt cx="382215" cy="532444"/>
          </a:xfrm>
        </p:grpSpPr>
        <p:sp>
          <p:nvSpPr>
            <p:cNvPr id="54" name="Rectangle 14"/>
            <p:cNvSpPr>
              <a:spLocks noChangeArrowheads="1"/>
            </p:cNvSpPr>
            <p:nvPr/>
          </p:nvSpPr>
          <p:spPr bwMode="auto">
            <a:xfrm>
              <a:off x="5677862" y="4285619"/>
              <a:ext cx="382215" cy="532444"/>
            </a:xfrm>
            <a:prstGeom prst="rect">
              <a:avLst/>
            </a:prstGeom>
            <a:solidFill>
              <a:srgbClr val="9379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Lato Bold" panose="020F0802020204030203" pitchFamily="34" charset="0"/>
                </a:rPr>
                <a:t>2016</a:t>
              </a:r>
              <a:endParaRPr lang="id-ID" dirty="0">
                <a:solidFill>
                  <a:schemeClr val="bg1"/>
                </a:solidFill>
                <a:latin typeface="Lato Bold" panose="020F0802020204030203" pitchFamily="34" charset="0"/>
              </a:endParaRPr>
            </a:p>
          </p:txBody>
        </p:sp>
        <p:sp>
          <p:nvSpPr>
            <p:cNvPr id="55" name="Rectangle 15"/>
            <p:cNvSpPr>
              <a:spLocks noChangeArrowheads="1"/>
            </p:cNvSpPr>
            <p:nvPr/>
          </p:nvSpPr>
          <p:spPr bwMode="auto">
            <a:xfrm>
              <a:off x="5677862" y="4552352"/>
              <a:ext cx="382215" cy="265711"/>
            </a:xfrm>
            <a:prstGeom prst="rect">
              <a:avLst/>
            </a:prstGeom>
            <a:solidFill>
              <a:srgbClr val="333333">
                <a:alpha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/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8522469" y="1922569"/>
            <a:ext cx="1013398" cy="728170"/>
            <a:chOff x="6060077" y="4285619"/>
            <a:chExt cx="382215" cy="532444"/>
          </a:xfrm>
        </p:grpSpPr>
        <p:sp>
          <p:nvSpPr>
            <p:cNvPr id="56" name="Rectangle 16"/>
            <p:cNvSpPr>
              <a:spLocks noChangeArrowheads="1"/>
            </p:cNvSpPr>
            <p:nvPr/>
          </p:nvSpPr>
          <p:spPr bwMode="auto">
            <a:xfrm>
              <a:off x="6060077" y="4285619"/>
              <a:ext cx="382215" cy="532444"/>
            </a:xfrm>
            <a:prstGeom prst="rect">
              <a:avLst/>
            </a:prstGeom>
            <a:solidFill>
              <a:srgbClr val="B2D23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Lato Bold" panose="020F0802020204030203" pitchFamily="34" charset="0"/>
                </a:rPr>
                <a:t>2017</a:t>
              </a:r>
              <a:endParaRPr lang="id-ID" dirty="0">
                <a:solidFill>
                  <a:schemeClr val="bg1"/>
                </a:solidFill>
                <a:latin typeface="Lato Bold" panose="020F0802020204030203" pitchFamily="34" charset="0"/>
              </a:endParaRPr>
            </a:p>
          </p:txBody>
        </p:sp>
        <p:sp>
          <p:nvSpPr>
            <p:cNvPr id="58" name="Rectangle 17"/>
            <p:cNvSpPr>
              <a:spLocks noChangeArrowheads="1"/>
            </p:cNvSpPr>
            <p:nvPr/>
          </p:nvSpPr>
          <p:spPr bwMode="auto">
            <a:xfrm>
              <a:off x="6060077" y="4552352"/>
              <a:ext cx="382215" cy="265711"/>
            </a:xfrm>
            <a:prstGeom prst="rect">
              <a:avLst/>
            </a:prstGeom>
            <a:solidFill>
              <a:srgbClr val="333333">
                <a:alpha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endParaRPr lang="id-ID"/>
            </a:p>
          </p:txBody>
        </p:sp>
      </p:grpSp>
      <p:grpSp>
        <p:nvGrpSpPr>
          <p:cNvPr id="62" name="Group 61"/>
          <p:cNvGrpSpPr/>
          <p:nvPr/>
        </p:nvGrpSpPr>
        <p:grpSpPr>
          <a:xfrm>
            <a:off x="9535867" y="1922569"/>
            <a:ext cx="661734" cy="728170"/>
            <a:chOff x="7739063" y="3990975"/>
            <a:chExt cx="414338" cy="827088"/>
          </a:xfrm>
        </p:grpSpPr>
        <p:sp>
          <p:nvSpPr>
            <p:cNvPr id="59" name="Freeform 18"/>
            <p:cNvSpPr>
              <a:spLocks/>
            </p:cNvSpPr>
            <p:nvPr/>
          </p:nvSpPr>
          <p:spPr bwMode="auto">
            <a:xfrm>
              <a:off x="7739063" y="3990975"/>
              <a:ext cx="414338" cy="827088"/>
            </a:xfrm>
            <a:custGeom>
              <a:avLst/>
              <a:gdLst>
                <a:gd name="T0" fmla="*/ 261 w 261"/>
                <a:gd name="T1" fmla="*/ 261 h 521"/>
                <a:gd name="T2" fmla="*/ 0 w 261"/>
                <a:gd name="T3" fmla="*/ 0 h 521"/>
                <a:gd name="T4" fmla="*/ 0 w 261"/>
                <a:gd name="T5" fmla="*/ 521 h 521"/>
                <a:gd name="T6" fmla="*/ 261 w 261"/>
                <a:gd name="T7" fmla="*/ 261 h 5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1" h="521">
                  <a:moveTo>
                    <a:pt x="261" y="261"/>
                  </a:moveTo>
                  <a:lnTo>
                    <a:pt x="0" y="0"/>
                  </a:lnTo>
                  <a:lnTo>
                    <a:pt x="0" y="521"/>
                  </a:lnTo>
                  <a:lnTo>
                    <a:pt x="261" y="261"/>
                  </a:lnTo>
                  <a:close/>
                </a:path>
              </a:pathLst>
            </a:custGeom>
            <a:solidFill>
              <a:srgbClr val="ECAE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0" name="Freeform 19"/>
            <p:cNvSpPr>
              <a:spLocks/>
            </p:cNvSpPr>
            <p:nvPr/>
          </p:nvSpPr>
          <p:spPr bwMode="auto">
            <a:xfrm>
              <a:off x="8027988" y="4283075"/>
              <a:ext cx="125413" cy="242888"/>
            </a:xfrm>
            <a:custGeom>
              <a:avLst/>
              <a:gdLst>
                <a:gd name="T0" fmla="*/ 79 w 79"/>
                <a:gd name="T1" fmla="*/ 77 h 153"/>
                <a:gd name="T2" fmla="*/ 0 w 79"/>
                <a:gd name="T3" fmla="*/ 153 h 153"/>
                <a:gd name="T4" fmla="*/ 0 w 79"/>
                <a:gd name="T5" fmla="*/ 0 h 153"/>
                <a:gd name="T6" fmla="*/ 0 w 79"/>
                <a:gd name="T7" fmla="*/ 0 h 153"/>
                <a:gd name="T8" fmla="*/ 79 w 79"/>
                <a:gd name="T9" fmla="*/ 77 h 1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9" h="153">
                  <a:moveTo>
                    <a:pt x="79" y="77"/>
                  </a:moveTo>
                  <a:lnTo>
                    <a:pt x="0" y="153"/>
                  </a:lnTo>
                  <a:lnTo>
                    <a:pt x="0" y="0"/>
                  </a:lnTo>
                  <a:lnTo>
                    <a:pt x="0" y="0"/>
                  </a:lnTo>
                  <a:lnTo>
                    <a:pt x="79" y="77"/>
                  </a:lnTo>
                  <a:close/>
                </a:path>
              </a:pathLst>
            </a:custGeom>
            <a:solidFill>
              <a:srgbClr val="3333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  <p:sp>
          <p:nvSpPr>
            <p:cNvPr id="61" name="Freeform 20"/>
            <p:cNvSpPr>
              <a:spLocks/>
            </p:cNvSpPr>
            <p:nvPr/>
          </p:nvSpPr>
          <p:spPr bwMode="auto">
            <a:xfrm>
              <a:off x="7739063" y="4405313"/>
              <a:ext cx="414338" cy="412750"/>
            </a:xfrm>
            <a:custGeom>
              <a:avLst/>
              <a:gdLst>
                <a:gd name="T0" fmla="*/ 261 w 261"/>
                <a:gd name="T1" fmla="*/ 0 h 260"/>
                <a:gd name="T2" fmla="*/ 0 w 261"/>
                <a:gd name="T3" fmla="*/ 260 h 260"/>
                <a:gd name="T4" fmla="*/ 0 w 261"/>
                <a:gd name="T5" fmla="*/ 0 h 260"/>
                <a:gd name="T6" fmla="*/ 261 w 261"/>
                <a:gd name="T7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61" h="260">
                  <a:moveTo>
                    <a:pt x="261" y="0"/>
                  </a:moveTo>
                  <a:lnTo>
                    <a:pt x="0" y="260"/>
                  </a:lnTo>
                  <a:lnTo>
                    <a:pt x="0" y="0"/>
                  </a:lnTo>
                  <a:lnTo>
                    <a:pt x="261" y="0"/>
                  </a:lnTo>
                  <a:close/>
                </a:path>
              </a:pathLst>
            </a:custGeom>
            <a:solidFill>
              <a:srgbClr val="333333">
                <a:alpha val="10000"/>
              </a:srgb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id-ID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2768028" y="2873725"/>
            <a:ext cx="551992" cy="816672"/>
            <a:chOff x="2768028" y="3110027"/>
            <a:chExt cx="551992" cy="816672"/>
          </a:xfrm>
        </p:grpSpPr>
        <p:cxnSp>
          <p:nvCxnSpPr>
            <p:cNvPr id="73" name="Straight Connector 72"/>
            <p:cNvCxnSpPr/>
            <p:nvPr/>
          </p:nvCxnSpPr>
          <p:spPr>
            <a:xfrm rot="10800000">
              <a:off x="3044025" y="3110027"/>
              <a:ext cx="0" cy="360191"/>
            </a:xfrm>
            <a:prstGeom prst="line">
              <a:avLst/>
            </a:prstGeom>
            <a:ln>
              <a:solidFill>
                <a:srgbClr val="F23B48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2768028" y="3374707"/>
              <a:ext cx="551992" cy="551992"/>
            </a:xfrm>
            <a:prstGeom prst="ellipse">
              <a:avLst/>
            </a:prstGeom>
            <a:solidFill>
              <a:srgbClr val="F23B4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bg1"/>
                  </a:solidFill>
                  <a:latin typeface="FontAwesome" pitchFamily="2" charset="0"/>
                </a:rPr>
                <a:t></a:t>
              </a:r>
            </a:p>
          </p:txBody>
        </p:sp>
      </p:grpSp>
      <p:sp>
        <p:nvSpPr>
          <p:cNvPr id="76" name="Text Placeholder 32"/>
          <p:cNvSpPr txBox="1">
            <a:spLocks/>
          </p:cNvSpPr>
          <p:nvPr/>
        </p:nvSpPr>
        <p:spPr>
          <a:xfrm>
            <a:off x="2276336" y="4193560"/>
            <a:ext cx="1535376" cy="5287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Lemon drops oat cake oat cake sugar plum sweet chocolate cake</a:t>
            </a:r>
          </a:p>
        </p:txBody>
      </p:sp>
      <p:sp>
        <p:nvSpPr>
          <p:cNvPr id="77" name="Text Placeholder 33"/>
          <p:cNvSpPr txBox="1">
            <a:spLocks/>
          </p:cNvSpPr>
          <p:nvPr/>
        </p:nvSpPr>
        <p:spPr>
          <a:xfrm>
            <a:off x="2263075" y="3913383"/>
            <a:ext cx="1544522" cy="23021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300" b="1" dirty="0">
                <a:solidFill>
                  <a:srgbClr val="F23B48"/>
                </a:solidFill>
                <a:latin typeface="Lato" panose="020F0502020204030203" pitchFamily="34" charset="0"/>
              </a:rPr>
              <a:t>Sales Booster</a:t>
            </a:r>
          </a:p>
        </p:txBody>
      </p:sp>
      <p:grpSp>
        <p:nvGrpSpPr>
          <p:cNvPr id="98" name="Group 97"/>
          <p:cNvGrpSpPr/>
          <p:nvPr/>
        </p:nvGrpSpPr>
        <p:grpSpPr>
          <a:xfrm>
            <a:off x="5757807" y="2873725"/>
            <a:ext cx="551992" cy="816672"/>
            <a:chOff x="5757807" y="2873725"/>
            <a:chExt cx="551992" cy="816672"/>
          </a:xfrm>
        </p:grpSpPr>
        <p:cxnSp>
          <p:nvCxnSpPr>
            <p:cNvPr id="78" name="Straight Connector 77"/>
            <p:cNvCxnSpPr/>
            <p:nvPr/>
          </p:nvCxnSpPr>
          <p:spPr>
            <a:xfrm rot="10800000">
              <a:off x="6033804" y="2873725"/>
              <a:ext cx="0" cy="360191"/>
            </a:xfrm>
            <a:prstGeom prst="line">
              <a:avLst/>
            </a:prstGeom>
            <a:ln>
              <a:solidFill>
                <a:srgbClr val="00BBD6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>
              <a:spLocks noChangeAspect="1"/>
            </p:cNvSpPr>
            <p:nvPr/>
          </p:nvSpPr>
          <p:spPr>
            <a:xfrm>
              <a:off x="5757807" y="3138405"/>
              <a:ext cx="551992" cy="551992"/>
            </a:xfrm>
            <a:prstGeom prst="ellipse">
              <a:avLst/>
            </a:prstGeom>
            <a:solidFill>
              <a:srgbClr val="00BBD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bg1"/>
                  </a:solidFill>
                  <a:latin typeface="FontAwesome" pitchFamily="2" charset="0"/>
                </a:rPr>
                <a:t></a:t>
              </a:r>
            </a:p>
          </p:txBody>
        </p:sp>
      </p:grpSp>
      <p:sp>
        <p:nvSpPr>
          <p:cNvPr id="80" name="Text Placeholder 32"/>
          <p:cNvSpPr txBox="1">
            <a:spLocks/>
          </p:cNvSpPr>
          <p:nvPr/>
        </p:nvSpPr>
        <p:spPr>
          <a:xfrm>
            <a:off x="5266115" y="4193560"/>
            <a:ext cx="1535376" cy="5287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Lemon drops oat cake oat cake sugar plum sweet chocolate cake</a:t>
            </a:r>
          </a:p>
        </p:txBody>
      </p:sp>
      <p:sp>
        <p:nvSpPr>
          <p:cNvPr id="81" name="Text Placeholder 33"/>
          <p:cNvSpPr txBox="1">
            <a:spLocks/>
          </p:cNvSpPr>
          <p:nvPr/>
        </p:nvSpPr>
        <p:spPr>
          <a:xfrm>
            <a:off x="5252854" y="3913383"/>
            <a:ext cx="1544522" cy="23021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300" b="1" dirty="0">
                <a:solidFill>
                  <a:srgbClr val="00BBD6"/>
                </a:solidFill>
                <a:latin typeface="Lato" panose="020F0502020204030203" pitchFamily="34" charset="0"/>
              </a:rPr>
              <a:t>Light Content</a:t>
            </a:r>
          </a:p>
        </p:txBody>
      </p:sp>
      <p:grpSp>
        <p:nvGrpSpPr>
          <p:cNvPr id="97" name="Group 96"/>
          <p:cNvGrpSpPr/>
          <p:nvPr/>
        </p:nvGrpSpPr>
        <p:grpSpPr>
          <a:xfrm>
            <a:off x="4048268" y="2873726"/>
            <a:ext cx="551992" cy="2174827"/>
            <a:chOff x="4048268" y="3110028"/>
            <a:chExt cx="551992" cy="2174827"/>
          </a:xfrm>
        </p:grpSpPr>
        <p:cxnSp>
          <p:nvCxnSpPr>
            <p:cNvPr id="82" name="Straight Connector 81"/>
            <p:cNvCxnSpPr/>
            <p:nvPr/>
          </p:nvCxnSpPr>
          <p:spPr>
            <a:xfrm flipV="1">
              <a:off x="4324265" y="3110028"/>
              <a:ext cx="0" cy="1848567"/>
            </a:xfrm>
            <a:prstGeom prst="line">
              <a:avLst/>
            </a:prstGeom>
            <a:ln>
              <a:solidFill>
                <a:srgbClr val="FFC000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4048268" y="4732863"/>
              <a:ext cx="551992" cy="551992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bg1"/>
                  </a:solidFill>
                  <a:latin typeface="FontAwesome" pitchFamily="2" charset="0"/>
                </a:rPr>
                <a:t></a:t>
              </a:r>
            </a:p>
          </p:txBody>
        </p:sp>
      </p:grpSp>
      <p:sp>
        <p:nvSpPr>
          <p:cNvPr id="84" name="Text Placeholder 32"/>
          <p:cNvSpPr txBox="1">
            <a:spLocks/>
          </p:cNvSpPr>
          <p:nvPr/>
        </p:nvSpPr>
        <p:spPr>
          <a:xfrm>
            <a:off x="3556576" y="5551716"/>
            <a:ext cx="1535376" cy="5287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Lemon drops oat cake oat cake sugar plum sweet chocolate cake</a:t>
            </a:r>
          </a:p>
        </p:txBody>
      </p:sp>
      <p:sp>
        <p:nvSpPr>
          <p:cNvPr id="85" name="Text Placeholder 33"/>
          <p:cNvSpPr txBox="1">
            <a:spLocks/>
          </p:cNvSpPr>
          <p:nvPr/>
        </p:nvSpPr>
        <p:spPr>
          <a:xfrm>
            <a:off x="3543315" y="5271539"/>
            <a:ext cx="1544522" cy="23021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300" b="1" dirty="0">
                <a:solidFill>
                  <a:srgbClr val="FFC000"/>
                </a:solidFill>
                <a:latin typeface="Lato" panose="020F0502020204030203" pitchFamily="34" charset="0"/>
              </a:rPr>
              <a:t>Business Strategy</a:t>
            </a:r>
          </a:p>
        </p:txBody>
      </p:sp>
      <p:grpSp>
        <p:nvGrpSpPr>
          <p:cNvPr id="99" name="Group 98"/>
          <p:cNvGrpSpPr/>
          <p:nvPr/>
        </p:nvGrpSpPr>
        <p:grpSpPr>
          <a:xfrm>
            <a:off x="7540429" y="2873726"/>
            <a:ext cx="551992" cy="2174827"/>
            <a:chOff x="7540429" y="2873726"/>
            <a:chExt cx="551992" cy="2174827"/>
          </a:xfrm>
        </p:grpSpPr>
        <p:cxnSp>
          <p:nvCxnSpPr>
            <p:cNvPr id="87" name="Straight Connector 86"/>
            <p:cNvCxnSpPr/>
            <p:nvPr/>
          </p:nvCxnSpPr>
          <p:spPr>
            <a:xfrm flipV="1">
              <a:off x="7816426" y="2873726"/>
              <a:ext cx="0" cy="1848567"/>
            </a:xfrm>
            <a:prstGeom prst="line">
              <a:avLst/>
            </a:prstGeom>
            <a:ln>
              <a:solidFill>
                <a:srgbClr val="937963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7540429" y="4496561"/>
              <a:ext cx="551992" cy="551992"/>
            </a:xfrm>
            <a:prstGeom prst="ellipse">
              <a:avLst/>
            </a:prstGeom>
            <a:solidFill>
              <a:srgbClr val="93796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AU" dirty="0">
                  <a:solidFill>
                    <a:schemeClr val="bg1"/>
                  </a:solidFill>
                  <a:latin typeface="FontAwesome" pitchFamily="2" charset="0"/>
                </a:rPr>
                <a:t></a:t>
              </a:r>
            </a:p>
          </p:txBody>
        </p:sp>
      </p:grpSp>
      <p:sp>
        <p:nvSpPr>
          <p:cNvPr id="89" name="Text Placeholder 32"/>
          <p:cNvSpPr txBox="1">
            <a:spLocks/>
          </p:cNvSpPr>
          <p:nvPr/>
        </p:nvSpPr>
        <p:spPr>
          <a:xfrm>
            <a:off x="7048737" y="5551716"/>
            <a:ext cx="1535376" cy="5287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Lemon drops oat cake oat cake sugar plum sweet chocolate cake</a:t>
            </a:r>
          </a:p>
        </p:txBody>
      </p:sp>
      <p:sp>
        <p:nvSpPr>
          <p:cNvPr id="90" name="Text Placeholder 33"/>
          <p:cNvSpPr txBox="1">
            <a:spLocks/>
          </p:cNvSpPr>
          <p:nvPr/>
        </p:nvSpPr>
        <p:spPr>
          <a:xfrm>
            <a:off x="7035476" y="5271539"/>
            <a:ext cx="1544522" cy="23021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300" b="1" dirty="0">
                <a:solidFill>
                  <a:srgbClr val="937963"/>
                </a:solidFill>
                <a:latin typeface="Lato" panose="020F0502020204030203" pitchFamily="34" charset="0"/>
              </a:rPr>
              <a:t>Client Database</a:t>
            </a:r>
          </a:p>
        </p:txBody>
      </p:sp>
      <p:grpSp>
        <p:nvGrpSpPr>
          <p:cNvPr id="100" name="Group 99"/>
          <p:cNvGrpSpPr/>
          <p:nvPr/>
        </p:nvGrpSpPr>
        <p:grpSpPr>
          <a:xfrm>
            <a:off x="8747586" y="2873725"/>
            <a:ext cx="551992" cy="816672"/>
            <a:chOff x="8747586" y="2873725"/>
            <a:chExt cx="551992" cy="816672"/>
          </a:xfrm>
        </p:grpSpPr>
        <p:cxnSp>
          <p:nvCxnSpPr>
            <p:cNvPr id="91" name="Straight Connector 90"/>
            <p:cNvCxnSpPr/>
            <p:nvPr/>
          </p:nvCxnSpPr>
          <p:spPr>
            <a:xfrm rot="10800000">
              <a:off x="9023583" y="2873725"/>
              <a:ext cx="0" cy="360191"/>
            </a:xfrm>
            <a:prstGeom prst="line">
              <a:avLst/>
            </a:prstGeom>
            <a:ln>
              <a:solidFill>
                <a:srgbClr val="B2D235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Oval 91"/>
            <p:cNvSpPr>
              <a:spLocks noChangeAspect="1"/>
            </p:cNvSpPr>
            <p:nvPr/>
          </p:nvSpPr>
          <p:spPr>
            <a:xfrm>
              <a:off x="8747586" y="3138405"/>
              <a:ext cx="551992" cy="551992"/>
            </a:xfrm>
            <a:prstGeom prst="ellipse">
              <a:avLst/>
            </a:prstGeom>
            <a:solidFill>
              <a:srgbClr val="B2D23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AU" dirty="0">
                  <a:solidFill>
                    <a:schemeClr val="bg1"/>
                  </a:solidFill>
                  <a:latin typeface="FontAwesome" pitchFamily="2" charset="0"/>
                </a:rPr>
                <a:t></a:t>
              </a:r>
              <a:endParaRPr lang="en-US" dirty="0">
                <a:solidFill>
                  <a:schemeClr val="bg1"/>
                </a:solidFill>
                <a:latin typeface="FontAwesome" pitchFamily="2" charset="0"/>
              </a:endParaRPr>
            </a:p>
          </p:txBody>
        </p:sp>
      </p:grpSp>
      <p:sp>
        <p:nvSpPr>
          <p:cNvPr id="93" name="Text Placeholder 32"/>
          <p:cNvSpPr txBox="1">
            <a:spLocks/>
          </p:cNvSpPr>
          <p:nvPr/>
        </p:nvSpPr>
        <p:spPr>
          <a:xfrm>
            <a:off x="8255894" y="4193560"/>
            <a:ext cx="1535376" cy="52873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Lato Light" panose="020F0302020204030203" pitchFamily="34" charset="0"/>
              </a:rPr>
              <a:t>Lemon drops oat cake oat cake sugar plum sweet chocolate cake</a:t>
            </a:r>
          </a:p>
        </p:txBody>
      </p:sp>
      <p:sp>
        <p:nvSpPr>
          <p:cNvPr id="94" name="Text Placeholder 33"/>
          <p:cNvSpPr txBox="1">
            <a:spLocks/>
          </p:cNvSpPr>
          <p:nvPr/>
        </p:nvSpPr>
        <p:spPr>
          <a:xfrm>
            <a:off x="8242633" y="3913383"/>
            <a:ext cx="1544522" cy="230219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AU" sz="1300" b="1" dirty="0">
                <a:solidFill>
                  <a:srgbClr val="B2D235"/>
                </a:solidFill>
                <a:latin typeface="Lato" panose="020F0502020204030203" pitchFamily="34" charset="0"/>
              </a:rPr>
              <a:t>Success Target</a:t>
            </a:r>
          </a:p>
        </p:txBody>
      </p:sp>
    </p:spTree>
    <p:extLst>
      <p:ext uri="{BB962C8B-B14F-4D97-AF65-F5344CB8AC3E}">
        <p14:creationId xmlns:p14="http://schemas.microsoft.com/office/powerpoint/2010/main" val="1416562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build="p"/>
      <p:bldP spid="76" grpId="0"/>
      <p:bldP spid="77" grpId="0"/>
      <p:bldP spid="80" grpId="0"/>
      <p:bldP spid="81" grpId="0"/>
      <p:bldP spid="84" grpId="0"/>
      <p:bldP spid="85" grpId="0"/>
      <p:bldP spid="89" grpId="0"/>
      <p:bldP spid="90" grpId="0"/>
      <p:bldP spid="93" grpId="0"/>
      <p:bldP spid="9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5544</TotalTime>
  <Words>93</Words>
  <Application>Microsoft Office PowerPoint</Application>
  <PresentationFormat>宽屏</PresentationFormat>
  <Paragraphs>23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FontAwesome</vt:lpstr>
      <vt:lpstr>Lato</vt:lpstr>
      <vt:lpstr>Lato Bold</vt:lpstr>
      <vt:lpstr>Lato Light</vt:lpstr>
      <vt:lpstr>Arial</vt:lpstr>
      <vt:lpstr>Calibri</vt:lpstr>
      <vt:lpstr>Raleway</vt:lpstr>
      <vt:lpstr>Office Theme</vt:lpstr>
      <vt:lpstr>PowerPoint 演示文稿</vt:lpstr>
    </vt:vector>
  </TitlesOfParts>
  <Company>http://www.ypppt.com/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keywords>http://www.ypppt.com/</cp:keywords>
  <dc:description>http://www.ypppt.com/</dc:description>
  <cp:lastModifiedBy>lihongyi@nutstore.net</cp:lastModifiedBy>
  <cp:revision>1408</cp:revision>
  <dcterms:created xsi:type="dcterms:W3CDTF">2014-10-04T04:19:21Z</dcterms:created>
  <dcterms:modified xsi:type="dcterms:W3CDTF">2018-12-21T08:49:02Z</dcterms:modified>
</cp:coreProperties>
</file>