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146"/>
    <a:srgbClr val="A9A091"/>
    <a:srgbClr val="309D96"/>
    <a:srgbClr val="BA243B"/>
    <a:srgbClr val="C4D587"/>
    <a:srgbClr val="EFDC9F"/>
    <a:srgbClr val="E47282"/>
    <a:srgbClr val="63CFC7"/>
    <a:srgbClr val="F7F4E5"/>
    <a:srgbClr val="A9C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8A736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7F5E6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E-4DB4-AFCC-365DC4FE7D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A9C14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9D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C6E-4DB4-AFCC-365DC4FE7D26}"/>
              </c:ext>
            </c:extLst>
          </c:dPt>
          <c:dPt>
            <c:idx val="1"/>
            <c:invertIfNegative val="0"/>
            <c:bubble3D val="0"/>
            <c:spPr>
              <a:solidFill>
                <a:srgbClr val="BA243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C6E-4DB4-AFCC-365DC4FE7D26}"/>
              </c:ext>
            </c:extLst>
          </c:dPt>
          <c:dPt>
            <c:idx val="2"/>
            <c:invertIfNegative val="0"/>
            <c:bubble3D val="0"/>
            <c:spPr>
              <a:solidFill>
                <a:srgbClr val="DFB73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C6E-4DB4-AFCC-365DC4FE7D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7F5E6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C6E-4DB4-AFCC-365DC4FE7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27"/>
        <c:axId val="216376120"/>
        <c:axId val="179331680"/>
      </c:barChart>
      <c:catAx>
        <c:axId val="216376120"/>
        <c:scaling>
          <c:orientation val="minMax"/>
        </c:scaling>
        <c:delete val="0"/>
        <c:axPos val="b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331680"/>
        <c:crosses val="autoZero"/>
        <c:auto val="1"/>
        <c:lblAlgn val="ctr"/>
        <c:lblOffset val="100"/>
        <c:noMultiLvlLbl val="0"/>
      </c:catAx>
      <c:valAx>
        <c:axId val="179331680"/>
        <c:scaling>
          <c:orientation val="minMax"/>
        </c:scaling>
        <c:delete val="0"/>
        <c:axPos val="l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6376120"/>
        <c:crosses val="autoZero"/>
        <c:crossBetween val="between"/>
        <c:minorUnit val="1"/>
      </c:valAx>
      <c:spPr>
        <a:noFill/>
        <a:ln>
          <a:solidFill>
            <a:srgbClr val="DCD4CE"/>
          </a:solidFill>
          <a:prstDash val="lgDash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151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7F4E5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51-4650-B93F-5CA95CA48F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BA243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A243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951-4650-B93F-5CA95CA48F84}"/>
              </c:ext>
            </c:extLst>
          </c:dPt>
          <c:dPt>
            <c:idx val="1"/>
            <c:invertIfNegative val="0"/>
            <c:bubble3D val="0"/>
            <c:spPr>
              <a:solidFill>
                <a:srgbClr val="BA243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51-4650-B93F-5CA95CA48F84}"/>
              </c:ext>
            </c:extLst>
          </c:dPt>
          <c:dPt>
            <c:idx val="2"/>
            <c:invertIfNegative val="0"/>
            <c:bubble3D val="0"/>
            <c:spPr>
              <a:solidFill>
                <a:srgbClr val="BA243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951-4650-B93F-5CA95CA48F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7F5E6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951-4650-B93F-5CA95CA48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27"/>
        <c:axId val="2693616"/>
        <c:axId val="288581024"/>
      </c:barChart>
      <c:catAx>
        <c:axId val="2693616"/>
        <c:scaling>
          <c:orientation val="minMax"/>
        </c:scaling>
        <c:delete val="0"/>
        <c:axPos val="b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581024"/>
        <c:crosses val="autoZero"/>
        <c:auto val="1"/>
        <c:lblAlgn val="ctr"/>
        <c:lblOffset val="100"/>
        <c:noMultiLvlLbl val="0"/>
      </c:catAx>
      <c:valAx>
        <c:axId val="288581024"/>
        <c:scaling>
          <c:orientation val="minMax"/>
        </c:scaling>
        <c:delete val="0"/>
        <c:axPos val="l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693616"/>
        <c:crosses val="autoZero"/>
        <c:crossBetween val="between"/>
        <c:minorUnit val="1"/>
      </c:valAx>
      <c:spPr>
        <a:noFill/>
        <a:ln>
          <a:solidFill>
            <a:srgbClr val="DCD4CE"/>
          </a:solidFill>
          <a:prstDash val="lgDash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61514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7F4E5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A-4800-B0D5-4A281AC75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309D9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9D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FA-4800-B0D5-4A281AC754A9}"/>
              </c:ext>
            </c:extLst>
          </c:dPt>
          <c:dPt>
            <c:idx val="1"/>
            <c:invertIfNegative val="0"/>
            <c:bubble3D val="0"/>
            <c:spPr>
              <a:solidFill>
                <a:srgbClr val="309D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EFA-4800-B0D5-4A281AC754A9}"/>
              </c:ext>
            </c:extLst>
          </c:dPt>
          <c:dPt>
            <c:idx val="2"/>
            <c:invertIfNegative val="0"/>
            <c:bubble3D val="0"/>
            <c:spPr>
              <a:solidFill>
                <a:srgbClr val="309D9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EFA-4800-B0D5-4A281AC754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rgbClr val="F7F5E6"/>
                    </a:solidFill>
                    <a:latin typeface="+mj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EFA-4800-B0D5-4A281AC75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27"/>
        <c:axId val="288968704"/>
        <c:axId val="289024936"/>
      </c:barChart>
      <c:catAx>
        <c:axId val="288968704"/>
        <c:scaling>
          <c:orientation val="minMax"/>
        </c:scaling>
        <c:delete val="0"/>
        <c:axPos val="b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9024936"/>
        <c:crosses val="autoZero"/>
        <c:auto val="1"/>
        <c:lblAlgn val="ctr"/>
        <c:lblOffset val="100"/>
        <c:noMultiLvlLbl val="0"/>
      </c:catAx>
      <c:valAx>
        <c:axId val="289024936"/>
        <c:scaling>
          <c:orientation val="minMax"/>
        </c:scaling>
        <c:delete val="0"/>
        <c:axPos val="l"/>
        <c:minorGridlines>
          <c:spPr>
            <a:ln>
              <a:solidFill>
                <a:srgbClr val="DCD4CE"/>
              </a:solidFill>
              <a:prstDash val="lgDash"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8968704"/>
        <c:crosses val="autoZero"/>
        <c:crossBetween val="between"/>
        <c:minorUnit val="1"/>
      </c:valAx>
      <c:spPr>
        <a:noFill/>
        <a:ln>
          <a:solidFill>
            <a:srgbClr val="DCD4CE"/>
          </a:solidFill>
          <a:prstDash val="lgDash"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C1320-C15E-4267-8EB4-DE9E3E6A5F7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ED892-B5C6-49C2-AE55-CDE9D0AD9F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8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5D304-3980-49D4-9CFC-851B98882A9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6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D5D304-3980-49D4-9CFC-851B98882A95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>
            <a:grpSpLocks/>
          </p:cNvGrpSpPr>
          <p:nvPr userDrawn="1"/>
        </p:nvGrpSpPr>
        <p:grpSpPr bwMode="auto">
          <a:xfrm>
            <a:off x="0" y="6354234"/>
            <a:ext cx="12217400" cy="503767"/>
            <a:chOff x="0" y="4681728"/>
            <a:chExt cx="9163025" cy="377952"/>
          </a:xfrm>
        </p:grpSpPr>
        <p:sp>
          <p:nvSpPr>
            <p:cNvPr id="3" name="矩形 2"/>
            <p:cNvSpPr/>
            <p:nvPr/>
          </p:nvSpPr>
          <p:spPr>
            <a:xfrm>
              <a:off x="0" y="4681728"/>
              <a:ext cx="9163025" cy="377952"/>
            </a:xfrm>
            <a:prstGeom prst="rect">
              <a:avLst/>
            </a:prstGeom>
            <a:solidFill>
              <a:srgbClr val="615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785201" y="4681728"/>
              <a:ext cx="377824" cy="377952"/>
            </a:xfrm>
            <a:prstGeom prst="rect">
              <a:avLst/>
            </a:prstGeom>
            <a:solidFill>
              <a:srgbClr val="BA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0" y="4681728"/>
              <a:ext cx="377824" cy="377952"/>
            </a:xfrm>
            <a:prstGeom prst="rect">
              <a:avLst/>
            </a:prstGeom>
            <a:solidFill>
              <a:srgbClr val="BA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8910592" y="4815142"/>
              <a:ext cx="127043" cy="111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16200000">
              <a:off x="125391" y="4815142"/>
              <a:ext cx="127043" cy="111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cxnSp>
        <p:nvCxnSpPr>
          <p:cNvPr id="10" name="直接连接符 9"/>
          <p:cNvCxnSpPr/>
          <p:nvPr userDrawn="1"/>
        </p:nvCxnSpPr>
        <p:spPr>
          <a:xfrm>
            <a:off x="239350" y="932723"/>
            <a:ext cx="11713633" cy="0"/>
          </a:xfrm>
          <a:prstGeom prst="line">
            <a:avLst/>
          </a:prstGeom>
          <a:ln w="38100">
            <a:solidFill>
              <a:srgbClr val="A298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98796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AFA5B47-3A8B-4DCA-A5FF-4C2437EDF16D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047A38-DD82-498D-992D-DB3B09A9AD15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2873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86F307-3BC8-4C91-AD05-CB781E088601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774ADAA-1259-46B0-A9F2-F436151C96BD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3067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9"/>
          <p:cNvGrpSpPr>
            <a:grpSpLocks/>
          </p:cNvGrpSpPr>
          <p:nvPr/>
        </p:nvGrpSpPr>
        <p:grpSpPr bwMode="auto">
          <a:xfrm flipH="1">
            <a:off x="12080834" y="323353"/>
            <a:ext cx="136567" cy="751076"/>
            <a:chOff x="7668348" y="242094"/>
            <a:chExt cx="98744" cy="564356"/>
          </a:xfrm>
        </p:grpSpPr>
        <p:sp>
          <p:nvSpPr>
            <p:cNvPr id="16" name="矩形 15"/>
            <p:cNvSpPr/>
            <p:nvPr/>
          </p:nvSpPr>
          <p:spPr>
            <a:xfrm>
              <a:off x="7668348" y="242468"/>
              <a:ext cx="62748" cy="564610"/>
            </a:xfrm>
            <a:prstGeom prst="rect">
              <a:avLst/>
            </a:prstGeom>
            <a:solidFill>
              <a:srgbClr val="BA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7767827" y="242468"/>
              <a:ext cx="0" cy="564610"/>
            </a:xfrm>
            <a:prstGeom prst="line">
              <a:avLst/>
            </a:prstGeom>
            <a:ln w="28575">
              <a:solidFill>
                <a:srgbClr val="6151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3"/>
          <p:cNvGrpSpPr>
            <a:grpSpLocks/>
          </p:cNvGrpSpPr>
          <p:nvPr/>
        </p:nvGrpSpPr>
        <p:grpSpPr bwMode="auto">
          <a:xfrm>
            <a:off x="1" y="323851"/>
            <a:ext cx="681303" cy="751415"/>
            <a:chOff x="0" y="242468"/>
            <a:chExt cx="510976" cy="564610"/>
          </a:xfrm>
        </p:grpSpPr>
        <p:sp>
          <p:nvSpPr>
            <p:cNvPr id="11" name="矩形 10"/>
            <p:cNvSpPr/>
            <p:nvPr/>
          </p:nvSpPr>
          <p:spPr>
            <a:xfrm>
              <a:off x="0" y="242468"/>
              <a:ext cx="425449" cy="564610"/>
            </a:xfrm>
            <a:prstGeom prst="rect">
              <a:avLst/>
            </a:prstGeom>
            <a:solidFill>
              <a:srgbClr val="BA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467543" y="242468"/>
              <a:ext cx="0" cy="564610"/>
            </a:xfrm>
            <a:prstGeom prst="line">
              <a:avLst/>
            </a:prstGeom>
            <a:ln w="28575">
              <a:solidFill>
                <a:srgbClr val="615146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510976" y="242468"/>
              <a:ext cx="0" cy="564610"/>
            </a:xfrm>
            <a:prstGeom prst="line">
              <a:avLst/>
            </a:prstGeom>
            <a:ln w="10160">
              <a:solidFill>
                <a:srgbClr val="615146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F992F31-1F69-4220-BCED-7F74002D9B8F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2843891-1863-45D7-8C1C-EF54FC73811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" name="组合 2"/>
          <p:cNvGrpSpPr>
            <a:grpSpLocks/>
          </p:cNvGrpSpPr>
          <p:nvPr userDrawn="1"/>
        </p:nvGrpSpPr>
        <p:grpSpPr bwMode="auto">
          <a:xfrm>
            <a:off x="0" y="6354234"/>
            <a:ext cx="12217400" cy="503767"/>
            <a:chOff x="0" y="4681728"/>
            <a:chExt cx="9163025" cy="377952"/>
          </a:xfrm>
        </p:grpSpPr>
        <p:sp>
          <p:nvSpPr>
            <p:cNvPr id="19" name="矩形 18"/>
            <p:cNvSpPr/>
            <p:nvPr/>
          </p:nvSpPr>
          <p:spPr>
            <a:xfrm>
              <a:off x="0" y="4681728"/>
              <a:ext cx="9163025" cy="377952"/>
            </a:xfrm>
            <a:prstGeom prst="rect">
              <a:avLst/>
            </a:prstGeom>
            <a:solidFill>
              <a:srgbClr val="615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85201" y="4681728"/>
              <a:ext cx="377824" cy="377952"/>
            </a:xfrm>
            <a:prstGeom prst="rect">
              <a:avLst/>
            </a:prstGeom>
            <a:solidFill>
              <a:srgbClr val="BA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0" y="4681728"/>
              <a:ext cx="377824" cy="377952"/>
            </a:xfrm>
            <a:prstGeom prst="rect">
              <a:avLst/>
            </a:prstGeom>
            <a:solidFill>
              <a:srgbClr val="BA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>
              <a:off x="8910592" y="4815142"/>
              <a:ext cx="127043" cy="111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25391" y="4815142"/>
              <a:ext cx="127043" cy="111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041856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796118F-6E1B-4A6D-9139-6CB1944A3211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55E5B3F-B7B6-4472-9D12-D38F7002747C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4482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5FD6DF-3634-4324-A5CF-3F1F2D04E1A4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C5461B-A2AF-4666-91DB-7BF22238D342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3070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00D5C9-068F-48EA-9C52-C07DB866EE47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8768AE4-94CB-4E0E-B51A-37E8B04252E4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576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CEA0A13-B101-4C91-AB70-987CA48D141C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7936A4-4DCC-4CB3-9B50-7679B9D2838E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0874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28C039D-FAD2-4993-ABEE-2988D67BCCFA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005E5A-1DE1-4684-A14F-7E0644037135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674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3C785DD-53D5-45C3-8366-AB167AA86D3C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50050A-D7F8-4925-BA1F-1DD3497EEA17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692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F4512FF-520C-4CA4-BAD8-8F3BC5C64BE6}" type="datetimeFigureOut">
              <a:rPr lang="zh-CN" altLang="en-US">
                <a:solidFill>
                  <a:prstClr val="black"/>
                </a:solidFill>
              </a:rPr>
              <a:pPr>
                <a:defRPr/>
              </a:pPr>
              <a:t>2018/12/21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A25DD9B-77F0-47DE-827F-949A817DE420}" type="slidenum">
              <a:rPr lang="zh-CN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840498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6E7"/>
            </a:gs>
            <a:gs pos="100000">
              <a:srgbClr val="EEEB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22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4918" y="323851"/>
            <a:ext cx="67308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扁平化</a:t>
            </a:r>
            <a:r>
              <a:rPr lang="en-US" altLang="zh-CN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图表系列</a:t>
            </a:r>
            <a:r>
              <a:rPr lang="en-US" altLang="zh-CN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柱形数理关系图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4917" y="781634"/>
            <a:ext cx="654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615146"/>
                </a:solidFill>
              </a:rPr>
              <a:t>// W.L.</a:t>
            </a:r>
            <a:r>
              <a:rPr lang="zh-CN" altLang="en-US" sz="1600" dirty="0">
                <a:solidFill>
                  <a:srgbClr val="615146"/>
                </a:solidFill>
              </a:rPr>
              <a:t>吧出品</a:t>
            </a:r>
            <a:r>
              <a:rPr lang="en-US" altLang="zh-CN" sz="1600" dirty="0">
                <a:solidFill>
                  <a:srgbClr val="615146"/>
                </a:solidFill>
              </a:rPr>
              <a:t>【</a:t>
            </a:r>
            <a:r>
              <a:rPr lang="zh-CN" altLang="en-US" sz="1600" dirty="0">
                <a:solidFill>
                  <a:srgbClr val="615146"/>
                </a:solidFill>
              </a:rPr>
              <a:t>静态版</a:t>
            </a:r>
            <a:r>
              <a:rPr lang="en-US" altLang="zh-CN" sz="1600" dirty="0">
                <a:solidFill>
                  <a:srgbClr val="615146"/>
                </a:solidFill>
              </a:rPr>
              <a:t>】</a:t>
            </a:r>
            <a:endParaRPr lang="zh-CN" altLang="en-US" sz="1600" dirty="0">
              <a:solidFill>
                <a:srgbClr val="615146"/>
              </a:solidFill>
            </a:endParaRPr>
          </a:p>
        </p:txBody>
      </p:sp>
      <p:graphicFrame>
        <p:nvGraphicFramePr>
          <p:cNvPr id="21" name="图表 20"/>
          <p:cNvGraphicFramePr/>
          <p:nvPr/>
        </p:nvGraphicFramePr>
        <p:xfrm>
          <a:off x="814917" y="1892829"/>
          <a:ext cx="6337200" cy="358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40149" y="2243759"/>
            <a:ext cx="421490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dirty="0">
                <a:solidFill>
                  <a:srgbClr val="BA243B"/>
                </a:solidFill>
                <a:latin typeface="微软雅黑"/>
              </a:rPr>
              <a:t>【</a:t>
            </a:r>
            <a:r>
              <a:rPr lang="zh-CN" altLang="en-US" sz="1867" dirty="0">
                <a:solidFill>
                  <a:srgbClr val="BA243B"/>
                </a:solidFill>
                <a:latin typeface="微软雅黑"/>
              </a:rPr>
              <a:t>可任意修改数据，图也会跟着变</a:t>
            </a:r>
            <a:r>
              <a:rPr lang="en-US" altLang="zh-CN" sz="1867" dirty="0">
                <a:solidFill>
                  <a:srgbClr val="BA243B"/>
                </a:solidFill>
                <a:latin typeface="微软雅黑"/>
              </a:rPr>
              <a:t>】</a:t>
            </a:r>
            <a:endParaRPr lang="zh-CN" altLang="en-US" sz="1867" dirty="0">
              <a:solidFill>
                <a:srgbClr val="BA243B"/>
              </a:solidFill>
              <a:latin typeface="微软雅黑"/>
            </a:endParaRPr>
          </a:p>
        </p:txBody>
      </p: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7545723" y="2813447"/>
            <a:ext cx="3926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制作技术、顶级的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设计团队。</a:t>
            </a:r>
            <a:endParaRPr lang="en-US" altLang="zh-CN" sz="1600" dirty="0">
              <a:solidFill>
                <a:srgbClr val="615146"/>
              </a:solidFill>
              <a:latin typeface="微软雅黑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7545723" y="4197085"/>
            <a:ext cx="3926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制作技术、顶级的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设计团队。</a:t>
            </a:r>
            <a:endParaRPr lang="en-US" altLang="zh-CN" sz="1600" dirty="0">
              <a:solidFill>
                <a:srgbClr val="615146"/>
              </a:solidFill>
              <a:latin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94784" y="5476564"/>
            <a:ext cx="5911403" cy="447441"/>
          </a:xfrm>
          <a:prstGeom prst="rect">
            <a:avLst/>
          </a:prstGeom>
          <a:noFill/>
          <a:ln w="9525">
            <a:solidFill>
              <a:srgbClr val="D4C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841682" y="5634997"/>
            <a:ext cx="722116" cy="176644"/>
          </a:xfrm>
          <a:prstGeom prst="rect">
            <a:avLst/>
          </a:prstGeom>
          <a:solidFill>
            <a:srgbClr val="8A7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61286" y="5577141"/>
            <a:ext cx="133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A7364"/>
                </a:solidFill>
                <a:latin typeface="微软雅黑"/>
              </a:rPr>
              <a:t>2012</a:t>
            </a:r>
            <a:r>
              <a:rPr lang="zh-CN" altLang="en-US" sz="1200" dirty="0">
                <a:solidFill>
                  <a:srgbClr val="8A7364"/>
                </a:solidFill>
                <a:latin typeface="微软雅黑"/>
              </a:rPr>
              <a:t>年指标</a:t>
            </a:r>
          </a:p>
        </p:txBody>
      </p:sp>
      <p:sp>
        <p:nvSpPr>
          <p:cNvPr id="24" name="矩形 23"/>
          <p:cNvSpPr/>
          <p:nvPr/>
        </p:nvSpPr>
        <p:spPr>
          <a:xfrm>
            <a:off x="3993012" y="5619641"/>
            <a:ext cx="192000" cy="192000"/>
          </a:xfrm>
          <a:prstGeom prst="rect">
            <a:avLst/>
          </a:prstGeom>
          <a:solidFill>
            <a:srgbClr val="309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22465" y="5592497"/>
            <a:ext cx="133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8A7364"/>
                </a:solidFill>
                <a:latin typeface="微软雅黑"/>
              </a:rPr>
              <a:t>2013</a:t>
            </a:r>
            <a:r>
              <a:rPr lang="zh-CN" altLang="en-US" sz="1200" dirty="0">
                <a:solidFill>
                  <a:srgbClr val="8A7364"/>
                </a:solidFill>
                <a:latin typeface="微软雅黑"/>
              </a:rPr>
              <a:t>年指标</a:t>
            </a:r>
          </a:p>
        </p:txBody>
      </p:sp>
      <p:sp>
        <p:nvSpPr>
          <p:cNvPr id="26" name="矩形 25"/>
          <p:cNvSpPr/>
          <p:nvPr/>
        </p:nvSpPr>
        <p:spPr>
          <a:xfrm>
            <a:off x="4219098" y="5619641"/>
            <a:ext cx="192000" cy="192000"/>
          </a:xfrm>
          <a:prstGeom prst="rect">
            <a:avLst/>
          </a:prstGeom>
          <a:solidFill>
            <a:srgbClr val="BA24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445184" y="5619641"/>
            <a:ext cx="192000" cy="192000"/>
          </a:xfrm>
          <a:prstGeom prst="rect">
            <a:avLst/>
          </a:prstGeom>
          <a:solidFill>
            <a:srgbClr val="DFB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71269" y="5619641"/>
            <a:ext cx="192000" cy="192000"/>
          </a:xfrm>
          <a:prstGeom prst="rect">
            <a:avLst/>
          </a:prstGeom>
          <a:solidFill>
            <a:srgbClr val="A9C1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3214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4918" y="323851"/>
            <a:ext cx="67308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扁平化</a:t>
            </a:r>
            <a:r>
              <a:rPr lang="en-US" altLang="zh-CN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图表系列</a:t>
            </a:r>
            <a:r>
              <a:rPr lang="en-US" altLang="zh-CN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柱形数理关系图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4917" y="781634"/>
            <a:ext cx="654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615146"/>
                </a:solidFill>
              </a:rPr>
              <a:t>// W.L.</a:t>
            </a:r>
            <a:r>
              <a:rPr lang="zh-CN" altLang="en-US" sz="1600" dirty="0">
                <a:solidFill>
                  <a:srgbClr val="615146"/>
                </a:solidFill>
              </a:rPr>
              <a:t>吧出品</a:t>
            </a:r>
            <a:r>
              <a:rPr lang="en-US" altLang="zh-CN" sz="1600" dirty="0">
                <a:solidFill>
                  <a:srgbClr val="615146"/>
                </a:solidFill>
              </a:rPr>
              <a:t>【</a:t>
            </a:r>
            <a:r>
              <a:rPr lang="zh-CN" altLang="en-US" sz="1600" dirty="0">
                <a:solidFill>
                  <a:srgbClr val="615146"/>
                </a:solidFill>
              </a:rPr>
              <a:t>动态版</a:t>
            </a:r>
            <a:r>
              <a:rPr lang="en-US" altLang="zh-CN" sz="1600" dirty="0">
                <a:solidFill>
                  <a:srgbClr val="615146"/>
                </a:solidFill>
              </a:rPr>
              <a:t>】</a:t>
            </a:r>
            <a:endParaRPr lang="zh-CN" altLang="en-US" sz="1600" dirty="0">
              <a:solidFill>
                <a:srgbClr val="615146"/>
              </a:solidFill>
            </a:endParaRP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2727001269"/>
              </p:ext>
            </p:extLst>
          </p:nvPr>
        </p:nvGraphicFramePr>
        <p:xfrm>
          <a:off x="814917" y="1892829"/>
          <a:ext cx="6337200" cy="358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40149" y="2243759"/>
            <a:ext cx="421490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dirty="0">
                <a:solidFill>
                  <a:srgbClr val="BA243B"/>
                </a:solidFill>
                <a:latin typeface="微软雅黑"/>
              </a:rPr>
              <a:t>【</a:t>
            </a:r>
            <a:r>
              <a:rPr lang="zh-CN" altLang="en-US" sz="1867" dirty="0">
                <a:solidFill>
                  <a:srgbClr val="BA243B"/>
                </a:solidFill>
                <a:latin typeface="微软雅黑"/>
              </a:rPr>
              <a:t>可任意修改数据，图也会跟着变</a:t>
            </a:r>
            <a:r>
              <a:rPr lang="en-US" altLang="zh-CN" sz="1867" dirty="0">
                <a:solidFill>
                  <a:srgbClr val="BA243B"/>
                </a:solidFill>
                <a:latin typeface="微软雅黑"/>
              </a:rPr>
              <a:t>】</a:t>
            </a:r>
            <a:endParaRPr lang="zh-CN" altLang="en-US" sz="1867" dirty="0">
              <a:solidFill>
                <a:srgbClr val="BA243B"/>
              </a:solidFill>
              <a:latin typeface="微软雅黑"/>
            </a:endParaRPr>
          </a:p>
        </p:txBody>
      </p: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7545723" y="2813447"/>
            <a:ext cx="3926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制作技术、顶级的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设计团队。</a:t>
            </a:r>
            <a:endParaRPr lang="en-US" altLang="zh-CN" sz="1600" dirty="0">
              <a:solidFill>
                <a:srgbClr val="615146"/>
              </a:solidFill>
              <a:latin typeface="微软雅黑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7545723" y="4197085"/>
            <a:ext cx="3926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制作技术、顶级的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设计团队。</a:t>
            </a:r>
            <a:endParaRPr lang="en-US" altLang="zh-CN" sz="1600" dirty="0">
              <a:solidFill>
                <a:srgbClr val="615146"/>
              </a:solidFill>
              <a:latin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4784" y="5476564"/>
            <a:ext cx="5911403" cy="447441"/>
            <a:chOff x="1094784" y="5476564"/>
            <a:chExt cx="5911403" cy="447441"/>
          </a:xfrm>
        </p:grpSpPr>
        <p:sp>
          <p:nvSpPr>
            <p:cNvPr id="12" name="文本框 11"/>
            <p:cNvSpPr txBox="1"/>
            <p:nvPr/>
          </p:nvSpPr>
          <p:spPr>
            <a:xfrm>
              <a:off x="2543431" y="5577141"/>
              <a:ext cx="1334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rgbClr val="615146"/>
                  </a:solidFill>
                  <a:latin typeface="微软雅黑"/>
                </a:rPr>
                <a:t>2012</a:t>
              </a:r>
              <a:r>
                <a:rPr lang="zh-CN" altLang="en-US" sz="1200" dirty="0">
                  <a:solidFill>
                    <a:srgbClr val="615146"/>
                  </a:solidFill>
                  <a:latin typeface="微软雅黑"/>
                </a:rPr>
                <a:t>年指标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993012" y="5619641"/>
              <a:ext cx="192000" cy="192000"/>
            </a:xfrm>
            <a:prstGeom prst="rect">
              <a:avLst/>
            </a:prstGeom>
            <a:solidFill>
              <a:srgbClr val="BA24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61452" y="5577141"/>
              <a:ext cx="1334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rgbClr val="BA243B"/>
                  </a:solidFill>
                  <a:latin typeface="微软雅黑"/>
                </a:rPr>
                <a:t>2013</a:t>
              </a:r>
              <a:r>
                <a:rPr lang="zh-CN" altLang="en-US" sz="1200" dirty="0">
                  <a:solidFill>
                    <a:srgbClr val="BA243B"/>
                  </a:solidFill>
                  <a:latin typeface="微软雅黑"/>
                </a:rPr>
                <a:t>年指标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94784" y="5476564"/>
              <a:ext cx="5911403" cy="447441"/>
            </a:xfrm>
            <a:prstGeom prst="rect">
              <a:avLst/>
            </a:prstGeom>
            <a:noFill/>
            <a:ln w="9525">
              <a:solidFill>
                <a:srgbClr val="D4CA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35344" y="5619641"/>
              <a:ext cx="192000" cy="192000"/>
            </a:xfrm>
            <a:prstGeom prst="rect">
              <a:avLst/>
            </a:prstGeom>
            <a:solidFill>
              <a:srgbClr val="615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665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1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1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21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1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5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50"/>
                            </p:stCondLst>
                            <p:childTnLst>
                              <p:par>
                                <p:cTn id="5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Sub>
          <a:bldChart bld="categoryEl"/>
        </p:bldSub>
      </p:bldGraphic>
      <p:bldP spid="22" grpId="0"/>
      <p:bldP spid="45" grpId="0"/>
      <p:bldP spid="45" grpId="1"/>
      <p:bldP spid="46" grpId="0"/>
      <p:bldP spid="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4918" y="323851"/>
            <a:ext cx="673080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扁平化</a:t>
            </a:r>
            <a:r>
              <a:rPr lang="en-US" altLang="zh-CN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图表系列</a:t>
            </a:r>
            <a:r>
              <a:rPr lang="en-US" altLang="zh-CN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——</a:t>
            </a:r>
            <a:r>
              <a:rPr lang="zh-CN" altLang="en-US" sz="2667" dirty="0">
                <a:solidFill>
                  <a:srgbClr val="615146"/>
                </a:solidFill>
                <a:latin typeface="微软雅黑" panose="020B0503020204020204" pitchFamily="34" charset="-122"/>
              </a:rPr>
              <a:t>柱形数理关系图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4917" y="781634"/>
            <a:ext cx="654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615146"/>
                </a:solidFill>
              </a:rPr>
              <a:t>// W.L.</a:t>
            </a:r>
            <a:r>
              <a:rPr lang="zh-CN" altLang="en-US" sz="1600" dirty="0">
                <a:solidFill>
                  <a:srgbClr val="615146"/>
                </a:solidFill>
              </a:rPr>
              <a:t>吧出品</a:t>
            </a:r>
            <a:r>
              <a:rPr lang="en-US" altLang="zh-CN" sz="1600" dirty="0">
                <a:solidFill>
                  <a:srgbClr val="615146"/>
                </a:solidFill>
              </a:rPr>
              <a:t>【</a:t>
            </a:r>
            <a:r>
              <a:rPr lang="zh-CN" altLang="en-US" sz="1600" dirty="0">
                <a:solidFill>
                  <a:srgbClr val="615146"/>
                </a:solidFill>
              </a:rPr>
              <a:t>动态版</a:t>
            </a:r>
            <a:r>
              <a:rPr lang="en-US" altLang="zh-CN" sz="1600" dirty="0">
                <a:solidFill>
                  <a:srgbClr val="615146"/>
                </a:solidFill>
              </a:rPr>
              <a:t>】</a:t>
            </a:r>
            <a:endParaRPr lang="zh-CN" altLang="en-US" sz="1600" dirty="0">
              <a:solidFill>
                <a:srgbClr val="615146"/>
              </a:solidFill>
            </a:endParaRPr>
          </a:p>
        </p:txBody>
      </p:sp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956480132"/>
              </p:ext>
            </p:extLst>
          </p:nvPr>
        </p:nvGraphicFramePr>
        <p:xfrm>
          <a:off x="814917" y="1892829"/>
          <a:ext cx="6337200" cy="35895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440149" y="2243759"/>
            <a:ext cx="421490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867" dirty="0">
                <a:solidFill>
                  <a:srgbClr val="309D96"/>
                </a:solidFill>
                <a:latin typeface="微软雅黑"/>
              </a:rPr>
              <a:t>【</a:t>
            </a:r>
            <a:r>
              <a:rPr lang="zh-CN" altLang="en-US" sz="1867" dirty="0">
                <a:solidFill>
                  <a:srgbClr val="309D96"/>
                </a:solidFill>
                <a:latin typeface="微软雅黑"/>
              </a:rPr>
              <a:t>可任意修改数据，图也会跟着变</a:t>
            </a:r>
            <a:r>
              <a:rPr lang="en-US" altLang="zh-CN" sz="1867" dirty="0">
                <a:solidFill>
                  <a:srgbClr val="309D96"/>
                </a:solidFill>
                <a:latin typeface="微软雅黑"/>
              </a:rPr>
              <a:t>】</a:t>
            </a:r>
            <a:endParaRPr lang="zh-CN" altLang="en-US" sz="1867" dirty="0">
              <a:solidFill>
                <a:srgbClr val="309D96"/>
              </a:solidFill>
              <a:latin typeface="微软雅黑"/>
            </a:endParaRPr>
          </a:p>
        </p:txBody>
      </p: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7545723" y="2813447"/>
            <a:ext cx="3926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制作技术、顶级的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设计团队。</a:t>
            </a:r>
            <a:endParaRPr lang="en-US" altLang="zh-CN" sz="1600" dirty="0">
              <a:solidFill>
                <a:srgbClr val="615146"/>
              </a:solidFill>
              <a:latin typeface="微软雅黑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7545723" y="4197085"/>
            <a:ext cx="39268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上海锐普广告有限公司是中国第一家精品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设计机构。拥有国内顶尖的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制作技术、顶级的</a:t>
            </a:r>
            <a:r>
              <a:rPr lang="en-US" altLang="zh-CN" sz="1600" dirty="0">
                <a:solidFill>
                  <a:srgbClr val="615146"/>
                </a:solidFill>
                <a:latin typeface="微软雅黑" pitchFamily="34" charset="-122"/>
              </a:rPr>
              <a:t>PPT</a:t>
            </a:r>
            <a:r>
              <a:rPr lang="zh-CN" altLang="zh-CN" sz="1600" dirty="0">
                <a:solidFill>
                  <a:srgbClr val="615146"/>
                </a:solidFill>
                <a:latin typeface="微软雅黑" pitchFamily="34" charset="-122"/>
              </a:rPr>
              <a:t>设计团队。</a:t>
            </a:r>
            <a:endParaRPr lang="en-US" altLang="zh-CN" sz="1600" dirty="0">
              <a:solidFill>
                <a:srgbClr val="615146"/>
              </a:solidFill>
              <a:latin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4784" y="5476564"/>
            <a:ext cx="5911403" cy="447441"/>
            <a:chOff x="1094784" y="5476564"/>
            <a:chExt cx="5911403" cy="447441"/>
          </a:xfrm>
        </p:grpSpPr>
        <p:sp>
          <p:nvSpPr>
            <p:cNvPr id="12" name="文本框 11"/>
            <p:cNvSpPr txBox="1"/>
            <p:nvPr/>
          </p:nvSpPr>
          <p:spPr>
            <a:xfrm>
              <a:off x="2543431" y="5577141"/>
              <a:ext cx="1334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rgbClr val="615146"/>
                  </a:solidFill>
                  <a:latin typeface="微软雅黑"/>
                </a:rPr>
                <a:t>2012</a:t>
              </a:r>
              <a:r>
                <a:rPr lang="zh-CN" altLang="en-US" sz="1200" dirty="0">
                  <a:solidFill>
                    <a:srgbClr val="615146"/>
                  </a:solidFill>
                  <a:latin typeface="微软雅黑"/>
                </a:rPr>
                <a:t>年指标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3993012" y="5619641"/>
              <a:ext cx="192000" cy="192000"/>
            </a:xfrm>
            <a:prstGeom prst="rect">
              <a:avLst/>
            </a:prstGeom>
            <a:solidFill>
              <a:srgbClr val="309D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261452" y="5577141"/>
              <a:ext cx="1334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rgbClr val="309D96"/>
                  </a:solidFill>
                  <a:latin typeface="微软雅黑"/>
                </a:rPr>
                <a:t>2013</a:t>
              </a:r>
              <a:r>
                <a:rPr lang="zh-CN" altLang="en-US" sz="1200" dirty="0">
                  <a:solidFill>
                    <a:srgbClr val="309D96"/>
                  </a:solidFill>
                  <a:latin typeface="微软雅黑"/>
                </a:rPr>
                <a:t>年指标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094784" y="5476564"/>
              <a:ext cx="5911403" cy="447441"/>
            </a:xfrm>
            <a:prstGeom prst="rect">
              <a:avLst/>
            </a:prstGeom>
            <a:noFill/>
            <a:ln w="9525">
              <a:solidFill>
                <a:srgbClr val="D4CA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2335344" y="5619641"/>
              <a:ext cx="192000" cy="192000"/>
            </a:xfrm>
            <a:prstGeom prst="rect">
              <a:avLst/>
            </a:prstGeom>
            <a:solidFill>
              <a:srgbClr val="6151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02285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2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21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1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2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21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1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9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450"/>
                            </p:stCondLst>
                            <p:childTnLst>
                              <p:par>
                                <p:cTn id="4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950"/>
                            </p:stCondLst>
                            <p:childTnLst>
                              <p:par>
                                <p:cTn id="52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Sub>
          <a:bldChart bld="categoryEl"/>
        </p:bldSub>
      </p:bldGraphic>
      <p:bldP spid="22" grpId="0"/>
      <p:bldP spid="45" grpId="0"/>
      <p:bldP spid="45" grpId="1"/>
      <p:bldP spid="46" grpId="0"/>
      <p:bldP spid="46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Impact"/>
        <a:ea typeface="微软雅黑"/>
        <a:cs typeface=""/>
      </a:majorFont>
      <a:minorFont>
        <a:latin typeface="Arial Unicode M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236</Words>
  <Application>Microsoft Office PowerPoint</Application>
  <PresentationFormat>宽屏</PresentationFormat>
  <Paragraphs>23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Unicode MS</vt:lpstr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</vt:vector>
  </TitlesOfParts>
  <Company>KG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lihongyi@nutstore.net</cp:lastModifiedBy>
  <cp:revision>7</cp:revision>
  <dcterms:created xsi:type="dcterms:W3CDTF">2013-10-24T09:22:47Z</dcterms:created>
  <dcterms:modified xsi:type="dcterms:W3CDTF">2018-12-21T10:14:32Z</dcterms:modified>
</cp:coreProperties>
</file>