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B075"/>
    <a:srgbClr val="E9A54E"/>
    <a:srgbClr val="07C7DB"/>
    <a:srgbClr val="D1D1D2"/>
    <a:srgbClr val="D03F8A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1DE03-719C-45DE-8524-5F359E39EEF6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178F6-394F-4E24-BBCF-0A1B1D0AB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469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DD00C-8090-462A-9749-0B19C24BEE5D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34B82-A79E-47BB-A106-E4578EBCE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77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09B4E-3C90-45BA-9311-05B8C783B8F5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31E464-ADE2-4E8C-B6E3-1BE60CFFA3D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4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AE147-77CF-445B-9B38-26C78ACAF7CF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91837-18A8-48F2-99E3-95D42D23840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03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7E659-D7B2-486C-A813-70D3ED872F9C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68B8BF-E4F4-4192-973F-A7A11E9A3C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033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2566B-EA7A-4164-B96D-5B2D0269284F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9AAB0-AC79-4976-9B10-716B3274B6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42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F3C07-EB10-4915-A586-97724288A7CC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B0E784-A740-4EA8-8246-174D9424F48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95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B9DDF-F910-41A1-8021-8E532B070428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02C0B-C67A-439E-814F-BCD7FB1C33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60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E517F-51F3-4BE7-A2DD-4422CD07F5F3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E63CDA-9E5B-4D63-B0CC-05B963889D1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04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B8E14-5C17-4EEF-8DD1-F5EF57CBF8B6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09ACF9-7F02-45B7-BBD9-69939017D6B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69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4A3FD-0CF5-47C7-920B-D38954B691C1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E71250-FEC9-41E7-A96C-A4D47166407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7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2F4BB-5309-4372-83BC-CCCCB5EA0949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DE1FE-413C-48FC-AA3A-2DC9372786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11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6E271-6502-4753-93AD-98373C00A6B0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58A450-E873-4F64-86D0-D2CD3C0471C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00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677E6D8-4F8B-4CAF-833C-6DE2DA0D795C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D7BD953A-99F6-454D-9137-435FFE987A8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564"/>
          <p:cNvSpPr/>
          <p:nvPr/>
        </p:nvSpPr>
        <p:spPr>
          <a:xfrm>
            <a:off x="1635125" y="1930400"/>
            <a:ext cx="1643063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6D6D6">
              <a:alpha val="70000"/>
            </a:srgbClr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 defTabSz="292100" eaLnBrk="1" fontAlgn="auto" hangingPunct="1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+mn-lt"/>
              <a:ea typeface="+mn-ea"/>
            </a:endParaRPr>
          </a:p>
        </p:txBody>
      </p:sp>
      <p:graphicFrame>
        <p:nvGraphicFramePr>
          <p:cNvPr id="20483" name="Chart 565"/>
          <p:cNvGraphicFramePr>
            <a:graphicFrameLocks/>
          </p:cNvGraphicFramePr>
          <p:nvPr/>
        </p:nvGraphicFramePr>
        <p:xfrm>
          <a:off x="1460500" y="1746250"/>
          <a:ext cx="200025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9" name="图表" r:id="rId3" imgW="2005758" imgH="2005758" progId="Excel.Chart.8">
                  <p:embed/>
                </p:oleObj>
              </mc:Choice>
              <mc:Fallback>
                <p:oleObj name="图表" r:id="rId3" imgW="2005758" imgH="2005758" progId="Excel.Chart.8">
                  <p:embed/>
                  <p:pic>
                    <p:nvPicPr>
                      <p:cNvPr id="0" name="Chart 56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1746250"/>
                        <a:ext cx="2000250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Shape 566"/>
          <p:cNvSpPr/>
          <p:nvPr/>
        </p:nvSpPr>
        <p:spPr>
          <a:xfrm>
            <a:off x="1778000" y="2139950"/>
            <a:ext cx="549275" cy="369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/>
          </a:extLst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/>
            </a:pPr>
            <a:r>
              <a:rPr sz="2400" spc="48" dirty="0">
                <a:solidFill>
                  <a:schemeClr val="bg1"/>
                </a:solidFill>
                <a:latin typeface="+mn-lt"/>
                <a:ea typeface="Oswald Regular"/>
                <a:cs typeface="Oswald Regular"/>
                <a:sym typeface="Oswald Regular"/>
              </a:rPr>
              <a:t>30</a:t>
            </a:r>
            <a:r>
              <a:rPr sz="2400" spc="48" dirty="0">
                <a:solidFill>
                  <a:schemeClr val="bg1"/>
                </a:solidFill>
                <a:latin typeface="+mn-lt"/>
                <a:ea typeface="Oswald Light"/>
                <a:cs typeface="Oswald Light"/>
                <a:sym typeface="Oswald Light"/>
              </a:rPr>
              <a:t>%</a:t>
            </a:r>
          </a:p>
        </p:txBody>
      </p:sp>
      <p:sp>
        <p:nvSpPr>
          <p:cNvPr id="18" name="Shape 567"/>
          <p:cNvSpPr/>
          <p:nvPr/>
        </p:nvSpPr>
        <p:spPr>
          <a:xfrm>
            <a:off x="1720850" y="4146550"/>
            <a:ext cx="1277938" cy="323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/>
          </a:extLst>
        </p:spPr>
        <p:txBody>
          <a:bodyPr wrap="none" lIns="0" tIns="0" rIns="0" bIns="0">
            <a:spAutoFit/>
          </a:bodyPr>
          <a:lstStyle>
            <a:lvl1pPr>
              <a:defRPr sz="4200" spc="84">
                <a:solidFill>
                  <a:srgbClr val="FBB22F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spc="0">
                <a:solidFill>
                  <a:srgbClr val="000000"/>
                </a:solidFill>
              </a:defRPr>
            </a:pPr>
            <a:r>
              <a:rPr sz="2100" spc="42" dirty="0">
                <a:solidFill>
                  <a:srgbClr val="EB5C51"/>
                </a:solidFill>
                <a:latin typeface="+mn-lt"/>
              </a:rPr>
              <a:t>$1,900,000</a:t>
            </a:r>
          </a:p>
        </p:txBody>
      </p:sp>
      <p:sp>
        <p:nvSpPr>
          <p:cNvPr id="19" name="Shape 568"/>
          <p:cNvSpPr/>
          <p:nvPr/>
        </p:nvSpPr>
        <p:spPr>
          <a:xfrm>
            <a:off x="1939925" y="4508500"/>
            <a:ext cx="814388" cy="2762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/>
          </a:extLst>
        </p:spPr>
        <p:txBody>
          <a:bodyPr wrap="none" lIns="0" tIns="0" rIns="0" bIns="0">
            <a:spAutoFit/>
          </a:bodyPr>
          <a:lstStyle>
            <a:lvl1pPr>
              <a:defRPr sz="3600" spc="72">
                <a:solidFill>
                  <a:srgbClr val="929292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spc="0">
                <a:solidFill>
                  <a:srgbClr val="000000"/>
                </a:solidFill>
              </a:defRPr>
            </a:pPr>
            <a:r>
              <a:rPr sz="1800" spc="36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per year</a:t>
            </a:r>
          </a:p>
        </p:txBody>
      </p:sp>
      <p:sp>
        <p:nvSpPr>
          <p:cNvPr id="20" name="Shape 569"/>
          <p:cNvSpPr/>
          <p:nvPr/>
        </p:nvSpPr>
        <p:spPr>
          <a:xfrm>
            <a:off x="1428750" y="4876800"/>
            <a:ext cx="1981200" cy="10096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/>
          </a:extLst>
        </p:spPr>
        <p:txBody>
          <a:bodyPr lIns="0" tIns="0" rIns="0" bIns="0"/>
          <a:lstStyle>
            <a:lvl1pPr>
              <a:defRPr sz="2400" spc="48">
                <a:solidFill>
                  <a:srgbClr val="92929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 sz="1800" spc="0">
                <a:solidFill>
                  <a:srgbClr val="000000"/>
                </a:solidFill>
              </a:defRPr>
            </a:pPr>
            <a:r>
              <a:rPr sz="1200" spc="24">
                <a:solidFill>
                  <a:schemeClr val="bg1">
                    <a:lumMod val="65000"/>
                  </a:schemeClr>
                </a:solidFill>
                <a:latin typeface="+mn-lt"/>
              </a:rPr>
              <a:t>Donec ullamcorper nulla fringilla. Nullam id dolor id nibh ultricies vehicula ut id elit. Maecenas sed</a:t>
            </a:r>
          </a:p>
        </p:txBody>
      </p:sp>
      <p:sp>
        <p:nvSpPr>
          <p:cNvPr id="31" name="Shape 570"/>
          <p:cNvSpPr/>
          <p:nvPr/>
        </p:nvSpPr>
        <p:spPr>
          <a:xfrm>
            <a:off x="1727200" y="3841750"/>
            <a:ext cx="1106488" cy="2460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/>
          </a:extLst>
        </p:spPr>
        <p:txBody>
          <a:bodyPr wrap="none" lIns="0" tIns="0" rIns="0" bIns="0">
            <a:spAutoFit/>
          </a:bodyPr>
          <a:lstStyle>
            <a:lvl1pPr>
              <a:defRPr sz="3200" spc="64">
                <a:solidFill>
                  <a:srgbClr val="7A7A7A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spc="0">
                <a:solidFill>
                  <a:srgbClr val="000000"/>
                </a:solidFill>
              </a:defRPr>
            </a:pPr>
            <a:r>
              <a:rPr sz="1600" spc="32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Slidehack.ltd</a:t>
            </a:r>
            <a:endParaRPr sz="1600" spc="32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2" name="Shape 572"/>
          <p:cNvSpPr/>
          <p:nvPr/>
        </p:nvSpPr>
        <p:spPr>
          <a:xfrm>
            <a:off x="4070350" y="1930400"/>
            <a:ext cx="1643063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6D6D6">
              <a:alpha val="70000"/>
            </a:srgbClr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 defTabSz="292100" eaLnBrk="1" fontAlgn="auto" hangingPunct="1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+mn-lt"/>
              <a:ea typeface="+mn-ea"/>
            </a:endParaRPr>
          </a:p>
        </p:txBody>
      </p:sp>
      <p:graphicFrame>
        <p:nvGraphicFramePr>
          <p:cNvPr id="20490" name="Chart 573"/>
          <p:cNvGraphicFramePr>
            <a:graphicFrameLocks/>
          </p:cNvGraphicFramePr>
          <p:nvPr/>
        </p:nvGraphicFramePr>
        <p:xfrm>
          <a:off x="3890963" y="1746250"/>
          <a:ext cx="200025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0" name="图表" r:id="rId5" imgW="2005758" imgH="2005758" progId="Excel.Chart.8">
                  <p:embed/>
                </p:oleObj>
              </mc:Choice>
              <mc:Fallback>
                <p:oleObj name="图表" r:id="rId5" imgW="2005758" imgH="2005758" progId="Excel.Chart.8">
                  <p:embed/>
                  <p:pic>
                    <p:nvPicPr>
                      <p:cNvPr id="0" name="Chart 57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1746250"/>
                        <a:ext cx="2000250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Shape 574"/>
          <p:cNvSpPr/>
          <p:nvPr/>
        </p:nvSpPr>
        <p:spPr>
          <a:xfrm>
            <a:off x="4203700" y="2139950"/>
            <a:ext cx="549275" cy="369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/>
          </a:extLst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/>
            </a:pPr>
            <a:r>
              <a:rPr sz="2400" spc="48" dirty="0">
                <a:solidFill>
                  <a:schemeClr val="bg1"/>
                </a:solidFill>
                <a:latin typeface="+mn-lt"/>
                <a:ea typeface="Oswald Regular"/>
                <a:cs typeface="Oswald Regular"/>
                <a:sym typeface="Oswald Regular"/>
              </a:rPr>
              <a:t>45</a:t>
            </a:r>
            <a:r>
              <a:rPr sz="2400" spc="48" dirty="0">
                <a:solidFill>
                  <a:schemeClr val="bg1"/>
                </a:solidFill>
                <a:latin typeface="+mn-lt"/>
                <a:ea typeface="Oswald Light"/>
                <a:cs typeface="Oswald Light"/>
                <a:sym typeface="Oswald Light"/>
              </a:rPr>
              <a:t>%</a:t>
            </a:r>
          </a:p>
        </p:txBody>
      </p:sp>
      <p:sp>
        <p:nvSpPr>
          <p:cNvPr id="35" name="Shape 575"/>
          <p:cNvSpPr/>
          <p:nvPr/>
        </p:nvSpPr>
        <p:spPr>
          <a:xfrm>
            <a:off x="4146550" y="4146550"/>
            <a:ext cx="1277938" cy="323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/>
          </a:extLst>
        </p:spPr>
        <p:txBody>
          <a:bodyPr wrap="none" lIns="0" tIns="0" rIns="0" bIns="0">
            <a:spAutoFit/>
          </a:bodyPr>
          <a:lstStyle>
            <a:lvl1pPr>
              <a:defRPr sz="4200" spc="84">
                <a:solidFill>
                  <a:srgbClr val="F15F47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spc="0">
                <a:solidFill>
                  <a:srgbClr val="000000"/>
                </a:solidFill>
              </a:defRPr>
            </a:pPr>
            <a:r>
              <a:rPr sz="2100" spc="42" dirty="0">
                <a:solidFill>
                  <a:srgbClr val="EB5C51"/>
                </a:solidFill>
                <a:latin typeface="+mn-lt"/>
              </a:rPr>
              <a:t>$2,884,000</a:t>
            </a:r>
          </a:p>
        </p:txBody>
      </p:sp>
      <p:sp>
        <p:nvSpPr>
          <p:cNvPr id="36" name="Shape 576"/>
          <p:cNvSpPr/>
          <p:nvPr/>
        </p:nvSpPr>
        <p:spPr>
          <a:xfrm>
            <a:off x="4370388" y="4508500"/>
            <a:ext cx="815975" cy="2762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/>
          </a:extLst>
        </p:spPr>
        <p:txBody>
          <a:bodyPr wrap="none" lIns="0" tIns="0" rIns="0" bIns="0">
            <a:spAutoFit/>
          </a:bodyPr>
          <a:lstStyle>
            <a:lvl1pPr>
              <a:defRPr sz="3600" spc="72">
                <a:solidFill>
                  <a:srgbClr val="929292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spc="0">
                <a:solidFill>
                  <a:srgbClr val="000000"/>
                </a:solidFill>
              </a:defRPr>
            </a:pPr>
            <a:r>
              <a:rPr sz="1800" spc="36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per year</a:t>
            </a:r>
          </a:p>
        </p:txBody>
      </p:sp>
      <p:sp>
        <p:nvSpPr>
          <p:cNvPr id="37" name="Shape 577"/>
          <p:cNvSpPr/>
          <p:nvPr/>
        </p:nvSpPr>
        <p:spPr>
          <a:xfrm>
            <a:off x="4265613" y="3841750"/>
            <a:ext cx="1008062" cy="2460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/>
          </a:extLst>
        </p:spPr>
        <p:txBody>
          <a:bodyPr wrap="none" lIns="0" tIns="0" rIns="0" bIns="0">
            <a:spAutoFit/>
          </a:bodyPr>
          <a:lstStyle>
            <a:lvl1pPr>
              <a:defRPr sz="3200" spc="64">
                <a:solidFill>
                  <a:srgbClr val="7A7A7A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spc="0">
                <a:solidFill>
                  <a:srgbClr val="000000"/>
                </a:solidFill>
              </a:defRPr>
            </a:pPr>
            <a:r>
              <a:rPr sz="1600" spc="32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Connect.ltd</a:t>
            </a:r>
            <a:endParaRPr sz="1600" spc="32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8" name="Shape 578"/>
          <p:cNvSpPr/>
          <p:nvPr/>
        </p:nvSpPr>
        <p:spPr>
          <a:xfrm>
            <a:off x="3860800" y="4876800"/>
            <a:ext cx="1981200" cy="10096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/>
          </a:extLst>
        </p:spPr>
        <p:txBody>
          <a:bodyPr lIns="0" tIns="0" rIns="0" bIns="0"/>
          <a:lstStyle>
            <a:lvl1pPr>
              <a:defRPr sz="2400" spc="48">
                <a:solidFill>
                  <a:srgbClr val="92929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 sz="1800" spc="0">
                <a:solidFill>
                  <a:srgbClr val="000000"/>
                </a:solidFill>
              </a:defRPr>
            </a:pPr>
            <a:r>
              <a:rPr sz="1200" spc="24">
                <a:solidFill>
                  <a:schemeClr val="bg1">
                    <a:lumMod val="65000"/>
                  </a:schemeClr>
                </a:solidFill>
                <a:latin typeface="+mn-lt"/>
              </a:rPr>
              <a:t>Donec ullamcorper nulla fringilla. Nullam id dolor id nibh ultricies vehicula ut id elit. Maecenas sed</a:t>
            </a:r>
          </a:p>
        </p:txBody>
      </p:sp>
      <p:sp>
        <p:nvSpPr>
          <p:cNvPr id="39" name="Shape 580"/>
          <p:cNvSpPr/>
          <p:nvPr/>
        </p:nvSpPr>
        <p:spPr>
          <a:xfrm>
            <a:off x="6427788" y="1930400"/>
            <a:ext cx="1643062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6D6D6">
              <a:alpha val="70000"/>
            </a:srgbClr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 defTabSz="292100" eaLnBrk="1" fontAlgn="auto" hangingPunct="1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+mn-lt"/>
              <a:ea typeface="+mn-ea"/>
            </a:endParaRPr>
          </a:p>
        </p:txBody>
      </p:sp>
      <p:graphicFrame>
        <p:nvGraphicFramePr>
          <p:cNvPr id="20497" name="Chart 581"/>
          <p:cNvGraphicFramePr>
            <a:graphicFrameLocks/>
          </p:cNvGraphicFramePr>
          <p:nvPr/>
        </p:nvGraphicFramePr>
        <p:xfrm>
          <a:off x="6248400" y="1746250"/>
          <a:ext cx="200025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1" name="图表" r:id="rId7" imgW="2005758" imgH="2005758" progId="Excel.Chart.8">
                  <p:embed/>
                </p:oleObj>
              </mc:Choice>
              <mc:Fallback>
                <p:oleObj name="图表" r:id="rId7" imgW="2005758" imgH="2005758" progId="Excel.Chart.8">
                  <p:embed/>
                  <p:pic>
                    <p:nvPicPr>
                      <p:cNvPr id="0" name="Chart 58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746250"/>
                        <a:ext cx="2000250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Shape 582"/>
          <p:cNvSpPr/>
          <p:nvPr/>
        </p:nvSpPr>
        <p:spPr>
          <a:xfrm>
            <a:off x="6604000" y="2139950"/>
            <a:ext cx="549275" cy="369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/>
          </a:extLst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/>
            </a:pPr>
            <a:r>
              <a:rPr sz="2400" spc="48" dirty="0">
                <a:solidFill>
                  <a:schemeClr val="bg1"/>
                </a:solidFill>
                <a:latin typeface="+mn-lt"/>
                <a:ea typeface="Oswald Regular"/>
                <a:cs typeface="Oswald Regular"/>
                <a:sym typeface="Oswald Regular"/>
              </a:rPr>
              <a:t>67</a:t>
            </a:r>
            <a:r>
              <a:rPr sz="2400" spc="48" dirty="0">
                <a:solidFill>
                  <a:schemeClr val="bg1"/>
                </a:solidFill>
                <a:latin typeface="+mn-lt"/>
                <a:ea typeface="Oswald Light"/>
                <a:cs typeface="Oswald Light"/>
                <a:sym typeface="Oswald Light"/>
              </a:rPr>
              <a:t>%</a:t>
            </a:r>
          </a:p>
        </p:txBody>
      </p:sp>
      <p:sp>
        <p:nvSpPr>
          <p:cNvPr id="42" name="Shape 583"/>
          <p:cNvSpPr/>
          <p:nvPr/>
        </p:nvSpPr>
        <p:spPr>
          <a:xfrm>
            <a:off x="6553200" y="4146550"/>
            <a:ext cx="1277938" cy="323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/>
          </a:extLst>
        </p:spPr>
        <p:txBody>
          <a:bodyPr wrap="none" lIns="0" tIns="0" rIns="0" bIns="0">
            <a:spAutoFit/>
          </a:bodyPr>
          <a:lstStyle>
            <a:lvl1pPr>
              <a:defRPr sz="4200" spc="84">
                <a:solidFill>
                  <a:srgbClr val="2BC2AC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spc="0">
                <a:solidFill>
                  <a:srgbClr val="000000"/>
                </a:solidFill>
              </a:defRPr>
            </a:pPr>
            <a:r>
              <a:rPr sz="2100" spc="42" dirty="0">
                <a:solidFill>
                  <a:srgbClr val="EB5C51"/>
                </a:solidFill>
                <a:latin typeface="+mn-lt"/>
              </a:rPr>
              <a:t>$7,879,000</a:t>
            </a:r>
          </a:p>
        </p:txBody>
      </p:sp>
      <p:sp>
        <p:nvSpPr>
          <p:cNvPr id="43" name="Shape 584"/>
          <p:cNvSpPr/>
          <p:nvPr/>
        </p:nvSpPr>
        <p:spPr>
          <a:xfrm>
            <a:off x="6777038" y="4508500"/>
            <a:ext cx="815975" cy="2762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/>
          </a:extLst>
        </p:spPr>
        <p:txBody>
          <a:bodyPr wrap="none" lIns="0" tIns="0" rIns="0" bIns="0">
            <a:spAutoFit/>
          </a:bodyPr>
          <a:lstStyle>
            <a:lvl1pPr>
              <a:defRPr sz="3600" spc="72">
                <a:solidFill>
                  <a:srgbClr val="929292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spc="0">
                <a:solidFill>
                  <a:srgbClr val="000000"/>
                </a:solidFill>
              </a:defRPr>
            </a:pPr>
            <a:r>
              <a:rPr sz="1800" spc="36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per year</a:t>
            </a:r>
          </a:p>
        </p:txBody>
      </p:sp>
      <p:sp>
        <p:nvSpPr>
          <p:cNvPr id="44" name="Shape 585"/>
          <p:cNvSpPr/>
          <p:nvPr/>
        </p:nvSpPr>
        <p:spPr>
          <a:xfrm>
            <a:off x="6618288" y="3841750"/>
            <a:ext cx="1009650" cy="2460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/>
          </a:extLst>
        </p:spPr>
        <p:txBody>
          <a:bodyPr wrap="none" lIns="0" tIns="0" rIns="0" bIns="0">
            <a:spAutoFit/>
          </a:bodyPr>
          <a:lstStyle>
            <a:lvl1pPr>
              <a:defRPr sz="3200" spc="64">
                <a:solidFill>
                  <a:srgbClr val="7A7A7A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spc="0">
                <a:solidFill>
                  <a:srgbClr val="000000"/>
                </a:solidFill>
              </a:defRPr>
            </a:pPr>
            <a:r>
              <a:rPr sz="1600" spc="32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Piechart.ltd</a:t>
            </a:r>
            <a:endParaRPr sz="1600" spc="32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5" name="Shape 586"/>
          <p:cNvSpPr/>
          <p:nvPr/>
        </p:nvSpPr>
        <p:spPr>
          <a:xfrm>
            <a:off x="6261100" y="4889500"/>
            <a:ext cx="1981200" cy="10096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/>
          </a:extLst>
        </p:spPr>
        <p:txBody>
          <a:bodyPr lIns="0" tIns="0" rIns="0" bIns="0"/>
          <a:lstStyle>
            <a:lvl1pPr>
              <a:defRPr sz="2400" spc="48">
                <a:solidFill>
                  <a:srgbClr val="92929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 sz="1800" spc="0">
                <a:solidFill>
                  <a:srgbClr val="000000"/>
                </a:solidFill>
              </a:defRPr>
            </a:pPr>
            <a:r>
              <a:rPr sz="1200" spc="24">
                <a:solidFill>
                  <a:schemeClr val="bg1">
                    <a:lumMod val="65000"/>
                  </a:schemeClr>
                </a:solidFill>
                <a:latin typeface="+mn-lt"/>
              </a:rPr>
              <a:t>Donec ullamcorper nulla fringilla. Nullam id dolor id nibh ultricies vehicula ut id elit. Maecenas sed</a:t>
            </a:r>
          </a:p>
        </p:txBody>
      </p:sp>
      <p:sp>
        <p:nvSpPr>
          <p:cNvPr id="46" name="Shape 588"/>
          <p:cNvSpPr/>
          <p:nvPr/>
        </p:nvSpPr>
        <p:spPr>
          <a:xfrm>
            <a:off x="8923338" y="1930400"/>
            <a:ext cx="1643062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6D6D6">
              <a:alpha val="70000"/>
            </a:srgbClr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 defTabSz="292100" eaLnBrk="1" fontAlgn="auto" hangingPunct="1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+mn-lt"/>
              <a:ea typeface="+mn-ea"/>
            </a:endParaRPr>
          </a:p>
        </p:txBody>
      </p:sp>
      <p:graphicFrame>
        <p:nvGraphicFramePr>
          <p:cNvPr id="20504" name="Chart 589"/>
          <p:cNvGraphicFramePr>
            <a:graphicFrameLocks/>
          </p:cNvGraphicFramePr>
          <p:nvPr/>
        </p:nvGraphicFramePr>
        <p:xfrm>
          <a:off x="8743950" y="1746250"/>
          <a:ext cx="200025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2" r:id="rId9" imgW="2005758" imgH="2005758" progId="Excel.Chart.8">
                  <p:embed/>
                </p:oleObj>
              </mc:Choice>
              <mc:Fallback>
                <p:oleObj r:id="rId9" imgW="2005758" imgH="2005758" progId="Excel.Chart.8">
                  <p:embed/>
                  <p:pic>
                    <p:nvPicPr>
                      <p:cNvPr id="0" name="Chart 58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3950" y="1746250"/>
                        <a:ext cx="2000250" cy="200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Shape 590"/>
          <p:cNvSpPr/>
          <p:nvPr/>
        </p:nvSpPr>
        <p:spPr>
          <a:xfrm>
            <a:off x="9061450" y="2139950"/>
            <a:ext cx="549275" cy="369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/>
          </a:extLst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/>
            </a:pPr>
            <a:r>
              <a:rPr sz="2400" spc="48" dirty="0">
                <a:solidFill>
                  <a:schemeClr val="bg1"/>
                </a:solidFill>
                <a:latin typeface="+mn-lt"/>
                <a:ea typeface="Oswald Regular"/>
                <a:cs typeface="Oswald Regular"/>
                <a:sym typeface="Oswald Regular"/>
              </a:rPr>
              <a:t>80</a:t>
            </a:r>
            <a:r>
              <a:rPr sz="2400" spc="48" dirty="0">
                <a:solidFill>
                  <a:schemeClr val="bg1"/>
                </a:solidFill>
                <a:latin typeface="+mn-lt"/>
                <a:ea typeface="Oswald Light"/>
                <a:cs typeface="Oswald Light"/>
                <a:sym typeface="Oswald Light"/>
              </a:rPr>
              <a:t>%</a:t>
            </a:r>
          </a:p>
        </p:txBody>
      </p:sp>
      <p:sp>
        <p:nvSpPr>
          <p:cNvPr id="49" name="Shape 591"/>
          <p:cNvSpPr/>
          <p:nvPr/>
        </p:nvSpPr>
        <p:spPr>
          <a:xfrm>
            <a:off x="8997950" y="4146550"/>
            <a:ext cx="1277938" cy="323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/>
          </a:extLst>
        </p:spPr>
        <p:txBody>
          <a:bodyPr wrap="none" lIns="0" tIns="0" rIns="0" bIns="0">
            <a:spAutoFit/>
          </a:bodyPr>
          <a:lstStyle>
            <a:lvl1pPr>
              <a:defRPr sz="4200" spc="84">
                <a:solidFill>
                  <a:srgbClr val="3AC7E2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spc="0">
                <a:solidFill>
                  <a:srgbClr val="000000"/>
                </a:solidFill>
              </a:defRPr>
            </a:pPr>
            <a:r>
              <a:rPr sz="2100" spc="42" dirty="0">
                <a:solidFill>
                  <a:srgbClr val="EB5C51"/>
                </a:solidFill>
                <a:latin typeface="+mn-lt"/>
              </a:rPr>
              <a:t>$9,000,000</a:t>
            </a:r>
          </a:p>
        </p:txBody>
      </p:sp>
      <p:sp>
        <p:nvSpPr>
          <p:cNvPr id="50" name="Shape 592"/>
          <p:cNvSpPr/>
          <p:nvPr/>
        </p:nvSpPr>
        <p:spPr>
          <a:xfrm>
            <a:off x="9221788" y="4508500"/>
            <a:ext cx="815975" cy="2762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/>
          </a:extLst>
        </p:spPr>
        <p:txBody>
          <a:bodyPr wrap="none" lIns="0" tIns="0" rIns="0" bIns="0">
            <a:spAutoFit/>
          </a:bodyPr>
          <a:lstStyle>
            <a:lvl1pPr>
              <a:defRPr sz="3600" spc="72">
                <a:solidFill>
                  <a:srgbClr val="929292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spc="0">
                <a:solidFill>
                  <a:srgbClr val="000000"/>
                </a:solidFill>
              </a:defRPr>
            </a:pPr>
            <a:r>
              <a:rPr sz="1800" spc="36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per year</a:t>
            </a:r>
          </a:p>
        </p:txBody>
      </p:sp>
      <p:sp>
        <p:nvSpPr>
          <p:cNvPr id="51" name="Shape 593"/>
          <p:cNvSpPr/>
          <p:nvPr/>
        </p:nvSpPr>
        <p:spPr>
          <a:xfrm>
            <a:off x="9010650" y="3841750"/>
            <a:ext cx="1222375" cy="2460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/>
          </a:extLst>
        </p:spPr>
        <p:txBody>
          <a:bodyPr wrap="none" lIns="0" tIns="0" rIns="0" bIns="0">
            <a:spAutoFit/>
          </a:bodyPr>
          <a:lstStyle>
            <a:lvl1pPr>
              <a:defRPr sz="3200" spc="64">
                <a:solidFill>
                  <a:srgbClr val="7A7A7A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spc="0">
                <a:solidFill>
                  <a:srgbClr val="000000"/>
                </a:solidFill>
              </a:defRPr>
            </a:pPr>
            <a:r>
              <a:rPr sz="1600" spc="32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TheAgency.ltd</a:t>
            </a:r>
            <a:endParaRPr sz="1600" spc="32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52" name="Shape 594"/>
          <p:cNvSpPr/>
          <p:nvPr/>
        </p:nvSpPr>
        <p:spPr>
          <a:xfrm>
            <a:off x="8712200" y="4889500"/>
            <a:ext cx="1981200" cy="10096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/>
          </a:extLst>
        </p:spPr>
        <p:txBody>
          <a:bodyPr lIns="0" tIns="0" rIns="0" bIns="0"/>
          <a:lstStyle>
            <a:lvl1pPr>
              <a:defRPr sz="2400" spc="48">
                <a:solidFill>
                  <a:srgbClr val="92929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 sz="1800" spc="0">
                <a:solidFill>
                  <a:srgbClr val="000000"/>
                </a:solidFill>
              </a:defRPr>
            </a:pPr>
            <a:r>
              <a:rPr sz="1200" spc="24">
                <a:solidFill>
                  <a:schemeClr val="bg1">
                    <a:lumMod val="65000"/>
                  </a:schemeClr>
                </a:solidFill>
                <a:latin typeface="+mn-lt"/>
              </a:rPr>
              <a:t>Donec ullamcorper nulla fringilla. Nullam id dolor id nibh ultricies vehicula ut id elit. Maecenas sed</a:t>
            </a:r>
          </a:p>
        </p:txBody>
      </p:sp>
      <p:sp>
        <p:nvSpPr>
          <p:cNvPr id="20510" name="文本框 1"/>
          <p:cNvSpPr txBox="1">
            <a:spLocks noChangeArrowheads="1"/>
          </p:cNvSpPr>
          <p:nvPr/>
        </p:nvSpPr>
        <p:spPr bwMode="auto">
          <a:xfrm>
            <a:off x="247650" y="236538"/>
            <a:ext cx="704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>
                <a:solidFill>
                  <a:srgbClr val="00B075"/>
                </a:solidFill>
              </a:rPr>
              <a:t>01</a:t>
            </a:r>
            <a:endParaRPr lang="zh-CN" altLang="en-US" sz="4000">
              <a:solidFill>
                <a:srgbClr val="00B075"/>
              </a:solidFill>
            </a:endParaRPr>
          </a:p>
        </p:txBody>
      </p:sp>
      <p:sp>
        <p:nvSpPr>
          <p:cNvPr id="55" name="任意多边形 54"/>
          <p:cNvSpPr/>
          <p:nvPr/>
        </p:nvSpPr>
        <p:spPr>
          <a:xfrm rot="18900000">
            <a:off x="-242888" y="-141288"/>
            <a:ext cx="1362076" cy="1174751"/>
          </a:xfrm>
          <a:custGeom>
            <a:avLst/>
            <a:gdLst>
              <a:gd name="connsiteX0" fmla="*/ 1196814 w 2393628"/>
              <a:gd name="connsiteY0" fmla="*/ 381000 h 2063472"/>
              <a:gd name="connsiteX1" fmla="*/ 331470 w 2393628"/>
              <a:gd name="connsiteY1" fmla="*/ 1872972 h 2063472"/>
              <a:gd name="connsiteX2" fmla="*/ 2062158 w 2393628"/>
              <a:gd name="connsiteY2" fmla="*/ 1872972 h 2063472"/>
              <a:gd name="connsiteX3" fmla="*/ 1196814 w 2393628"/>
              <a:gd name="connsiteY3" fmla="*/ 0 h 2063472"/>
              <a:gd name="connsiteX4" fmla="*/ 2393628 w 2393628"/>
              <a:gd name="connsiteY4" fmla="*/ 2063472 h 2063472"/>
              <a:gd name="connsiteX5" fmla="*/ 0 w 2393628"/>
              <a:gd name="connsiteY5" fmla="*/ 2063472 h 206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3628" h="2063472">
                <a:moveTo>
                  <a:pt x="1196814" y="381000"/>
                </a:moveTo>
                <a:lnTo>
                  <a:pt x="331470" y="1872972"/>
                </a:lnTo>
                <a:lnTo>
                  <a:pt x="2062158" y="1872972"/>
                </a:lnTo>
                <a:close/>
                <a:moveTo>
                  <a:pt x="1196814" y="0"/>
                </a:moveTo>
                <a:lnTo>
                  <a:pt x="2393628" y="2063472"/>
                </a:lnTo>
                <a:lnTo>
                  <a:pt x="0" y="2063472"/>
                </a:lnTo>
                <a:close/>
              </a:path>
            </a:pathLst>
          </a:custGeom>
          <a:solidFill>
            <a:srgbClr val="00B0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6" name="文本框 3"/>
          <p:cNvSpPr txBox="1"/>
          <p:nvPr/>
        </p:nvSpPr>
        <p:spPr>
          <a:xfrm>
            <a:off x="742950" y="482600"/>
            <a:ext cx="4400550" cy="461963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 THAN TEMPLATE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112</Words>
  <Application>Microsoft Office PowerPoint</Application>
  <PresentationFormat>宽屏</PresentationFormat>
  <Paragraphs>22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微软雅黑</vt:lpstr>
      <vt:lpstr>Arial</vt:lpstr>
      <vt:lpstr>Calibri</vt:lpstr>
      <vt:lpstr>Calibri Light</vt:lpstr>
      <vt:lpstr>自定义设计方案</vt:lpstr>
      <vt:lpstr>图表</vt:lpstr>
      <vt:lpstr>Microsoft Excel Chart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lihongyi@nutstore.net</cp:lastModifiedBy>
  <cp:revision>29</cp:revision>
  <dcterms:created xsi:type="dcterms:W3CDTF">2015-05-13T09:03:40Z</dcterms:created>
  <dcterms:modified xsi:type="dcterms:W3CDTF">2018-12-20T10:46:56Z</dcterms:modified>
</cp:coreProperties>
</file>