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Hong Kong Port Digital Twin: A Strategic Investment in Resilience and Efficiency</a:t>
            </a:r>
          </a:p>
        </p:txBody>
      </p:sp>
      <p:sp>
        <p:nvSpPr>
          <p:cNvPr id="3" name="Content Placeholder 2"/>
          <p:cNvSpPr>
            <a:spLocks noGrp="1"/>
          </p:cNvSpPr>
          <p:nvPr>
            <p:ph idx="1"/>
          </p:nvPr>
        </p:nvSpPr>
        <p:spPr/>
        <p:txBody>
          <a:bodyPr/>
          <a:lstStyle/>
          <a:p>
            <a:r>
              <a:t>**Date:** 21 September 2023</a:t>
            </a:r>
          </a:p>
          <a:p>
            <a:r>
              <a:t>**To:** [Recipient Name/Department]</a:t>
            </a:r>
          </a:p>
          <a:p>
            <a:r>
              <a:t>**From:** [Your Name/Your Team]</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10: Scenario Simulation &amp; Strategy Validation</a:t>
            </a:r>
          </a:p>
          <a:p>
            <a:r>
              <a:t>**"Mastering the Art of the Possible"**</a:t>
            </a:r>
          </a:p>
        </p:txBody>
      </p:sp>
      <p:sp>
        <p:nvSpPr>
          <p:cNvPr id="3" name="Content Placeholder 2"/>
          <p:cNvSpPr>
            <a:spLocks noGrp="1"/>
          </p:cNvSpPr>
          <p:nvPr>
            <p:ph idx="1"/>
          </p:nvPr>
        </p:nvSpPr>
        <p:spPr/>
        <p:txBody>
          <a:bodyPr/>
          <a:lstStyle/>
          <a:p>
            <a:r>
              <a:t>**Visual Design:**</a:t>
            </a:r>
          </a:p>
          <a:p>
            <a:r>
              <a:t>- A "disaster movie" poster aesthetic. A massive typhoon is bearing down on the port. On one side, a depiction of an unprepared port in chaos. On the other, a prepared port, executing a pre-planned contingency strategy, weathering the storm with minimal disruption.</a:t>
            </a:r>
          </a:p>
          <a:p/>
          <a:p>
            <a:r>
              <a:t>**Key Message:**</a:t>
            </a:r>
          </a:p>
          <a:p>
            <a:r>
              <a:t>Our Digital Twin is a powerful tool for risk management and strategy validation, allowing you to test your plans against a wide range of future scenarios.</a:t>
            </a:r>
          </a:p>
          <a:p/>
          <a:p>
            <a:r>
              <a:t>**Script:**</a:t>
            </a:r>
          </a:p>
          <a:p>
            <a:r>
              <a:t>"The world is an uncertain place. But with our Digital Twin, you can be prepared for anything. Our scenario simulation capabilities allow you to test your strategies against a wide range of future scenarios, from a sudden surge in cargo volumes to a major disruption like a typhoon or a global pandemic.</a:t>
            </a:r>
          </a:p>
          <a:p/>
          <a:p>
            <a:r>
              <a:t>By simulating these scenarios in a safe, virtual environment, you can identify potential vulnerabilities in your plans, and develop contingency strategies to mitigate their impact. This is not just about risk management; it's about building a more resilient and agile organization. It's about mastering the art of the possible."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11: The Business Case for the Digital Twin</a:t>
            </a:r>
          </a:p>
          <a:p>
            <a:r>
              <a:t>**"Investing in the Future of the Port"**</a:t>
            </a:r>
          </a:p>
        </p:txBody>
      </p:sp>
      <p:sp>
        <p:nvSpPr>
          <p:cNvPr id="3" name="Content Placeholder 2"/>
          <p:cNvSpPr>
            <a:spLocks noGrp="1"/>
          </p:cNvSpPr>
          <p:nvPr>
            <p:ph idx="1"/>
          </p:nvPr>
        </p:nvSpPr>
        <p:spPr/>
        <p:txBody>
          <a:bodyPr/>
          <a:lstStyle/>
          <a:p>
            <a:r>
              <a:t>**Visual Design:**</a:t>
            </a:r>
          </a:p>
          <a:p>
            <a:r>
              <a:t>- A clean, professional-looking slide with three main sections, each with a large, bold number and a clear, concise title:</a:t>
            </a:r>
          </a:p>
          <a:p>
            <a:r>
              <a:t>    - **20% Reduction in Vessel Turnaround Time**</a:t>
            </a:r>
          </a:p>
          <a:p>
            <a:r>
              <a:t>    - **15% Increase in Berth Productivity**</a:t>
            </a:r>
          </a:p>
          <a:p>
            <a:r>
              <a:t>    - **10% Reduction in Operating Costs**</a:t>
            </a:r>
          </a:p>
          <a:p>
            <a:r>
              <a:t>- Below these three sections, a timeline graphic that shows the projected ROI and payback period for the project.</a:t>
            </a:r>
          </a:p>
          <a:p/>
          <a:p>
            <a:r>
              <a:t>**Key Message:**</a:t>
            </a:r>
          </a:p>
          <a:p>
            <a:r>
              <a:t>Our Digital Twin is not just a technological innovation; it's a sound financial investment that will deliver a significant return on investment.</a:t>
            </a:r>
          </a:p>
          <a:p/>
          <a:p>
            <a:r>
              <a:t>**Script:**</a:t>
            </a:r>
          </a:p>
          <a:p>
            <a:r>
              <a:t>"We've talked a lot about the technology, but let's get down to business. What is the real-world, bottom-line impact of our Digital Twin? Based on our analysis of your current operations, and our experience with similar projects, we are confident that our Digital Twin can deliver a 20% reduction in vessel turnaround time, a 15% increase in berth productivity, and a 10% reduction in operating costs.</a:t>
            </a:r>
          </a:p>
          <a:p/>
          <a:p>
            <a:r>
              <a:t>These are not just numbers on a slide; they are real, tangible benefits that will have a direct impact on your profitability. And with a projected payback period of less than two years, this is not just a good investment; it's a great one. This is an investment in the future of your port, an investment that will pay dividends for years to come."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12: Call to Action</a:t>
            </a:r>
          </a:p>
          <a:p>
            <a:r>
              <a:t>**"Let's Build the Future, Together"**</a:t>
            </a:r>
          </a:p>
        </p:txBody>
      </p:sp>
      <p:sp>
        <p:nvSpPr>
          <p:cNvPr id="3" name="Content Placeholder 2"/>
          <p:cNvSpPr>
            <a:spLocks noGrp="1"/>
          </p:cNvSpPr>
          <p:nvPr>
            <p:ph idx="1"/>
          </p:nvPr>
        </p:nvSpPr>
        <p:spPr/>
        <p:txBody>
          <a:bodyPr/>
          <a:lstStyle/>
          <a:p>
            <a:r>
              <a:t>**Visual Design:**</a:t>
            </a:r>
          </a:p>
          <a:p>
            <a:r>
              <a:t>- A beautiful, high-resolution image of the port of Hong Kong at sunset. The image is overlaid with a simple, elegant text box with the title "Let's Build the Future, Together" and the following call to action:</a:t>
            </a:r>
          </a:p>
          <a:p>
            <a:r>
              <a:t>    - **"We propose a 3-month pilot project to demonstrate the value of our Digital Twin in a real-world environment. Let's work together to unlock the full potential of your port."**</a:t>
            </a:r>
          </a:p>
          <a:p/>
          <a:p>
            <a:r>
              <a:t>**Key Message:**</a:t>
            </a:r>
          </a:p>
          <a:p>
            <a:r>
              <a:t>We are confident that our Digital Twin can deliver significant value to your organization, and we are ready to prove it.</a:t>
            </a:r>
          </a:p>
          <a:p/>
          <a:p>
            <a:r>
              <a:t>**Script:**</a:t>
            </a:r>
          </a:p>
          <a:p>
            <a:r>
              <a:t>"We are excited about the potential of our Digital Twin to transform the port of Hong Kong. But we know that seeing is believing. That's why we are proposing a 3-month pilot project to demonstrate the value of our Digital Twin in a real-world environment.</a:t>
            </a:r>
          </a:p>
          <a:p/>
          <a:p>
            <a:r>
              <a:t>This pilot project will allow us to work closely with your team to identify your specific needs and to tailor our solution to meet them. It will also allow you to see for yourself the power of our Digital Twin to deliver real, tangible results. Let's build the future of the port of Hong Kong, together."</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13: Learning from Failures</a:t>
            </a:r>
          </a:p>
          <a:p>
            <a:r>
              <a:t>**"Why Other Digital Twins Fail (and Why Ours Won't)"**</a:t>
            </a:r>
          </a:p>
        </p:txBody>
      </p:sp>
      <p:sp>
        <p:nvSpPr>
          <p:cNvPr id="3" name="Content Placeholder 2"/>
          <p:cNvSpPr>
            <a:spLocks noGrp="1"/>
          </p:cNvSpPr>
          <p:nvPr>
            <p:ph idx="1"/>
          </p:nvPr>
        </p:nvSpPr>
        <p:spPr/>
        <p:txBody>
          <a:bodyPr/>
          <a:lstStyle/>
          <a:p>
            <a:r>
              <a:t>**Visual Design:**</a:t>
            </a:r>
          </a:p>
          <a:p>
            <a:r>
              <a:t>- A simple, text-based slide with a clear, easy-to-read font. The slide is divided into two columns. The left column is titled "Common Pitfalls" and lists the three main reasons why digital twin projects fail. The right column is titled "Our Approach" and explains how our approach avoids these pitfalls.</a:t>
            </a:r>
          </a:p>
          <a:p/>
          <a:p>
            <a:r>
              <a:t>**Key Message:**</a:t>
            </a:r>
          </a:p>
          <a:p>
            <a:r>
              <a:t>We have learned from the mistakes of the past, and we have designed our Digital Twin to avoid the common pitfalls that have plagued other projects.</a:t>
            </a:r>
          </a:p>
          <a:p/>
          <a:p>
            <a:r>
              <a:t>**Script:**</a:t>
            </a:r>
          </a:p>
          <a:p>
            <a:r>
              <a:t>"We know that you may have heard about other digital twin projects that have failed to deliver on their promises. We have studied these failures closely, and we have learned from them. The three main reasons why digital twin projects fail are:</a:t>
            </a:r>
          </a:p>
          <a:p/>
          <a:p>
            <a:r>
              <a:t>1.  **They are too complex and expensive.**</a:t>
            </a:r>
          </a:p>
          <a:p>
            <a:r>
              <a:t>2.  **They are not user-friendly.**</a:t>
            </a:r>
          </a:p>
          <a:p>
            <a:r>
              <a:t>3.  **They do not deliver a clear return on investment.**</a:t>
            </a:r>
          </a:p>
          <a:p/>
          <a:p>
            <a:r>
              <a:t>Our Digital Twin is different. It is designed to be simple, affordable, and user-friendly. And it is designed to deliver a clear and measurable return on investment. We are confident that our Digital Twin will not just meet your expectations; it will exceed them."</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Appendix A: Domain Expertise Advantage</a:t>
            </a:r>
          </a:p>
          <a:p>
            <a:r>
              <a:t>**"We Speak Your Language"**</a:t>
            </a:r>
          </a:p>
        </p:txBody>
      </p:sp>
      <p:sp>
        <p:nvSpPr>
          <p:cNvPr id="3" name="Content Placeholder 2"/>
          <p:cNvSpPr>
            <a:spLocks noGrp="1"/>
          </p:cNvSpPr>
          <p:nvPr>
            <p:ph idx="1"/>
          </p:nvPr>
        </p:nvSpPr>
        <p:spPr/>
        <p:txBody>
          <a:bodyPr/>
          <a:lstStyle/>
          <a:p>
            <a:r>
              <a:t>**Visual Design:**</a:t>
            </a:r>
          </a:p>
          <a:p>
            <a:r>
              <a:t>- A collage of headshots of our team members, with their names and titles displayed below their photos. Each headshot is accompanied by a short bio that highlights their experience in the maritime and logistics industries.</a:t>
            </a:r>
          </a:p>
          <a:p/>
          <a:p>
            <a:r>
              <a:t>**Key Message:**</a:t>
            </a:r>
          </a:p>
          <a:p>
            <a:r>
              <a:t>We are not just a technology company; we are a team of domain experts with a deep understanding of the challenges and opportunities in the maritime and logistics industries.</a:t>
            </a:r>
          </a:p>
          <a:p/>
          <a:p>
            <a:r>
              <a:t>**Script:**</a:t>
            </a:r>
          </a:p>
          <a:p>
            <a:r>
              <a:t>"We believe that technology is only as good as the people behind it. That's why we have assembled a team of world-class experts in the maritime and logistics industries. Our team has a deep understanding of your business, and we are passionate about helping you to succeed.</a:t>
            </a:r>
          </a:p>
          <a:p/>
          <a:p>
            <a:r>
              <a:t>We are not just a vendor; we are a partner. We will work with you every step of the way to ensure that our Digital Twin is a success. We are confident that our combination of technical expertise and domain knowledge is a winning formula."</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Appendix B: Scalability &amp; Future Roadmap</a:t>
            </a:r>
          </a:p>
          <a:p>
            <a:r>
              <a:t>**"A Platform for the Future"**</a:t>
            </a:r>
          </a:p>
        </p:txBody>
      </p:sp>
      <p:sp>
        <p:nvSpPr>
          <p:cNvPr id="3" name="Content Placeholder 2"/>
          <p:cNvSpPr>
            <a:spLocks noGrp="1"/>
          </p:cNvSpPr>
          <p:nvPr>
            <p:ph idx="1"/>
          </p:nvPr>
        </p:nvSpPr>
        <p:spPr/>
        <p:txBody>
          <a:bodyPr/>
          <a:lstStyle/>
          <a:p>
            <a:r>
              <a:t>**Visual Design:**</a:t>
            </a:r>
          </a:p>
          <a:p>
            <a:r>
              <a:t>- A roadmap graphic that shows the three phases of our development plan:</a:t>
            </a:r>
          </a:p>
          <a:p>
            <a:r>
              <a:t>    - **Phase 1: Pilot Project (3 months)**</a:t>
            </a:r>
          </a:p>
          <a:p>
            <a:r>
              <a:t>    - **Phase 2: Full-Scale Implementation (12 months)**</a:t>
            </a:r>
          </a:p>
          <a:p>
            <a:r>
              <a:t>    - **Phase 3: Continuous Improvement &amp; Expansion (Ongoing)**</a:t>
            </a:r>
          </a:p>
          <a:p/>
          <a:p>
            <a:r>
              <a:t>**Key Message:**</a:t>
            </a:r>
          </a:p>
          <a:p>
            <a:r>
              <a:t>Our Digital Twin is not a one-time project; it's a long-term partnership. We are committed to continuously improving and expanding our platform to meet your evolving needs.</a:t>
            </a:r>
          </a:p>
          <a:p/>
          <a:p>
            <a:r>
              <a:t>**Script:**</a:t>
            </a:r>
          </a:p>
          <a:p>
            <a:r>
              <a:t>"Our vision for the Digital Twin extends far beyond the initial implementation. We see this as a long-term partnership, a journey of continuous improvement and innovation. Our roadmap is designed to ensure that our Digital Twin remains at the cutting edge of technology, and that it continues to deliver value to your organization for years to come.</a:t>
            </a:r>
          </a:p>
          <a:p/>
          <a:p>
            <a:r>
              <a:t>We are not just building a solution for today; we are building a platform for the future. A platform that will grow and evolve with your business, and that will help you to stay ahead of the competition."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2: The Challenge</a:t>
            </a:r>
          </a:p>
          <a:p>
            <a:r>
              <a:t>**"Navigating the Waves of Disruption"**</a:t>
            </a:r>
          </a:p>
        </p:txBody>
      </p:sp>
      <p:sp>
        <p:nvSpPr>
          <p:cNvPr id="3" name="Content Placeholder 2"/>
          <p:cNvSpPr>
            <a:spLocks noGrp="1"/>
          </p:cNvSpPr>
          <p:nvPr>
            <p:ph idx="1"/>
          </p:nvPr>
        </p:nvSpPr>
        <p:spPr/>
        <p:txBody>
          <a:bodyPr/>
          <a:lstStyle/>
          <a:p>
            <a:r>
              <a:t>**Visual Design:**</a:t>
            </a:r>
          </a:p>
          <a:p>
            <a:r>
              <a:t>- A dramatic, high-impact image of a container ship navigating a stormy sea, with superimposed data streams and icons representing the various challenges (e.g., weather, supply chain disruptions, cyber threats). The visual is designed to evoke a sense of urgency and complexity.</a:t>
            </a:r>
          </a:p>
          <a:p/>
          <a:p>
            <a:r>
              <a:t>**Key Message:**</a:t>
            </a:r>
          </a:p>
          <a:p>
            <a:r>
              <a:t>The maritime industry is facing a perfect storm of challenges, and traditional operational models are no longer sufficient.</a:t>
            </a:r>
          </a:p>
          <a:p/>
          <a:p>
            <a:r>
              <a:t>**Script:**</a:t>
            </a:r>
          </a:p>
          <a:p>
            <a:r>
              <a:t>"Good morning. We are here today to talk about the future of the Hong Kong port. A future that is increasingly complex, uncertain, and fraught with challenges. From global supply chain disruptions and extreme weather events to the ever-present threat of cyber-attacks, the maritime industry is navigating a perfect storm of disruption.</a:t>
            </a:r>
          </a:p>
          <a:p/>
          <a:p>
            <a:r>
              <a:t>The traditional, reactive model of port operations is no longer sufficient. To survive and thrive in this new era, we need to move from a reactive to a proactive, data-driven approach. We need to be able to anticipate and respond to disruptions before they happen. We need a digital twin."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3: A Day in the Life of a Port Operator (Before)</a:t>
            </a:r>
          </a:p>
          <a:p>
            <a:r>
              <a:t>**"Fighting Fires in the Dark"**</a:t>
            </a:r>
          </a:p>
        </p:txBody>
      </p:sp>
      <p:sp>
        <p:nvSpPr>
          <p:cNvPr id="3" name="Content Placeholder 2"/>
          <p:cNvSpPr>
            <a:spLocks noGrp="1"/>
          </p:cNvSpPr>
          <p:nvPr>
            <p:ph idx="1"/>
          </p:nvPr>
        </p:nvSpPr>
        <p:spPr/>
        <p:txBody>
          <a:bodyPr/>
          <a:lstStyle/>
          <a:p>
            <a:r>
              <a:t>**Visual Design:**</a:t>
            </a:r>
          </a:p>
          <a:p>
            <a:r>
              <a:t>- A split-screen visual. On the left, a port operator is on the phone, looking stressed, with a cluttered desk and multiple, disconnected screens showing different data feeds. On the right, a chaotic port scene with ships waiting at anchor, trucks queuing, and containers being moved inefficiently.</a:t>
            </a:r>
          </a:p>
          <a:p/>
          <a:p>
            <a:r>
              <a:t>**Key Message:**</a:t>
            </a:r>
          </a:p>
          <a:p>
            <a:r>
              <a:t>Today's port operators are overwhelmed with data from disconnected systems, leading to inefficiency, delays, and a constant state of crisis management.</a:t>
            </a:r>
          </a:p>
          <a:p/>
          <a:p>
            <a:r>
              <a:t>**Script:**</a:t>
            </a:r>
          </a:p>
          <a:p>
            <a:r>
              <a:t>"Let's take a look at a day in the life of a typical port operator. It's a constant struggle to keep up with the flood of information from dozens of disconnected systems. They are constantly fighting fires, reacting to problems as they arise, with little or no ability to anticipate or prevent them. The result is a chaotic and inefficient system, with ships waiting at anchor, trucks queuing for hours, and a constant state of crisis management.</a:t>
            </a:r>
          </a:p>
          <a:p/>
          <a:p>
            <a:r>
              <a:t>This is not the fault of the operators; they are doing their best with the tools they have. The problem is the tools themselves. They are outdated, disconnected, and unable to provide the real-time, actionable insights that are needed to manage a modern port."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4: A Day in the Life of a Port Operator (After)</a:t>
            </a:r>
          </a:p>
          <a:p>
            <a:r>
              <a:t>**"From Reactive to Proactive, from Chaos to Control"**</a:t>
            </a:r>
          </a:p>
        </p:txBody>
      </p:sp>
      <p:sp>
        <p:nvSpPr>
          <p:cNvPr id="3" name="Content Placeholder 2"/>
          <p:cNvSpPr>
            <a:spLocks noGrp="1"/>
          </p:cNvSpPr>
          <p:nvPr>
            <p:ph idx="1"/>
          </p:nvPr>
        </p:nvSpPr>
        <p:spPr/>
        <p:txBody>
          <a:bodyPr/>
          <a:lstStyle/>
          <a:p>
            <a:r>
              <a:t>**Visual Design:**</a:t>
            </a:r>
          </a:p>
          <a:p>
            <a:r>
              <a:t>- A similar split-screen visual, but this time the operator is calm and in control, looking at a single, integrated dashboard that provides a holistic view of the port. The port scene on the right is now orderly and efficient, with ships moving smoothly, trucks flowing freely, and containers being moved with precision.</a:t>
            </a:r>
          </a:p>
          <a:p/>
          <a:p>
            <a:r>
              <a:t>**Key Message:**</a:t>
            </a:r>
          </a:p>
          <a:p>
            <a:r>
              <a:t>Our Digital Twin provides a single source of truth, empowering operators to move from reactive to proactive decision-making and to bring order to the chaos.</a:t>
            </a:r>
          </a:p>
          <a:p/>
          <a:p>
            <a:r>
              <a:t>**Script:**</a:t>
            </a:r>
          </a:p>
          <a:p>
            <a:r>
              <a:t>"Now, let's imagine a different future. A future where that same port operator has a single, integrated view of the entire port. A future where they can see not just what is happening, but what is about to happen. A future where they can anticipate and respond to disruptions before they occur.</a:t>
            </a:r>
          </a:p>
          <a:p/>
          <a:p>
            <a:r>
              <a:t>This is the future that our Digital Twin makes possible. By creating a virtual replica of the port, we can provide operators with the real-time, actionable insights they need to make smarter, faster, and more proactive decisions. The result is a more efficient, more resilient, and more profitable port."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5: Technology Leadership</a:t>
            </a:r>
          </a:p>
          <a:p>
            <a:r>
              <a:t>**"Built for the Future, Today"**</a:t>
            </a:r>
          </a:p>
        </p:txBody>
      </p:sp>
      <p:sp>
        <p:nvSpPr>
          <p:cNvPr id="3" name="Content Placeholder 2"/>
          <p:cNvSpPr>
            <a:spLocks noGrp="1"/>
          </p:cNvSpPr>
          <p:nvPr>
            <p:ph idx="1"/>
          </p:nvPr>
        </p:nvSpPr>
        <p:spPr/>
        <p:txBody>
          <a:bodyPr/>
          <a:lstStyle/>
          <a:p>
            <a:r>
              <a:t>**Visual Design:**</a:t>
            </a:r>
          </a:p>
          <a:p>
            <a:r>
              <a:t>- A clean, modern slide with four icons representing the four pillars of our technology leadership: Open &amp; Extensible, Scalable &amp; Resilient, Data-Driven &amp; Intelligent, and Agile &amp; Iterative. The icons are animated to appear one by one as the speaker introduces them.</a:t>
            </a:r>
          </a:p>
          <a:p/>
          <a:p>
            <a:r>
              <a:t>**Key Message:**</a:t>
            </a:r>
          </a:p>
          <a:p>
            <a:r>
              <a:t>Our solution is built on a foundation of modern, flexible, and future-proof technology principles.</a:t>
            </a:r>
          </a:p>
          <a:p/>
          <a:p>
            <a:r>
              <a:t>**Script:**</a:t>
            </a:r>
          </a:p>
          <a:p>
            <a:r>
              <a:t>"Our Digital Twin is not just a piece of software; it's a platform for innovation. It's built on a foundation of four key principles:</a:t>
            </a:r>
          </a:p>
          <a:p/>
          <a:p>
            <a:r>
              <a:t>1.  **Open &amp; Extensible:** We use open standards and a modular architecture, which allows for seamless integration with your existing systems and for the addition of new capabilities over time.</a:t>
            </a:r>
          </a:p>
          <a:p>
            <a:r>
              <a:t>2.  **Scalable &amp; Resilient:** Our solution is built on a cloud-native architecture that is designed to scale with your needs and to be resilient to failures.</a:t>
            </a:r>
          </a:p>
          <a:p>
            <a:r>
              <a:t>3.  **Data-Driven &amp; Intelligent:** We leverage the latest advances in AI and machine learning to turn your data into actionable insights.</a:t>
            </a:r>
          </a:p>
          <a:p>
            <a:r>
              <a:t>4.  **Agile &amp; Iterative:** We use an agile development methodology, which allows us to deliver value quickly and to adapt to your changing needs.</a:t>
            </a:r>
          </a:p>
          <a:p/>
          <a:p>
            <a:r>
              <a:t>These four principles ensure that our solution is not just a one-off fix, but a long-term platform for growth and innovation."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6: Technical Architecture</a:t>
            </a:r>
          </a:p>
          <a:p>
            <a:r>
              <a:t>**"The Engine of Proactive Operations"**</a:t>
            </a:r>
          </a:p>
        </p:txBody>
      </p:sp>
      <p:sp>
        <p:nvSpPr>
          <p:cNvPr id="3" name="Content Placeholder 2"/>
          <p:cNvSpPr>
            <a:spLocks noGrp="1"/>
          </p:cNvSpPr>
          <p:nvPr>
            <p:ph idx="1"/>
          </p:nvPr>
        </p:nvSpPr>
        <p:spPr/>
        <p:txBody>
          <a:bodyPr/>
          <a:lstStyle/>
          <a:p>
            <a:r>
              <a:t>**Visual Design:**</a:t>
            </a:r>
          </a:p>
          <a:p>
            <a:r>
              <a:t>- A dynamic infographic that illustrates the flow of data from various sources (e.g., IoT sensors, AIS, weather feeds) through the Digital Twin platform and out to the various user interfaces (e.g., dashboards, mobile alerts). The infographic is animated to show the data flowing through the system in real-time.</a:t>
            </a:r>
          </a:p>
          <a:p/>
          <a:p>
            <a:r>
              <a:t>**Key Message:**</a:t>
            </a:r>
          </a:p>
          <a:p>
            <a:r>
              <a:t>Our system is built on a modern, modular, and extensible architecture that is designed to be the central nervous system of your port.</a:t>
            </a:r>
          </a:p>
          <a:p/>
          <a:p>
            <a:r>
              <a:t>**Script:**</a:t>
            </a:r>
          </a:p>
          <a:p>
            <a:r>
              <a:t>"Now, let's take a look under the hood at the technical architecture of our Digital Twin. At its core, our system is a data-driven platform that ingests data from a wide variety of sources, including IoT sensors, AIS, weather feeds, and your existing operational systems.</a:t>
            </a:r>
          </a:p>
          <a:p/>
          <a:p>
            <a:r>
              <a:t>This data is then processed and analyzed in real-time by our powerful AI and machine learning algorithms. The resulting insights are then delivered to your operators through a variety of user interfaces, including our intuitive web-based dashboard, mobile alerts, and API integrations.</a:t>
            </a:r>
          </a:p>
          <a:p/>
          <a:p>
            <a:r>
              <a:t>Our entire system is built on a modern, modular, and extensible architecture, with a Python-based backend. This allows us to easily integrate with your existing systems, to add new capabilities over time, and to scale with your needs."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7: Performance Analytics</a:t>
            </a:r>
          </a:p>
          <a:p>
            <a:r>
              <a:t>**"From Data to Decisions, Instantly"**</a:t>
            </a:r>
          </a:p>
        </p:txBody>
      </p:sp>
      <p:sp>
        <p:nvSpPr>
          <p:cNvPr id="3" name="Content Placeholder 2"/>
          <p:cNvSpPr>
            <a:spLocks noGrp="1"/>
          </p:cNvSpPr>
          <p:nvPr>
            <p:ph idx="1"/>
          </p:nvPr>
        </p:nvSpPr>
        <p:spPr/>
        <p:txBody>
          <a:bodyPr/>
          <a:lstStyle/>
          <a:p>
            <a:r>
              <a:t>**Visual Design:**</a:t>
            </a:r>
          </a:p>
          <a:p>
            <a:r>
              <a:t>- An animated "live" demonstration of the dashboard, showcasing the key performance indicators (KPIs) and metrics that are most important to port operators. The animation shows how the dashboard can be customized to meet the specific needs of different users.</a:t>
            </a:r>
          </a:p>
          <a:p/>
          <a:p>
            <a:r>
              <a:t>**Key Message:**</a:t>
            </a:r>
          </a:p>
          <a:p>
            <a:r>
              <a:t>Our Digital Twin provides real-time, actionable insights that empower operators to make smarter, faster, and more data-driven decisions.</a:t>
            </a:r>
          </a:p>
          <a:p/>
          <a:p>
            <a:r>
              <a:t>**Script:**</a:t>
            </a:r>
          </a:p>
          <a:p>
            <a:r>
              <a:t>"But our Digital Twin is more than just a data platform; it's a decision-making engine. Our intuitive, web-based dashboard provides a real-time, holistic view of your entire port, with all the key performance indicators (KPIs) and metrics you need to make smarter, faster, and more data-driven decisions.</a:t>
            </a:r>
          </a:p>
          <a:p/>
          <a:p>
            <a:r>
              <a:t>From vessel turnaround time and berth productivity to container dwell time and truck turn time, our dashboard provides a single source of truth for all of your operational data. And because it's fully customizable, you can tailor it to meet the specific needs of different users, from the C-suite to the front-line operators."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8: Strategic Forecasting</a:t>
            </a:r>
          </a:p>
          <a:p>
            <a:r>
              <a:t>**"From Rear-View Mirror to Crystal Ball"**</a:t>
            </a:r>
          </a:p>
        </p:txBody>
      </p:sp>
      <p:sp>
        <p:nvSpPr>
          <p:cNvPr id="3" name="Content Placeholder 2"/>
          <p:cNvSpPr>
            <a:spLocks noGrp="1"/>
          </p:cNvSpPr>
          <p:nvPr>
            <p:ph idx="1"/>
          </p:nvPr>
        </p:nvSpPr>
        <p:spPr/>
        <p:txBody>
          <a:bodyPr/>
          <a:lstStyle/>
          <a:p>
            <a:r>
              <a:t>**Visual Design:**</a:t>
            </a:r>
          </a:p>
          <a:p>
            <a:r>
              <a:t>- A "morphing" graphic that starts as a rear-view mirror, reflecting historical data, and then transforms into a crystal ball, revealing future predictions and trends. The animation is designed to be visually striking and to communicate the idea of a paradigm shift in a simple, intuitive way.</a:t>
            </a:r>
          </a:p>
          <a:p/>
          <a:p>
            <a:r>
              <a:t>**Key Message:**</a:t>
            </a:r>
          </a:p>
          <a:p>
            <a:r>
              <a:t>Our Digital Twin doesn't just show you what has happened; it helps you to see what is going to happen, enabling you to move from reactive to proactive, strategic decision-making.</a:t>
            </a:r>
          </a:p>
          <a:p/>
          <a:p>
            <a:r>
              <a:t>**Script:**</a:t>
            </a:r>
          </a:p>
          <a:p>
            <a:r>
              <a:t>"But the true power of our Digital Twin lies in its ability to see into the future. By leveraging the latest advances in AI and machine learning, we can analyze your historical data to identify patterns and trends, and then use those insights to make highly accurate predictions about future events.</a:t>
            </a:r>
          </a:p>
          <a:p/>
          <a:p>
            <a:r>
              <a:t>From vessel arrival times and cargo volumes, our Digital Twin can help you to anticipate and prepare for a wide range of future scenarios. This is the difference between driving by looking in the rear-view mirror and driving with a crystal ball. It's the difference between reacting to the past and shaping the future."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9: Strategic Decision Support</a:t>
            </a:r>
          </a:p>
          <a:p>
            <a:r>
              <a:t>**"Your Trusted Advisor in the Digital Age"**</a:t>
            </a:r>
          </a:p>
        </p:txBody>
      </p:sp>
      <p:sp>
        <p:nvSpPr>
          <p:cNvPr id="3" name="Content Placeholder 2"/>
          <p:cNvSpPr>
            <a:spLocks noGrp="1"/>
          </p:cNvSpPr>
          <p:nvPr>
            <p:ph idx="1"/>
          </p:nvPr>
        </p:nvSpPr>
        <p:spPr/>
        <p:txBody>
          <a:bodyPr/>
          <a:lstStyle/>
          <a:p>
            <a:r>
              <a:t>**Visual Design:**</a:t>
            </a:r>
          </a:p>
          <a:p>
            <a:r>
              <a:t>- An animated simulation that shows a "before" and "after" state of the port. The "before" state shows a sub-optimal allocation of resources, leading to congestion and delays. The "after" state shows the optimal allocation of resources, as recommended by the Digital Twin, leading to a smooth and efficient flow of traffic.</a:t>
            </a:r>
          </a:p>
          <a:p/>
          <a:p>
            <a:r>
              <a:t>**Key Message:**</a:t>
            </a:r>
          </a:p>
          <a:p>
            <a:r>
              <a:t>Our Digital Twin is more than just a data platform; it's a strategic advisor that provides you with the insights and recommendations you need to make the best possible decisions.</a:t>
            </a:r>
          </a:p>
          <a:p/>
          <a:p>
            <a:r>
              <a:t>**Script:**</a:t>
            </a:r>
          </a:p>
          <a:p>
            <a:r>
              <a:t>"Our Digital Twin is not just a crystal ball; it's also a trusted advisor. It doesn't just show you the future; it helps you to shape it. By running simulations and what-if scenarios, our Digital Twin can help you to evaluate the potential impact of different decisions and to choose the optimal course of action.</a:t>
            </a:r>
          </a:p>
          <a:p/>
          <a:p>
            <a:r>
              <a:t>For example, our Digital Twin can analyze your current berth utilization and recommend an AI-powered berth allocation strategy. Implementing this can help you to optimize the use of your most valuable assets, with the potential to reduce vessel turnaround time by up to 20% and increase berth productivity by up to 15%. This is not just a theoretical exercise; this is a real-world, bottom-line impact."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