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20000" y="2448000"/>
            <a:ext cx="10751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g11079b31a47_1_1194" descr=""/>
          <p:cNvPicPr/>
          <p:nvPr/>
        </p:nvPicPr>
        <p:blipFill>
          <a:blip r:embed="rId2"/>
          <a:stretch/>
        </p:blipFill>
        <p:spPr>
          <a:xfrm>
            <a:off x="6770520" y="0"/>
            <a:ext cx="54212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23880" y="1397880"/>
            <a:ext cx="9119520" cy="3402720"/>
          </a:xfrm>
          <a:prstGeom prst="rect">
            <a:avLst/>
          </a:prstGeom>
        </p:spPr>
        <p:txBody>
          <a:bodyPr lIns="0" rIns="122040" tIns="122040" bIns="122040" anchor="b"/>
          <a:p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10;g11079b31a47_1_1194" descr=""/>
          <p:cNvPicPr/>
          <p:nvPr/>
        </p:nvPicPr>
        <p:blipFill>
          <a:blip r:embed="rId3"/>
          <a:stretch/>
        </p:blipFill>
        <p:spPr>
          <a:xfrm>
            <a:off x="623880" y="240120"/>
            <a:ext cx="640080" cy="6400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960120"/>
            <a:ext cx="10751760" cy="47952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35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34520" y="266868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334520" y="411840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334520" y="556812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950520" y="266868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950520" y="411840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950520" y="5568120"/>
            <a:ext cx="4521240" cy="6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Google Shape;26;g11079b31a47_1_1247" descr=""/>
          <p:cNvPicPr/>
          <p:nvPr/>
        </p:nvPicPr>
        <p:blipFill>
          <a:blip r:embed="rId2"/>
          <a:stretch/>
        </p:blipFill>
        <p:spPr>
          <a:xfrm>
            <a:off x="11472120" y="6239880"/>
            <a:ext cx="388440" cy="377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8;g11079b31a47_1_1182" descr=""/>
          <p:cNvPicPr/>
          <p:nvPr/>
        </p:nvPicPr>
        <p:blipFill>
          <a:blip r:embed="rId2"/>
          <a:stretch/>
        </p:blipFill>
        <p:spPr>
          <a:xfrm>
            <a:off x="5672160" y="0"/>
            <a:ext cx="651960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2448000"/>
            <a:ext cx="10751760" cy="2396880"/>
          </a:xfrm>
          <a:prstGeom prst="rect">
            <a:avLst/>
          </a:prstGeom>
        </p:spPr>
        <p:txBody>
          <a:bodyPr lIns="0" rIns="122040" tIns="122040" bIns="122040" anchor="b"/>
          <a:p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32;g11079b31a47_1_1182" descr=""/>
          <p:cNvPicPr/>
          <p:nvPr/>
        </p:nvPicPr>
        <p:blipFill>
          <a:blip r:embed="rId3"/>
          <a:stretch/>
        </p:blipFill>
        <p:spPr>
          <a:xfrm>
            <a:off x="11472120" y="6239880"/>
            <a:ext cx="388440" cy="37764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23880" y="1397880"/>
            <a:ext cx="10261080" cy="340272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 anchor="b"/>
          <a:p>
            <a:pPr>
              <a:lnSpc>
                <a:spcPct val="100000"/>
              </a:lnSpc>
            </a:pPr>
            <a:r>
              <a:rPr b="0" lang="ru-RU" sz="59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Эмбеддинги. Word2vec, fasttext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Negative sampling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20000" y="1919160"/>
            <a:ext cx="10751760" cy="26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i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— случайно выбранные слова. Слово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w 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генерируется с вероятностью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P(w) 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— шумовое распределение.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900" spc="-1" strike="noStrike">
              <a:latin typeface="Arial"/>
            </a:endParaRPr>
          </a:p>
          <a:p>
            <a:pPr marL="2743200"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— 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частота слова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v 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 корпусе текстов.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</p:txBody>
      </p:sp>
      <p:pic>
        <p:nvPicPr>
          <p:cNvPr id="167" name="Google Shape;302;gd1dba41bdc_0_667" descr=""/>
          <p:cNvPicPr/>
          <p:nvPr/>
        </p:nvPicPr>
        <p:blipFill>
          <a:blip r:embed="rId1"/>
          <a:srcRect l="4137" t="66733" r="57948" b="4578"/>
          <a:stretch/>
        </p:blipFill>
        <p:spPr>
          <a:xfrm>
            <a:off x="649800" y="3545640"/>
            <a:ext cx="2768040" cy="88920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303;gd1dba41bdc_0_667" descr=""/>
          <p:cNvPicPr/>
          <p:nvPr/>
        </p:nvPicPr>
        <p:blipFill>
          <a:blip r:embed="rId2"/>
          <a:srcRect l="13516" t="5240" r="0" b="66054"/>
          <a:stretch/>
        </p:blipFill>
        <p:spPr>
          <a:xfrm>
            <a:off x="720720" y="1919160"/>
            <a:ext cx="5742360" cy="8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Word2vec vs SVD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1" name="Google Shape;310;gd1dba41bdc_0_629" descr=""/>
          <p:cNvPicPr/>
          <p:nvPr/>
        </p:nvPicPr>
        <p:blipFill>
          <a:blip r:embed="rId1"/>
          <a:srcRect l="853" t="2873" r="0" b="0"/>
          <a:stretch/>
        </p:blipFill>
        <p:spPr>
          <a:xfrm>
            <a:off x="720000" y="1919160"/>
            <a:ext cx="9096840" cy="360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Word2vec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4" name="Google Shape;317;gd1dba41bdc_0_642" descr=""/>
          <p:cNvPicPr/>
          <p:nvPr/>
        </p:nvPicPr>
        <p:blipFill>
          <a:blip r:embed="rId1"/>
          <a:srcRect l="1768" t="3043" r="0" b="0"/>
          <a:stretch/>
        </p:blipFill>
        <p:spPr>
          <a:xfrm>
            <a:off x="720720" y="1919160"/>
            <a:ext cx="7943400" cy="376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Разделите слово на мешок из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n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-граммов: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apple = &lt;ap, ppl, ple, le&gt; (BPE).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Вычислите вектор для каждого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n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-грамма.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Вектор для слова = сумма &lt;вектора слова, векторов для n-граммов слов&gt;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Fasttext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23880" y="2448000"/>
            <a:ext cx="10847520" cy="235260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 anchor="b"/>
          <a:p>
            <a:pPr>
              <a:lnSpc>
                <a:spcPct val="100000"/>
              </a:lnSpc>
            </a:pPr>
            <a:r>
              <a:rPr b="0" lang="ru-RU" sz="59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Ваши вопросы?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23880" y="4800960"/>
            <a:ext cx="7199640" cy="4221720"/>
          </a:xfrm>
          <a:prstGeom prst="rect">
            <a:avLst/>
          </a:prstGeom>
          <a:noFill/>
          <a:ln>
            <a:noFill/>
          </a:ln>
        </p:spPr>
        <p:txBody>
          <a:bodyPr lIns="0" rIns="122040" tIns="122040" bIns="122040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Классические подходы к обработке естественного языка, урок 3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Слова представляются в виде one-hot вектора: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Недостатки: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Большая размерность векторов;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Все вектора одинаково похожи;</a:t>
            </a:r>
            <a:endParaRPr b="0" lang="ru-RU" sz="1900" spc="-1" strike="noStrike"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IBM Plex Sans"/>
              <a:buChar char=""/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Сложно кодировать дополнительную информацию.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Представления слов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28" name="Google Shape;231;g111535a48ba_0_410" descr=""/>
          <p:cNvPicPr/>
          <p:nvPr/>
        </p:nvPicPr>
        <p:blipFill>
          <a:blip r:embed="rId1"/>
          <a:stretch/>
        </p:blipFill>
        <p:spPr>
          <a:xfrm>
            <a:off x="720000" y="2400480"/>
            <a:ext cx="5194800" cy="10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Близкие (похожие) слова встречаются в похожем контексте.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Идея: у близких слов (синонимов, родственных слов) и представления получаются близкие.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Гипотеза компактности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Word2Vec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34" name="Google Shape;245;gd1dba41bdc_0_586" descr=""/>
          <p:cNvPicPr/>
          <p:nvPr/>
        </p:nvPicPr>
        <p:blipFill>
          <a:blip r:embed="rId1"/>
          <a:srcRect l="1341" t="4175" r="0" b="0"/>
          <a:stretch/>
        </p:blipFill>
        <p:spPr>
          <a:xfrm>
            <a:off x="720000" y="1919160"/>
            <a:ext cx="6229440" cy="37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Skip-gram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Зная контекст, мы хотим максимизировать вероятность центрального слова. Перемещаемся скользящим окном.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</p:txBody>
      </p:sp>
      <p:pic>
        <p:nvPicPr>
          <p:cNvPr id="138" name="Google Shape;253;gd1dba41bdc_0_593" descr=""/>
          <p:cNvPicPr/>
          <p:nvPr/>
        </p:nvPicPr>
        <p:blipFill>
          <a:blip r:embed="rId1"/>
          <a:srcRect l="7671" t="15525" r="0" b="0"/>
          <a:stretch/>
        </p:blipFill>
        <p:spPr>
          <a:xfrm>
            <a:off x="720000" y="2904480"/>
            <a:ext cx="9453240" cy="261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Skip-gram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720000" y="1919880"/>
            <a:ext cx="10751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Вероятность встретить слово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0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рядом со словом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1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Функционал для текста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T=(w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1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2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… 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n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):</a:t>
            </a:r>
            <a:endParaRPr b="0" lang="ru-RU" sz="1900" spc="-1" strike="noStrike">
              <a:latin typeface="Arial"/>
            </a:endParaRPr>
          </a:p>
        </p:txBody>
      </p:sp>
      <p:pic>
        <p:nvPicPr>
          <p:cNvPr id="142" name="Google Shape;261;gd1dba41bdc_0_602" descr=""/>
          <p:cNvPicPr/>
          <p:nvPr/>
        </p:nvPicPr>
        <p:blipFill>
          <a:blip r:embed="rId1"/>
          <a:srcRect l="29828" t="63742" r="14048" b="0"/>
          <a:stretch/>
        </p:blipFill>
        <p:spPr>
          <a:xfrm>
            <a:off x="720000" y="3840120"/>
            <a:ext cx="3004920" cy="95868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262;gd1dba41bdc_0_602" descr=""/>
          <p:cNvPicPr/>
          <p:nvPr/>
        </p:nvPicPr>
        <p:blipFill>
          <a:blip r:embed="rId2"/>
          <a:srcRect l="30551" t="10107" r="11392" b="66388"/>
          <a:stretch/>
        </p:blipFill>
        <p:spPr>
          <a:xfrm>
            <a:off x="720000" y="2433240"/>
            <a:ext cx="3300120" cy="6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Skip-gram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46" name="Google Shape;269;gd1dba41bdc_0_611" descr=""/>
          <p:cNvPicPr/>
          <p:nvPr/>
        </p:nvPicPr>
        <p:blipFill>
          <a:blip r:embed="rId1"/>
          <a:stretch/>
        </p:blipFill>
        <p:spPr>
          <a:xfrm>
            <a:off x="1364760" y="1642320"/>
            <a:ext cx="7530480" cy="41634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-93600" y="5371920"/>
            <a:ext cx="7081920" cy="433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Google Shape;271;gd1dba41bdc_0_611" descr=""/>
          <p:cNvPicPr/>
          <p:nvPr/>
        </p:nvPicPr>
        <p:blipFill>
          <a:blip r:embed="rId2"/>
          <a:stretch/>
        </p:blipFill>
        <p:spPr>
          <a:xfrm>
            <a:off x="726120" y="5806080"/>
            <a:ext cx="8997480" cy="43416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1254240" y="3534840"/>
            <a:ext cx="3671640" cy="2214720"/>
          </a:xfrm>
          <a:custGeom>
            <a:avLst/>
            <a:gdLst/>
            <a:ahLst/>
            <a:rect l="l" t="t" r="r" b="b"/>
            <a:pathLst>
              <a:path w="110181" h="66476">
                <a:moveTo>
                  <a:pt x="110181" y="66476"/>
                </a:moveTo>
                <a:cubicBezTo>
                  <a:pt x="88179" y="38970"/>
                  <a:pt x="36259" y="57894"/>
                  <a:pt x="9204" y="35341"/>
                </a:cubicBezTo>
                <a:cubicBezTo>
                  <a:pt x="2123" y="29438"/>
                  <a:pt x="-3626" y="14933"/>
                  <a:pt x="2893" y="8414"/>
                </a:cubicBezTo>
                <a:cubicBezTo>
                  <a:pt x="9165" y="2142"/>
                  <a:pt x="19268" y="0"/>
                  <a:pt x="28138" y="0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2079720" y="3534840"/>
            <a:ext cx="23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6540120" y="3548880"/>
            <a:ext cx="2435400" cy="2242800"/>
          </a:xfrm>
          <a:custGeom>
            <a:avLst/>
            <a:gdLst/>
            <a:ahLst/>
            <a:rect l="l" t="t" r="r" b="b"/>
            <a:pathLst>
              <a:path w="73075" h="67318">
                <a:moveTo>
                  <a:pt x="0" y="67318"/>
                </a:moveTo>
                <a:cubicBezTo>
                  <a:pt x="10813" y="45691"/>
                  <a:pt x="47189" y="49754"/>
                  <a:pt x="63110" y="31556"/>
                </a:cubicBezTo>
                <a:cubicBezTo>
                  <a:pt x="68428" y="25478"/>
                  <a:pt x="76370" y="15297"/>
                  <a:pt x="71525" y="8836"/>
                </a:cubicBezTo>
                <a:cubicBezTo>
                  <a:pt x="66650" y="2335"/>
                  <a:pt x="56931" y="0"/>
                  <a:pt x="48805" y="0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6988680" y="5371920"/>
            <a:ext cx="1626120" cy="2793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 flipH="1">
            <a:off x="7912800" y="1823760"/>
            <a:ext cx="911160" cy="15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8975880" y="1478520"/>
            <a:ext cx="217980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Arial"/>
              </a:rPr>
              <a:t>SoftMax models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55" name="Google Shape;278;gd1dba41bdc_0_611" descr=""/>
          <p:cNvPicPr/>
          <p:nvPr/>
        </p:nvPicPr>
        <p:blipFill>
          <a:blip r:embed="rId3"/>
          <a:stretch/>
        </p:blipFill>
        <p:spPr>
          <a:xfrm>
            <a:off x="8726400" y="1749240"/>
            <a:ext cx="2476440" cy="6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Skip-gram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20000" y="1919160"/>
            <a:ext cx="10751760" cy="20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Простейшая модель классификации — линейный классификатор, применяемый к вектору контекста.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Для обучения минимизируем функцию потерь.</a:t>
            </a:r>
            <a:endParaRPr b="0" lang="ru-RU" sz="1900" spc="-1" strike="noStrike">
              <a:latin typeface="Arial"/>
            </a:endParaRPr>
          </a:p>
        </p:txBody>
      </p:sp>
      <p:pic>
        <p:nvPicPr>
          <p:cNvPr id="159" name="Google Shape;286;gd1dba41bdc_0_649" descr=""/>
          <p:cNvPicPr/>
          <p:nvPr/>
        </p:nvPicPr>
        <p:blipFill>
          <a:blip r:embed="rId1"/>
          <a:srcRect l="2696" t="16502" r="0" b="23645"/>
          <a:stretch/>
        </p:blipFill>
        <p:spPr>
          <a:xfrm>
            <a:off x="720000" y="2728080"/>
            <a:ext cx="3700080" cy="6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960120"/>
            <a:ext cx="1075176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7200" bIns="0"/>
          <a:p>
            <a:pPr>
              <a:lnSpc>
                <a:spcPct val="85000"/>
              </a:lnSpc>
            </a:pPr>
            <a:r>
              <a:rPr b="0" lang="ru-RU" sz="35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Skip-gram</a:t>
            </a:r>
            <a:endParaRPr b="0" lang="ru-RU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03040"/>
            <a:ext cx="107517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880" bIns="47880" anchor="ctr"/>
          <a:p>
            <a:pPr marL="12600">
              <a:lnSpc>
                <a:spcPct val="8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Эмбеддинги. Word2vec, fasttext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20000" y="1919160"/>
            <a:ext cx="1075176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Вероятность встретить слово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0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рядом со словом </a:t>
            </a:r>
            <a:r>
              <a:rPr b="0" i="1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w</a:t>
            </a:r>
            <a:r>
              <a:rPr b="0" i="1" lang="ru-RU" sz="1900" spc="-1" strike="noStrike" baseline="-25000">
                <a:solidFill>
                  <a:srgbClr val="000000"/>
                </a:solidFill>
                <a:latin typeface="IBM Plex Sans"/>
                <a:ea typeface="IBM Plex Sans"/>
              </a:rPr>
              <a:t>1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Считать знаменатель </a:t>
            </a:r>
            <a:r>
              <a:rPr b="0" i="1" lang="ru-RU" sz="1900" spc="-1" strike="noStrike" u="sng">
                <a:solidFill>
                  <a:srgbClr val="000000"/>
                </a:solidFill>
                <a:uFillTx/>
                <a:latin typeface="IBM Plex Sans"/>
                <a:ea typeface="IBM Plex Sans"/>
              </a:rPr>
              <a:t>крайне</a:t>
            </a:r>
            <a:r>
              <a:rPr b="0" lang="ru-RU" sz="19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 затратно. Значит, и производные считать тоже долго.</a:t>
            </a:r>
            <a:endParaRPr b="0" lang="ru-RU" sz="1900" spc="-1" strike="noStrike">
              <a:latin typeface="Arial"/>
            </a:endParaRPr>
          </a:p>
        </p:txBody>
      </p:sp>
      <p:pic>
        <p:nvPicPr>
          <p:cNvPr id="163" name="Google Shape;294;gd1dba41bdc_0_679" descr=""/>
          <p:cNvPicPr/>
          <p:nvPr/>
        </p:nvPicPr>
        <p:blipFill>
          <a:blip r:embed="rId1"/>
          <a:srcRect l="30551" t="10107" r="11392" b="66388"/>
          <a:stretch/>
        </p:blipFill>
        <p:spPr>
          <a:xfrm>
            <a:off x="720000" y="2333880"/>
            <a:ext cx="3300120" cy="6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2022-04-19T10:03:13Z</dcterms:modified>
  <cp:revision>1</cp:revision>
  <dc:subject/>
  <dc:title/>
</cp:coreProperties>
</file>