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22"/>
  </p:normalViewPr>
  <p:slideViewPr>
    <p:cSldViewPr snapToGrid="0">
      <p:cViewPr varScale="1">
        <p:scale>
          <a:sx n="104" d="100"/>
          <a:sy n="104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6D2B-E8F3-325F-4C80-8D86A0374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05B03-E2C5-AF18-DB00-B85CE303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45D3-3AA3-62A0-0C10-63AE3FD0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611-5CA6-6842-B19F-4F00A5EAABFE}" type="datetimeFigureOut">
              <a:rPr lang="en-KR" smtClean="0"/>
              <a:t>10/11/24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460E9-38A2-25AF-9908-507A82E0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FAC5B-5A2D-99FF-C8B3-39AA098F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2303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B33B-0EED-E71D-0040-3E773481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64040-F0D2-A012-A488-61C74E192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7DEC7-4918-BABF-8B77-4111984B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611-5CA6-6842-B19F-4F00A5EAABFE}" type="datetimeFigureOut">
              <a:rPr lang="en-KR" smtClean="0"/>
              <a:t>10/11/24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7714-9C6F-7B69-1D1C-87BF4BDF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1BC7-6156-0074-28D9-DEAAAB08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8057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15D6B-4242-B606-3FBF-18978E1DC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CBC43-8537-DD80-C6CC-A430525ED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1649-5076-7257-5225-3BAE10EA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611-5CA6-6842-B19F-4F00A5EAABFE}" type="datetimeFigureOut">
              <a:rPr lang="en-KR" smtClean="0"/>
              <a:t>10/11/24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6EAF-3F9A-BB4E-A52C-A5D79D1A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5E76-636D-55F1-11DC-B3A81305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2469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6261-97AC-8058-4708-75E139B5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0A77-7E04-DBAA-0A94-0E00359C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9D1E0-F38E-5805-98B0-F6384BD5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611-5CA6-6842-B19F-4F00A5EAABFE}" type="datetimeFigureOut">
              <a:rPr lang="en-KR" smtClean="0"/>
              <a:t>10/11/24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823FF-5096-FEDD-20A8-6D376E4A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C4A3F-83E9-8B82-1837-E28EC327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0933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EFF5-4E9E-E699-6458-B3F7F3D0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3B221-F541-06D0-0165-A17E79CA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7286-FCC0-3037-5DB3-43D3FC66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611-5CA6-6842-B19F-4F00A5EAABFE}" type="datetimeFigureOut">
              <a:rPr lang="en-KR" smtClean="0"/>
              <a:t>10/11/24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ACACC-29C9-36A2-3922-F464B981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8A48A-1FE8-4E9F-6D4E-B115CC9E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813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0F60-3B2F-771B-6813-13780784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4E869-C632-A743-0F67-E5F500BBA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05E15-F7C0-2E5C-9813-641614728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CB76A-D03E-1753-E6E7-4CCB7DC2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611-5CA6-6842-B19F-4F00A5EAABFE}" type="datetimeFigureOut">
              <a:rPr lang="en-KR" smtClean="0"/>
              <a:t>10/11/24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962F7-085A-3B27-D2C0-2CD163FF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3B308-5DEB-B899-6935-D1F9BE47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982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F85D-01C7-4A1C-48E5-6C5B9FDE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DBA3-1B87-EB42-1A42-AF1B2000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6A0AF-EBB1-7A2C-E228-1C3C5424F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B7012-29B7-1E5E-6661-CBDBCB8FD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7FC20-FEEF-5394-17BE-BC4FB2BDE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A4A9C-33BA-E92E-5D58-3857031C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611-5CA6-6842-B19F-4F00A5EAABFE}" type="datetimeFigureOut">
              <a:rPr lang="en-KR" smtClean="0"/>
              <a:t>10/11/24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40693-760D-9D78-E56E-CBB7C43A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D31B0-8953-13E8-15D1-4E6E3E47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5313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44CE-1088-8BA0-BD5D-7845EED1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EBACC-E994-D5BD-3A6B-C7389D0E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611-5CA6-6842-B19F-4F00A5EAABFE}" type="datetimeFigureOut">
              <a:rPr lang="en-KR" smtClean="0"/>
              <a:t>10/11/24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13816-C287-8F8C-C3D8-51CEB71B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9E112-F5D6-C08A-2E6B-349F3822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0504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5D967-AE20-9B47-7434-14A79B19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611-5CA6-6842-B19F-4F00A5EAABFE}" type="datetimeFigureOut">
              <a:rPr lang="en-KR" smtClean="0"/>
              <a:t>10/11/24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FB866-1848-B2A1-6F1A-92083D93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75A9-3F63-FC84-DCBB-E96BF474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682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B9A7-B614-7F27-D571-6B79C863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1F56-0098-05EC-0692-5FB8947B2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FBB24-DD4E-99FA-79A8-9A516B99C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31278-CAF1-792B-851E-3D89D17A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611-5CA6-6842-B19F-4F00A5EAABFE}" type="datetimeFigureOut">
              <a:rPr lang="en-KR" smtClean="0"/>
              <a:t>10/11/24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F7D0B-CFE8-6878-C11C-20A80837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CF7F9-AD5E-4358-FFB8-64B01B97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197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3D17-A005-AADA-1472-A0DB3DC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5C1CB-A116-C257-CB7E-6464938AE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E2108-E188-D86B-C4AA-07760FC17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FB4ED-A853-2EF7-6914-2A9185E0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611-5CA6-6842-B19F-4F00A5EAABFE}" type="datetimeFigureOut">
              <a:rPr lang="en-KR" smtClean="0"/>
              <a:t>10/11/24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86B66-6017-D370-FCFC-1CA637AD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29C4C-351D-2C3F-D696-7C588D31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302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F2273-5541-2C51-05D0-5311D0B1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2516E-4127-602A-773C-548093ABC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4D87-9AF4-36A4-CD7C-652811831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8611-5CA6-6842-B19F-4F00A5EAABFE}" type="datetimeFigureOut">
              <a:rPr lang="en-KR" smtClean="0"/>
              <a:t>10/11/24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7B51F-422B-4444-B82F-16C5B19D5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BA004-1CFE-B1B1-4E7C-5F7644B36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06F1-C588-3048-A507-D901E9B3D0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0327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BC30-6E90-ACEC-AB23-EC061C49F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4414F-E2D5-64B9-FCA1-5E2A6ACC6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KR" dirty="0"/>
              <a:t>Grid System</a:t>
            </a:r>
          </a:p>
          <a:p>
            <a:r>
              <a:rPr lang="en-KR" dirty="0"/>
              <a:t>flex</a:t>
            </a:r>
          </a:p>
          <a:p>
            <a:endParaRPr lang="en-KR" dirty="0"/>
          </a:p>
          <a:p>
            <a:r>
              <a:rPr lang="en-KR" dirty="0"/>
              <a:t>2024.10.11</a:t>
            </a:r>
          </a:p>
        </p:txBody>
      </p:sp>
    </p:spTree>
    <p:extLst>
      <p:ext uri="{BB962C8B-B14F-4D97-AF65-F5344CB8AC3E}">
        <p14:creationId xmlns:p14="http://schemas.microsoft.com/office/powerpoint/2010/main" val="155699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flex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Flex</a:t>
            </a:r>
            <a:r>
              <a:rPr lang="ko-KR" altLang="en-US" dirty="0" err="1"/>
              <a:t>를</a:t>
            </a:r>
            <a:r>
              <a:rPr lang="ko-KR" altLang="en-US" dirty="0"/>
              <a:t> 이용하여 반응형 웹의 프레임을 자유롭게 배치할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dirty="0"/>
              <a:t>&lt;div class=“border”&gt;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1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2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3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5CA61F-E2D3-D275-63F5-10B9CB1C1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82423"/>
              </p:ext>
            </p:extLst>
          </p:nvPr>
        </p:nvGraphicFramePr>
        <p:xfrm>
          <a:off x="1463589" y="4401980"/>
          <a:ext cx="8128000" cy="11125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34110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영역</a:t>
                      </a:r>
                      <a:r>
                        <a:rPr lang="en-US" altLang="ko-KR" dirty="0"/>
                        <a:t>1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8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영역</a:t>
                      </a:r>
                      <a:r>
                        <a:rPr lang="en-US" altLang="ko-KR" dirty="0"/>
                        <a:t>2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영역</a:t>
                      </a:r>
                      <a:r>
                        <a:rPr lang="en-US" altLang="ko-KR" dirty="0"/>
                        <a:t>3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93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4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d-flex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&lt;div class=“border d-flex”&gt;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1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2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3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0CF6F9-87EC-D7DC-6FBC-49EB2530A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92297"/>
              </p:ext>
            </p:extLst>
          </p:nvPr>
        </p:nvGraphicFramePr>
        <p:xfrm>
          <a:off x="1591275" y="4583967"/>
          <a:ext cx="8128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3411040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79579573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9782569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40193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1</a:t>
                      </a:r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2</a:t>
                      </a:r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3</a:t>
                      </a:r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81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895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d-inline-flex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&lt;div class=“border d-inline-flex”&gt;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1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2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3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0CF6F9-87EC-D7DC-6FBC-49EB2530A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180822"/>
              </p:ext>
            </p:extLst>
          </p:nvPr>
        </p:nvGraphicFramePr>
        <p:xfrm>
          <a:off x="1591275" y="4583967"/>
          <a:ext cx="2032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3411040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79579573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9782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1</a:t>
                      </a:r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2</a:t>
                      </a:r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3</a:t>
                      </a:r>
                      <a:endParaRPr lang="en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81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278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d-flex-row-reverse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&lt;div class=“border d-flex d-flex-row-reverse”&gt;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1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2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3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99499D-FAC4-5334-1A7A-665EB47B0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87373"/>
              </p:ext>
            </p:extLst>
          </p:nvPr>
        </p:nvGraphicFramePr>
        <p:xfrm>
          <a:off x="1591275" y="4583967"/>
          <a:ext cx="8128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3411040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79579573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978256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1931397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5235488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527389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3830297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8784230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239449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35271460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2775690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7307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3</a:t>
                      </a:r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2</a:t>
                      </a:r>
                      <a:endParaRPr lang="en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1</a:t>
                      </a:r>
                      <a:endParaRPr lang="en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81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7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d-flex-column-reverse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&lt;div class=“border d-flex d-flex-column-reverse”&gt;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1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2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KR" dirty="0"/>
              <a:t>	&lt;div class=“border”&gt;</a:t>
            </a:r>
            <a:r>
              <a:rPr lang="ko-KR" altLang="en-US" dirty="0"/>
              <a:t>영역</a:t>
            </a:r>
            <a:r>
              <a:rPr lang="en-US" altLang="ko-KR" dirty="0"/>
              <a:t>3</a:t>
            </a:r>
            <a:r>
              <a:rPr lang="en-KR" dirty="0"/>
              <a:t>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5CA61F-E2D3-D275-63F5-10B9CB1C1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65053"/>
              </p:ext>
            </p:extLst>
          </p:nvPr>
        </p:nvGraphicFramePr>
        <p:xfrm>
          <a:off x="1463589" y="4401980"/>
          <a:ext cx="8128000" cy="11125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34110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영역</a:t>
                      </a:r>
                      <a:r>
                        <a:rPr lang="en-US" altLang="ko-KR" dirty="0"/>
                        <a:t>3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8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영역</a:t>
                      </a:r>
                      <a:r>
                        <a:rPr lang="en-US" altLang="ko-KR" dirty="0"/>
                        <a:t>2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영역</a:t>
                      </a:r>
                      <a:r>
                        <a:rPr lang="en-US" altLang="ko-KR" dirty="0"/>
                        <a:t>1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93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04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Grid System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</a:t>
            </a:r>
            <a:r>
              <a:rPr lang="en-KR" dirty="0"/>
              <a:t>ootstrap</a:t>
            </a:r>
            <a:r>
              <a:rPr lang="ko-KR" altLang="en-US" dirty="0"/>
              <a:t>은 작은 디바이스부터 </a:t>
            </a:r>
            <a:r>
              <a:rPr lang="en-US" altLang="ko-KR" dirty="0"/>
              <a:t>Tablet</a:t>
            </a:r>
            <a:r>
              <a:rPr lang="ko-KR" altLang="en-US" dirty="0"/>
              <a:t>과 </a:t>
            </a:r>
            <a:r>
              <a:rPr lang="en-US" altLang="ko-KR" dirty="0"/>
              <a:t>Desktop, </a:t>
            </a:r>
            <a:r>
              <a:rPr lang="ko-KR" altLang="en-US" dirty="0"/>
              <a:t>그 이상의 대형 </a:t>
            </a:r>
            <a:r>
              <a:rPr lang="en-US" altLang="ko-KR" dirty="0"/>
              <a:t>Device</a:t>
            </a:r>
            <a:r>
              <a:rPr lang="ko-KR" altLang="en-US" dirty="0"/>
              <a:t>까지 기기별로 기기별로 클래스를 나누어서 사용할 수 있다</a:t>
            </a:r>
            <a:r>
              <a:rPr lang="en-US" altLang="ko-KR" dirty="0"/>
              <a:t>.</a:t>
            </a:r>
            <a:endParaRPr lang="en-KR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0F5DF0-1BA4-32D9-C106-15E155ED1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57374"/>
              </p:ext>
            </p:extLst>
          </p:nvPr>
        </p:nvGraphicFramePr>
        <p:xfrm>
          <a:off x="1023257" y="2261054"/>
          <a:ext cx="8128001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644126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525024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651730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04667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09398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174099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9353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KR" dirty="0"/>
                        <a:t>s</a:t>
                      </a:r>
                    </a:p>
                    <a:p>
                      <a:r>
                        <a:rPr lang="en-KR" dirty="0"/>
                        <a:t>&lt;576px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KR" dirty="0"/>
                        <a:t>m</a:t>
                      </a:r>
                    </a:p>
                    <a:p>
                      <a:r>
                        <a:rPr lang="en-KR" dirty="0"/>
                        <a:t>&gt;=576px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  <a:endParaRPr lang="en-KR" dirty="0"/>
                    </a:p>
                    <a:p>
                      <a:r>
                        <a:rPr lang="en-KR" dirty="0"/>
                        <a:t>&gt;=768px</a:t>
                      </a:r>
                    </a:p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lg</a:t>
                      </a:r>
                      <a:endParaRPr lang="en-KR" dirty="0"/>
                    </a:p>
                    <a:p>
                      <a:r>
                        <a:rPr lang="en-KR" dirty="0"/>
                        <a:t>&gt;=992px</a:t>
                      </a:r>
                    </a:p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xl</a:t>
                      </a:r>
                      <a:endParaRPr lang="en-KR" dirty="0"/>
                    </a:p>
                    <a:p>
                      <a:r>
                        <a:rPr lang="en-KR" dirty="0"/>
                        <a:t>&gt;=1200px</a:t>
                      </a:r>
                    </a:p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xxl</a:t>
                      </a:r>
                      <a:endParaRPr lang="en-KR" dirty="0"/>
                    </a:p>
                    <a:p>
                      <a:r>
                        <a:rPr lang="en-KR" dirty="0"/>
                        <a:t>&gt;=1400px</a:t>
                      </a:r>
                    </a:p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9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Container</a:t>
                      </a:r>
                    </a:p>
                    <a:p>
                      <a:r>
                        <a:rPr lang="en-KR" dirty="0"/>
                        <a:t>(max-width)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None(auto)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540px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720px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1140px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1320px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3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KR" dirty="0"/>
                        <a:t>lass 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.col-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.col-sm-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.col-md-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.col-lg-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.col-xl-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.col-xxl-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7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# of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47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48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Desktop 992px </a:t>
            </a:r>
            <a:r>
              <a:rPr lang="ko-KR" altLang="en-US" dirty="0"/>
              <a:t>이상</a:t>
            </a:r>
            <a:r>
              <a:rPr lang="en-US" altLang="ko-KR" dirty="0"/>
              <a:t>(.col-md-*)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&lt;div class=“row”&gt;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&lt;div class=“col-md-8”&gt;.col-md8&lt;/div&gt;</a:t>
            </a:r>
          </a:p>
          <a:p>
            <a:pPr marL="0" indent="0">
              <a:buNone/>
            </a:pPr>
            <a:r>
              <a:rPr lang="en-KR" dirty="0"/>
              <a:t>	&lt;div class=“col-md-4”&gt;.col-md4&lt;/div&gt;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D2B41F-27B3-510F-C940-5C9BC0C2C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036605"/>
              </p:ext>
            </p:extLst>
          </p:nvPr>
        </p:nvGraphicFramePr>
        <p:xfrm>
          <a:off x="943427" y="3635834"/>
          <a:ext cx="923472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56480">
                  <a:extLst>
                    <a:ext uri="{9D8B030D-6E8A-4147-A177-3AD203B41FA5}">
                      <a16:colId xmlns:a16="http://schemas.microsoft.com/office/drawing/2014/main" val="4041297506"/>
                    </a:ext>
                  </a:extLst>
                </a:gridCol>
                <a:gridCol w="3078240">
                  <a:extLst>
                    <a:ext uri="{9D8B030D-6E8A-4147-A177-3AD203B41FA5}">
                      <a16:colId xmlns:a16="http://schemas.microsoft.com/office/drawing/2014/main" val="2502788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.col-md-8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.col-md-4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0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28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Mobile, Desktop</a:t>
            </a:r>
            <a:r>
              <a:rPr lang="en-US" altLang="ko-KR" dirty="0"/>
              <a:t>(.col-</a:t>
            </a:r>
            <a:r>
              <a:rPr lang="en-US" altLang="ko-KR" dirty="0" err="1"/>
              <a:t>xs</a:t>
            </a:r>
            <a:r>
              <a:rPr lang="en-US" altLang="ko-KR" dirty="0"/>
              <a:t>-* .col-md-*)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&lt;div class=“row”&gt;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&lt;div class=“col-xs-12 col-md-8”&gt;.col-xs-12 .col-md8&lt;/div&gt;</a:t>
            </a:r>
          </a:p>
          <a:p>
            <a:pPr marL="0" indent="0">
              <a:buNone/>
            </a:pPr>
            <a:r>
              <a:rPr lang="en-KR" dirty="0"/>
              <a:t>	&lt;div class=“col-xs-6 col-md-4”&gt;.col-xs-6 .col-md4&lt;/div&gt;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D63DD1-4D33-BE77-AE25-D868830B2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78058"/>
              </p:ext>
            </p:extLst>
          </p:nvPr>
        </p:nvGraphicFramePr>
        <p:xfrm>
          <a:off x="943427" y="3635834"/>
          <a:ext cx="923472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56480">
                  <a:extLst>
                    <a:ext uri="{9D8B030D-6E8A-4147-A177-3AD203B41FA5}">
                      <a16:colId xmlns:a16="http://schemas.microsoft.com/office/drawing/2014/main" val="4041297506"/>
                    </a:ext>
                  </a:extLst>
                </a:gridCol>
                <a:gridCol w="3078240">
                  <a:extLst>
                    <a:ext uri="{9D8B030D-6E8A-4147-A177-3AD203B41FA5}">
                      <a16:colId xmlns:a16="http://schemas.microsoft.com/office/drawing/2014/main" val="2502788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.col-xs-12 .col-md-8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.col-xs-6 .col-md-4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0638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C0EB94-2649-4F10-645E-21AC9417F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69753"/>
              </p:ext>
            </p:extLst>
          </p:nvPr>
        </p:nvGraphicFramePr>
        <p:xfrm>
          <a:off x="943427" y="4539538"/>
          <a:ext cx="615648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56480">
                  <a:extLst>
                    <a:ext uri="{9D8B030D-6E8A-4147-A177-3AD203B41FA5}">
                      <a16:colId xmlns:a16="http://schemas.microsoft.com/office/drawing/2014/main" val="4041297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.col-xs-12 .col-md-8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0638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A138AE-502D-67F7-C7B7-7305E3B01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64487"/>
              </p:ext>
            </p:extLst>
          </p:nvPr>
        </p:nvGraphicFramePr>
        <p:xfrm>
          <a:off x="943427" y="4910378"/>
          <a:ext cx="307824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78240">
                  <a:extLst>
                    <a:ext uri="{9D8B030D-6E8A-4147-A177-3AD203B41FA5}">
                      <a16:colId xmlns:a16="http://schemas.microsoft.com/office/drawing/2014/main" val="2502788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.col-xs-6 .col-md-4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0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83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Mobile, Tablet, Desktop</a:t>
            </a:r>
            <a:r>
              <a:rPr lang="en-US" altLang="ko-KR" dirty="0"/>
              <a:t>(.col-</a:t>
            </a:r>
            <a:r>
              <a:rPr lang="en-US" altLang="ko-KR" dirty="0" err="1"/>
              <a:t>xs</a:t>
            </a:r>
            <a:r>
              <a:rPr lang="en-US" altLang="ko-KR" dirty="0"/>
              <a:t>-* .col-</a:t>
            </a:r>
            <a:r>
              <a:rPr lang="en-US" altLang="ko-KR" dirty="0" err="1"/>
              <a:t>sm</a:t>
            </a:r>
            <a:r>
              <a:rPr lang="en-US" altLang="ko-KR" dirty="0"/>
              <a:t>-* .col-md-*)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&lt;div class=“row”&gt;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&lt;div class=“col-xs-12 col-sm-6 col-md-8”&gt;.col-xs-12 .col-sm-6 .col-md8&lt;/div&gt;</a:t>
            </a:r>
          </a:p>
          <a:p>
            <a:pPr marL="0" indent="0">
              <a:buNone/>
            </a:pPr>
            <a:r>
              <a:rPr lang="en-KR" dirty="0"/>
              <a:t>	&lt;div class=“col-xs-6 col-sm6 col-md-4”&gt;.col-xs-6 col-sm-6 .col-md4&lt;/div&gt;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D2B41F-27B3-510F-C940-5C9BC0C2C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31848"/>
              </p:ext>
            </p:extLst>
          </p:nvPr>
        </p:nvGraphicFramePr>
        <p:xfrm>
          <a:off x="943427" y="4049493"/>
          <a:ext cx="923472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56480">
                  <a:extLst>
                    <a:ext uri="{9D8B030D-6E8A-4147-A177-3AD203B41FA5}">
                      <a16:colId xmlns:a16="http://schemas.microsoft.com/office/drawing/2014/main" val="4041297506"/>
                    </a:ext>
                  </a:extLst>
                </a:gridCol>
                <a:gridCol w="3078240">
                  <a:extLst>
                    <a:ext uri="{9D8B030D-6E8A-4147-A177-3AD203B41FA5}">
                      <a16:colId xmlns:a16="http://schemas.microsoft.com/office/drawing/2014/main" val="2502788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.col-xs-12 .col-sm-6 .col-md-8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.col-xs-6 .col-sm-6 .col-md-4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063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C8E9F8-8A3F-7CEE-226C-F2E4DD314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52378"/>
              </p:ext>
            </p:extLst>
          </p:nvPr>
        </p:nvGraphicFramePr>
        <p:xfrm>
          <a:off x="943427" y="5290654"/>
          <a:ext cx="615648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56480">
                  <a:extLst>
                    <a:ext uri="{9D8B030D-6E8A-4147-A177-3AD203B41FA5}">
                      <a16:colId xmlns:a16="http://schemas.microsoft.com/office/drawing/2014/main" val="4041297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.col-xs-12 .col-sm-6 .col-md-8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0638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BE50A0-2F4A-BE8E-7057-1A0BB0CC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43441"/>
              </p:ext>
            </p:extLst>
          </p:nvPr>
        </p:nvGraphicFramePr>
        <p:xfrm>
          <a:off x="943427" y="5661494"/>
          <a:ext cx="307824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78240">
                  <a:extLst>
                    <a:ext uri="{9D8B030D-6E8A-4147-A177-3AD203B41FA5}">
                      <a16:colId xmlns:a16="http://schemas.microsoft.com/office/drawing/2014/main" val="2502788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.col-xs-6 .col-sm-6 .col-md-4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0638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E8416C-F490-A9FA-73DF-833FCBDF9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12364"/>
              </p:ext>
            </p:extLst>
          </p:nvPr>
        </p:nvGraphicFramePr>
        <p:xfrm>
          <a:off x="943427" y="4648206"/>
          <a:ext cx="923472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617360">
                  <a:extLst>
                    <a:ext uri="{9D8B030D-6E8A-4147-A177-3AD203B41FA5}">
                      <a16:colId xmlns:a16="http://schemas.microsoft.com/office/drawing/2014/main" val="4041297506"/>
                    </a:ext>
                  </a:extLst>
                </a:gridCol>
                <a:gridCol w="4617360">
                  <a:extLst>
                    <a:ext uri="{9D8B030D-6E8A-4147-A177-3AD203B41FA5}">
                      <a16:colId xmlns:a16="http://schemas.microsoft.com/office/drawing/2014/main" val="2690025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/>
                        <a:t>.col-xs-12 .col-sm-6 .col-md-8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/>
                        <a:t>.col-xs-6 .col-sm-6 .col-md-4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0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43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Offset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&lt;div class=“row”&gt;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&lt;div class=“col-md-4”&gt;.col-md4&lt;/div&gt;</a:t>
            </a:r>
          </a:p>
          <a:p>
            <a:pPr marL="0" indent="0">
              <a:buNone/>
            </a:pPr>
            <a:r>
              <a:rPr lang="en-KR" dirty="0"/>
              <a:t>	&lt;div class=“col-md-4 col-md-offset-4”&gt;.col-md4 .col-md-offset-4&lt;/div&gt;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02B753-CFD5-E216-F84E-DF9A20C10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95922"/>
              </p:ext>
            </p:extLst>
          </p:nvPr>
        </p:nvGraphicFramePr>
        <p:xfrm>
          <a:off x="921657" y="4007152"/>
          <a:ext cx="923472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78240">
                  <a:extLst>
                    <a:ext uri="{9D8B030D-6E8A-4147-A177-3AD203B41FA5}">
                      <a16:colId xmlns:a16="http://schemas.microsoft.com/office/drawing/2014/main" val="3891270136"/>
                    </a:ext>
                  </a:extLst>
                </a:gridCol>
                <a:gridCol w="3078240">
                  <a:extLst>
                    <a:ext uri="{9D8B030D-6E8A-4147-A177-3AD203B41FA5}">
                      <a16:colId xmlns:a16="http://schemas.microsoft.com/office/drawing/2014/main" val="1517725102"/>
                    </a:ext>
                  </a:extLst>
                </a:gridCol>
                <a:gridCol w="3078240">
                  <a:extLst>
                    <a:ext uri="{9D8B030D-6E8A-4147-A177-3AD203B41FA5}">
                      <a16:colId xmlns:a16="http://schemas.microsoft.com/office/drawing/2014/main" val="3093877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/>
                        <a:t>.col-md-4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/>
                        <a:t>.col-md-4 .col-md-offset-4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685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05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Offset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&lt;div class=“row”&gt;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&lt;div class=“col-md-3 col-md-offset-3”&gt;.col-md3 .col-md-offset-3&lt;/div&gt;</a:t>
            </a:r>
          </a:p>
          <a:p>
            <a:pPr marL="0" indent="0">
              <a:buNone/>
            </a:pPr>
            <a:r>
              <a:rPr lang="en-KR" dirty="0"/>
              <a:t>	&lt;div class=“col-md-3 col-md-offset-3”&gt;.col-md3 .col-md-offset-3&lt;/div&gt;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950363-645E-86C0-5356-F41ADC292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17177"/>
              </p:ext>
            </p:extLst>
          </p:nvPr>
        </p:nvGraphicFramePr>
        <p:xfrm>
          <a:off x="838199" y="4194222"/>
          <a:ext cx="1083893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734">
                  <a:extLst>
                    <a:ext uri="{9D8B030D-6E8A-4147-A177-3AD203B41FA5}">
                      <a16:colId xmlns:a16="http://schemas.microsoft.com/office/drawing/2014/main" val="3891270136"/>
                    </a:ext>
                  </a:extLst>
                </a:gridCol>
                <a:gridCol w="2709734">
                  <a:extLst>
                    <a:ext uri="{9D8B030D-6E8A-4147-A177-3AD203B41FA5}">
                      <a16:colId xmlns:a16="http://schemas.microsoft.com/office/drawing/2014/main" val="615904106"/>
                    </a:ext>
                  </a:extLst>
                </a:gridCol>
                <a:gridCol w="2709734">
                  <a:extLst>
                    <a:ext uri="{9D8B030D-6E8A-4147-A177-3AD203B41FA5}">
                      <a16:colId xmlns:a16="http://schemas.microsoft.com/office/drawing/2014/main" val="1671984447"/>
                    </a:ext>
                  </a:extLst>
                </a:gridCol>
                <a:gridCol w="2709734">
                  <a:extLst>
                    <a:ext uri="{9D8B030D-6E8A-4147-A177-3AD203B41FA5}">
                      <a16:colId xmlns:a16="http://schemas.microsoft.com/office/drawing/2014/main" val="4104338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/>
                        <a:t>.col-md-3 .col-md-offset-3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/>
                        <a:t>.col-md-3 .col-md-offset-3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685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52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Offset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&lt;div class=“row”&gt;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	&lt;div class=“col-md-6 col-md-offset-3”&gt;.col-md6 .col-md-offset-3&lt;/div&gt;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71B92D-B09F-34EA-156C-3EB3B2659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57773"/>
              </p:ext>
            </p:extLst>
          </p:nvPr>
        </p:nvGraphicFramePr>
        <p:xfrm>
          <a:off x="838200" y="4015611"/>
          <a:ext cx="923472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08680">
                  <a:extLst>
                    <a:ext uri="{9D8B030D-6E8A-4147-A177-3AD203B41FA5}">
                      <a16:colId xmlns:a16="http://schemas.microsoft.com/office/drawing/2014/main" val="3891270136"/>
                    </a:ext>
                  </a:extLst>
                </a:gridCol>
                <a:gridCol w="4617360">
                  <a:extLst>
                    <a:ext uri="{9D8B030D-6E8A-4147-A177-3AD203B41FA5}">
                      <a16:colId xmlns:a16="http://schemas.microsoft.com/office/drawing/2014/main" val="615904106"/>
                    </a:ext>
                  </a:extLst>
                </a:gridCol>
                <a:gridCol w="2308680">
                  <a:extLst>
                    <a:ext uri="{9D8B030D-6E8A-4147-A177-3AD203B41FA5}">
                      <a16:colId xmlns:a16="http://schemas.microsoft.com/office/drawing/2014/main" val="4104338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/>
                        <a:t>.col-md-6 .col-md-offset-3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685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4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E3AF3-64F7-8180-3D78-CE4B4BF5F6BB}"/>
              </a:ext>
            </a:extLst>
          </p:cNvPr>
          <p:cNvSpPr>
            <a:spLocks noGrp="1"/>
          </p:cNvSpPr>
          <p:nvPr/>
        </p:nvSpPr>
        <p:spPr>
          <a:xfrm>
            <a:off x="838200" y="252769"/>
            <a:ext cx="10515600" cy="71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Column </a:t>
            </a:r>
            <a:r>
              <a:rPr lang="ko-KR" altLang="en-US" dirty="0"/>
              <a:t>중첩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30992-BE8D-E010-EB1D-C54C4818BCC5}"/>
              </a:ext>
            </a:extLst>
          </p:cNvPr>
          <p:cNvSpPr>
            <a:spLocks noGrp="1"/>
          </p:cNvSpPr>
          <p:nvPr/>
        </p:nvSpPr>
        <p:spPr>
          <a:xfrm>
            <a:off x="838200" y="1086746"/>
            <a:ext cx="10515600" cy="5098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&lt;div class=“row”&gt;</a:t>
            </a:r>
            <a:endParaRPr lang="en-KR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KR" dirty="0"/>
              <a:t>&lt;div class=“col-md-</a:t>
            </a:r>
            <a:r>
              <a:rPr lang="en-US" altLang="ko-KR" dirty="0"/>
              <a:t>9</a:t>
            </a:r>
            <a:r>
              <a:rPr lang="en-KR" dirty="0"/>
              <a:t>”&gt;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Level 1: .col-md-9</a:t>
            </a:r>
          </a:p>
          <a:p>
            <a:pPr marL="0" indent="0">
              <a:buNone/>
            </a:pPr>
            <a:r>
              <a:rPr lang="en-US" dirty="0"/>
              <a:t>        &lt;div class=“row”&gt;</a:t>
            </a:r>
            <a:endParaRPr lang="en-KR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        </a:t>
            </a:r>
            <a:r>
              <a:rPr lang="en-KR" dirty="0"/>
              <a:t>&lt;div class=“col-md-</a:t>
            </a:r>
            <a:r>
              <a:rPr lang="en-US" dirty="0"/>
              <a:t>6</a:t>
            </a:r>
            <a:r>
              <a:rPr lang="en-KR" dirty="0"/>
              <a:t>”&gt;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        Level 2: .col-md-6</a:t>
            </a:r>
          </a:p>
          <a:p>
            <a:pPr marL="0" indent="0">
              <a:buNone/>
            </a:pPr>
            <a:r>
              <a:rPr lang="en-KR" dirty="0"/>
              <a:t>            </a:t>
            </a:r>
            <a:r>
              <a:rPr lang="en-US" dirty="0"/>
              <a:t>&lt;/div&gt;</a:t>
            </a:r>
            <a:endParaRPr lang="en-KR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        </a:t>
            </a:r>
            <a:r>
              <a:rPr lang="en-KR" dirty="0"/>
              <a:t>&lt;div class=“col-md-</a:t>
            </a:r>
            <a:r>
              <a:rPr lang="en-US" dirty="0"/>
              <a:t>6</a:t>
            </a:r>
            <a:r>
              <a:rPr lang="en-KR" dirty="0"/>
              <a:t>”&gt;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        Level 2: .col-md-6</a:t>
            </a:r>
          </a:p>
          <a:p>
            <a:pPr marL="0" indent="0">
              <a:buNone/>
            </a:pPr>
            <a:r>
              <a:rPr lang="en-KR" dirty="0"/>
              <a:t>            </a:t>
            </a: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KR" dirty="0"/>
              <a:t>        </a:t>
            </a:r>
            <a:r>
              <a:rPr lang="en-US" dirty="0"/>
              <a:t>&lt;/div&gt;</a:t>
            </a:r>
            <a:endParaRPr lang="en-KR" dirty="0"/>
          </a:p>
          <a:p>
            <a:pPr marL="0" indent="0">
              <a:buNone/>
            </a:pPr>
            <a:r>
              <a:rPr lang="en-KR" dirty="0"/>
              <a:t>    </a:t>
            </a:r>
            <a:r>
              <a:rPr lang="en-US" dirty="0"/>
              <a:t>&lt;/div&gt;</a:t>
            </a:r>
            <a:endParaRPr lang="en-KR" dirty="0"/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A2A618-FE7F-C1BE-811F-20D37BBAD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45520"/>
              </p:ext>
            </p:extLst>
          </p:nvPr>
        </p:nvGraphicFramePr>
        <p:xfrm>
          <a:off x="3534720" y="4871537"/>
          <a:ext cx="8127996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3998">
                  <a:extLst>
                    <a:ext uri="{9D8B030D-6E8A-4147-A177-3AD203B41FA5}">
                      <a16:colId xmlns:a16="http://schemas.microsoft.com/office/drawing/2014/main" val="634170773"/>
                    </a:ext>
                  </a:extLst>
                </a:gridCol>
                <a:gridCol w="4063998">
                  <a:extLst>
                    <a:ext uri="{9D8B030D-6E8A-4147-A177-3AD203B41FA5}">
                      <a16:colId xmlns:a16="http://schemas.microsoft.com/office/drawing/2014/main" val="283084602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Level 1: .col-md-9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91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Level 2: .col-md-6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Level 2: .col-md-6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737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81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91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764</Words>
  <Application>Microsoft Macintosh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Bootstrap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andy baek</dc:creator>
  <cp:lastModifiedBy>andy baek</cp:lastModifiedBy>
  <cp:revision>1</cp:revision>
  <dcterms:created xsi:type="dcterms:W3CDTF">2024-10-10T17:32:22Z</dcterms:created>
  <dcterms:modified xsi:type="dcterms:W3CDTF">2024-10-10T18:30:08Z</dcterms:modified>
</cp:coreProperties>
</file>