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315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6" r:id="rId28"/>
    <p:sldId id="284" r:id="rId29"/>
    <p:sldId id="287" r:id="rId30"/>
    <p:sldId id="288" r:id="rId31"/>
    <p:sldId id="289" r:id="rId32"/>
    <p:sldId id="292" r:id="rId33"/>
    <p:sldId id="294" r:id="rId34"/>
    <p:sldId id="295" r:id="rId35"/>
    <p:sldId id="296" r:id="rId36"/>
    <p:sldId id="290" r:id="rId37"/>
    <p:sldId id="291" r:id="rId38"/>
    <p:sldId id="314" r:id="rId39"/>
    <p:sldId id="297" r:id="rId40"/>
    <p:sldId id="316" r:id="rId41"/>
    <p:sldId id="298" r:id="rId42"/>
    <p:sldId id="299" r:id="rId43"/>
    <p:sldId id="303" r:id="rId44"/>
    <p:sldId id="304" r:id="rId45"/>
    <p:sldId id="300" r:id="rId46"/>
    <p:sldId id="305" r:id="rId47"/>
    <p:sldId id="317" r:id="rId48"/>
    <p:sldId id="306" r:id="rId49"/>
    <p:sldId id="301" r:id="rId50"/>
    <p:sldId id="307" r:id="rId51"/>
    <p:sldId id="308" r:id="rId52"/>
    <p:sldId id="309" r:id="rId53"/>
    <p:sldId id="310" r:id="rId54"/>
    <p:sldId id="313" r:id="rId55"/>
    <p:sldId id="312" r:id="rId56"/>
    <p:sldId id="259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587" autoAdjust="0"/>
  </p:normalViewPr>
  <p:slideViewPr>
    <p:cSldViewPr snapToGrid="0">
      <p:cViewPr varScale="1">
        <p:scale>
          <a:sx n="89" d="100"/>
          <a:sy n="89" d="100"/>
        </p:scale>
        <p:origin x="4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3321-2DC6-4489-8836-ECD33EA4AE9E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2720-B88E-4FBC-AC84-787ABFE0A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011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3321-2DC6-4489-8836-ECD33EA4AE9E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2720-B88E-4FBC-AC84-787ABFE0A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41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3321-2DC6-4489-8836-ECD33EA4AE9E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2720-B88E-4FBC-AC84-787ABFE0A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58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3321-2DC6-4489-8836-ECD33EA4AE9E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2720-B88E-4FBC-AC84-787ABFE0A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230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3321-2DC6-4489-8836-ECD33EA4AE9E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2720-B88E-4FBC-AC84-787ABFE0A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46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3321-2DC6-4489-8836-ECD33EA4AE9E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2720-B88E-4FBC-AC84-787ABFE0A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3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3321-2DC6-4489-8836-ECD33EA4AE9E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2720-B88E-4FBC-AC84-787ABFE0A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6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3321-2DC6-4489-8836-ECD33EA4AE9E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2720-B88E-4FBC-AC84-787ABFE0A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40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3321-2DC6-4489-8836-ECD33EA4AE9E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2720-B88E-4FBC-AC84-787ABFE0A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2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3321-2DC6-4489-8836-ECD33EA4AE9E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2720-B88E-4FBC-AC84-787ABFE0A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67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3321-2DC6-4489-8836-ECD33EA4AE9E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2720-B88E-4FBC-AC84-787ABFE0A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26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43321-2DC6-4489-8836-ECD33EA4AE9E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D2720-B88E-4FBC-AC84-787ABFE0A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0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6469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000" b="1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[SESSION 1] </a:t>
            </a:r>
            <a:r>
              <a:rPr lang="ko-KR" altLang="en-US" sz="4000" b="1" dirty="0" err="1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파이썬</a:t>
            </a:r>
            <a:r>
              <a:rPr lang="ko-KR" altLang="en-US" sz="4000" b="1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</a:t>
            </a:r>
            <a:r>
              <a:rPr lang="ko-KR" altLang="en-US" sz="4000" b="1" dirty="0" err="1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머신러닝</a:t>
            </a:r>
            <a:r>
              <a:rPr lang="ko-KR" altLang="en-US" sz="4000" b="1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및 </a:t>
            </a:r>
            <a:r>
              <a:rPr lang="ko-KR" altLang="en-US" sz="4000" b="1" dirty="0" err="1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사이킷런</a:t>
            </a:r>
            <a:endParaRPr lang="ko-KR" altLang="en-US" sz="4000" b="1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44938"/>
            <a:ext cx="9144000" cy="1655762"/>
          </a:xfrm>
        </p:spPr>
        <p:txBody>
          <a:bodyPr/>
          <a:lstStyle/>
          <a:p>
            <a:r>
              <a:rPr lang="ko-KR" altLang="en-US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파이썬</a:t>
            </a:r>
            <a:r>
              <a:rPr lang="ko-KR" altLang="en-US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머신러닝</a:t>
            </a:r>
            <a:r>
              <a:rPr lang="ko-KR" altLang="en-US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완벽 가이드 </a:t>
            </a:r>
            <a:r>
              <a:rPr lang="en-US" altLang="ko-KR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P.1-P.129</a:t>
            </a:r>
          </a:p>
          <a:p>
            <a:endParaRPr lang="en-US" altLang="ko-KR" sz="20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r>
              <a:rPr lang="en-US" altLang="ko-KR" sz="20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1</a:t>
            </a:r>
            <a:r>
              <a:rPr lang="ko-KR" altLang="en-US" sz="20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주차 발표자 </a:t>
            </a:r>
            <a:r>
              <a:rPr lang="en-US" altLang="ko-KR" sz="20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</a:t>
            </a:r>
            <a:r>
              <a:rPr lang="ko-KR" altLang="en-US" sz="20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박세은</a:t>
            </a:r>
            <a:endParaRPr lang="ko-KR" altLang="en-US" sz="20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389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넘파이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7023"/>
            <a:ext cx="10515600" cy="446087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선형대수 연산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행렬 내적과 전치 행렬 구하기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np.dot( )</a:t>
            </a: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행렬 내적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행렬 곱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왼쪽 행렬의 열 개수와 오른쪽 행렬의 행 개수가 동일해야 함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08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판다스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7023"/>
            <a:ext cx="10515600" cy="446087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기본 이해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Pandas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핵심 개체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</a:t>
            </a: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DataFrame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Series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와 </a:t>
            </a: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DataFrame</a:t>
            </a:r>
            <a:endParaRPr lang="en-US" altLang="ko-KR" sz="23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solidFill>
                  <a:srgbClr val="FFC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Series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: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칼럼이 하나뿐인 데이터 구조체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err="1" smtClean="0">
                <a:solidFill>
                  <a:srgbClr val="FFC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DataFrame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칼럼이 여러 개인 데이터 구조체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여러 개의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Series)</a:t>
            </a:r>
          </a:p>
        </p:txBody>
      </p:sp>
    </p:spTree>
    <p:extLst>
      <p:ext uri="{BB962C8B-B14F-4D97-AF65-F5344CB8AC3E}">
        <p14:creationId xmlns:p14="http://schemas.microsoft.com/office/powerpoint/2010/main" val="265388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판다스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7023"/>
            <a:ext cx="10515600" cy="446087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기본 이해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Pandas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핵심 개체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</a:t>
            </a: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DataFrame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Series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와 </a:t>
            </a: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DataFrame</a:t>
            </a:r>
            <a:endParaRPr lang="en-US" altLang="ko-KR" sz="23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Series :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칼럼이 하나뿐인 데이터 구조체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DataFrame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칼럼이 여러 개인 데이터 구조체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여러 개의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Series)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67" y="1213622"/>
            <a:ext cx="7969306" cy="462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판다스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7023"/>
            <a:ext cx="10515600" cy="446087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판다스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시작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파일을 </a:t>
            </a: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DataFrame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으로 로딩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,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기본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API</a:t>
            </a:r>
            <a:endParaRPr lang="en-US" altLang="ko-KR" sz="23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1. </a:t>
            </a: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판다스</a:t>
            </a:r>
            <a:r>
              <a:rPr lang="ko-KR" altLang="en-US" sz="23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모듈 </a:t>
            </a: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임포트</a:t>
            </a:r>
            <a:endParaRPr lang="en-US" altLang="ko-KR" sz="23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Import pandas </a:t>
            </a:r>
            <a:r>
              <a:rPr lang="en-US" altLang="ko-KR" sz="23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pd</a:t>
            </a:r>
            <a:endParaRPr lang="en-US" altLang="ko-KR" sz="2300" dirty="0">
              <a:solidFill>
                <a:srgbClr val="0070C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2. </a:t>
            </a: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DataFrame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불러오기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629431"/>
              </p:ext>
            </p:extLst>
          </p:nvPr>
        </p:nvGraphicFramePr>
        <p:xfrm>
          <a:off x="1001939" y="4315458"/>
          <a:ext cx="10188122" cy="2148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4061">
                  <a:extLst>
                    <a:ext uri="{9D8B030D-6E8A-4147-A177-3AD203B41FA5}">
                      <a16:colId xmlns:a16="http://schemas.microsoft.com/office/drawing/2014/main" val="1219466439"/>
                    </a:ext>
                  </a:extLst>
                </a:gridCol>
                <a:gridCol w="5094061">
                  <a:extLst>
                    <a:ext uri="{9D8B030D-6E8A-4147-A177-3AD203B41FA5}">
                      <a16:colId xmlns:a16="http://schemas.microsoft.com/office/drawing/2014/main" val="1645984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err="1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pd.read_csv</a:t>
                      </a:r>
                      <a:r>
                        <a:rPr lang="en-US" altLang="ko-KR" sz="2300" dirty="0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 )</a:t>
                      </a:r>
                      <a:endParaRPr lang="ko-KR" altLang="en-US" sz="2300" dirty="0">
                        <a:solidFill>
                          <a:srgbClr val="0070C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Csv </a:t>
                      </a:r>
                      <a:r>
                        <a:rPr lang="ko-KR" altLang="en-US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파일 포맷을 위한 </a:t>
                      </a:r>
                      <a:r>
                        <a:rPr lang="en-US" altLang="ko-KR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API</a:t>
                      </a:r>
                    </a:p>
                    <a:p>
                      <a:pPr algn="ctr" latinLnBrk="1"/>
                      <a:r>
                        <a:rPr lang="ko-KR" altLang="en-US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디폴트 필드 구분 문자 </a:t>
                      </a:r>
                      <a:r>
                        <a:rPr lang="en-US" altLang="ko-KR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: ,</a:t>
                      </a:r>
                    </a:p>
                    <a:p>
                      <a:pPr algn="ctr" latinLnBrk="1"/>
                      <a:r>
                        <a:rPr lang="en-US" altLang="ko-KR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Sep </a:t>
                      </a:r>
                      <a:r>
                        <a:rPr lang="ko-KR" altLang="en-US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인자를 활용 </a:t>
                      </a:r>
                      <a:r>
                        <a:rPr lang="en-US" altLang="ko-KR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</a:t>
                      </a:r>
                      <a:r>
                        <a:rPr lang="en-US" altLang="ko-KR" sz="200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sep</a:t>
                      </a:r>
                      <a:r>
                        <a:rPr lang="en-US" altLang="ko-KR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='\t')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7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err="1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pd.read_table</a:t>
                      </a:r>
                      <a:r>
                        <a:rPr lang="en-US" altLang="ko-KR" sz="2300" dirty="0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 )</a:t>
                      </a:r>
                      <a:endParaRPr lang="ko-KR" altLang="en-US" sz="2300" dirty="0">
                        <a:solidFill>
                          <a:srgbClr val="0070C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디폴트 필드 </a:t>
                      </a:r>
                      <a:r>
                        <a:rPr lang="ko-KR" altLang="en-US" sz="200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구분문자</a:t>
                      </a:r>
                      <a:r>
                        <a:rPr lang="ko-KR" altLang="en-US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</a:t>
                      </a:r>
                      <a:r>
                        <a:rPr lang="en-US" altLang="ko-KR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: \t</a:t>
                      </a:r>
                      <a:endParaRPr lang="ko-KR" altLang="en-US" sz="20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0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err="1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pd.read_fwf</a:t>
                      </a:r>
                      <a:r>
                        <a:rPr lang="en-US" altLang="ko-KR" sz="2300" dirty="0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 )</a:t>
                      </a:r>
                      <a:endParaRPr lang="ko-KR" altLang="en-US" sz="2300" dirty="0" smtClean="0">
                        <a:solidFill>
                          <a:srgbClr val="0070C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고정 길이 기반 칼럼 포맷 대상</a:t>
                      </a:r>
                      <a:endParaRPr lang="en-US" altLang="ko-KR" sz="2000" dirty="0" smtClean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</a:t>
                      </a:r>
                      <a:r>
                        <a:rPr lang="ko-KR" altLang="en-US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잘 사용 </a:t>
                      </a:r>
                      <a:r>
                        <a:rPr lang="en-US" altLang="ko-KR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XX)</a:t>
                      </a:r>
                      <a:endParaRPr lang="ko-KR" altLang="en-US" sz="20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259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27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판다스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7023"/>
            <a:ext cx="10515600" cy="446087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판다스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시작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파일을 </a:t>
            </a: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DataFrame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으로 로딩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,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기본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API</a:t>
            </a:r>
            <a:endParaRPr lang="en-US" altLang="ko-KR" sz="23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3. </a:t>
            </a: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DataFrame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정보 확인하기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662524"/>
              </p:ext>
            </p:extLst>
          </p:nvPr>
        </p:nvGraphicFramePr>
        <p:xfrm>
          <a:off x="579664" y="2922585"/>
          <a:ext cx="11032672" cy="34455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6336">
                  <a:extLst>
                    <a:ext uri="{9D8B030D-6E8A-4147-A177-3AD203B41FA5}">
                      <a16:colId xmlns:a16="http://schemas.microsoft.com/office/drawing/2014/main" val="1219466439"/>
                    </a:ext>
                  </a:extLst>
                </a:gridCol>
                <a:gridCol w="5516336">
                  <a:extLst>
                    <a:ext uri="{9D8B030D-6E8A-4147-A177-3AD203B41FA5}">
                      <a16:colId xmlns:a16="http://schemas.microsoft.com/office/drawing/2014/main" val="1645984016"/>
                    </a:ext>
                  </a:extLst>
                </a:gridCol>
              </a:tblGrid>
              <a:tr h="885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err="1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DataFrame.head</a:t>
                      </a:r>
                      <a:r>
                        <a:rPr lang="en-US" altLang="ko-KR" sz="2300" dirty="0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 )</a:t>
                      </a:r>
                      <a:endParaRPr lang="ko-KR" altLang="en-US" sz="2300" dirty="0">
                        <a:solidFill>
                          <a:srgbClr val="0070C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DataFrame</a:t>
                      </a:r>
                      <a:r>
                        <a:rPr lang="en-US" altLang="ko-KR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</a:t>
                      </a:r>
                      <a:r>
                        <a:rPr lang="ko-KR" altLang="en-US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맨 앞에 있는 </a:t>
                      </a:r>
                      <a:r>
                        <a:rPr lang="en-US" altLang="ko-KR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N</a:t>
                      </a:r>
                      <a:r>
                        <a:rPr lang="ko-KR" altLang="en-US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개 </a:t>
                      </a:r>
                      <a:r>
                        <a:rPr lang="en-US" altLang="ko-KR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row </a:t>
                      </a:r>
                      <a:r>
                        <a:rPr lang="ko-KR" altLang="en-US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반환</a:t>
                      </a:r>
                      <a:r>
                        <a:rPr lang="en-US" altLang="ko-KR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/>
                      </a:r>
                      <a:br>
                        <a:rPr lang="en-US" altLang="ko-KR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</a:br>
                      <a:r>
                        <a:rPr lang="en-US" altLang="ko-KR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(default :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70823"/>
                  </a:ext>
                </a:extLst>
              </a:tr>
              <a:tr h="558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err="1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DataFrame.shape</a:t>
                      </a:r>
                      <a:r>
                        <a:rPr lang="en-US" altLang="ko-KR" sz="2300" dirty="0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)</a:t>
                      </a:r>
                      <a:endParaRPr lang="ko-KR" altLang="en-US" sz="2300" dirty="0">
                        <a:solidFill>
                          <a:srgbClr val="0070C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DataFrame</a:t>
                      </a:r>
                      <a:r>
                        <a:rPr lang="ko-KR" altLang="en-US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의 행과 열을 </a:t>
                      </a:r>
                      <a:r>
                        <a:rPr lang="ko-KR" altLang="en-US" sz="200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튜플</a:t>
                      </a:r>
                      <a:r>
                        <a:rPr lang="ko-KR" altLang="en-US" sz="2000" baseline="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형태로 반환</a:t>
                      </a:r>
                      <a:endParaRPr lang="ko-KR" altLang="en-US" sz="20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08974"/>
                  </a:ext>
                </a:extLst>
              </a:tr>
              <a:tr h="558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DataFrame.info( )</a:t>
                      </a:r>
                      <a:endParaRPr lang="ko-KR" altLang="en-US" sz="2300" dirty="0">
                        <a:solidFill>
                          <a:srgbClr val="0070C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총 데이터 건수와 </a:t>
                      </a:r>
                      <a:r>
                        <a:rPr lang="ko-KR" altLang="en-US" sz="200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칼럼별</a:t>
                      </a:r>
                      <a:r>
                        <a:rPr lang="ko-KR" altLang="en-US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데이터 타입</a:t>
                      </a:r>
                      <a:r>
                        <a:rPr lang="en-US" altLang="ko-KR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, null </a:t>
                      </a:r>
                      <a:r>
                        <a:rPr lang="ko-KR" altLang="en-US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건수</a:t>
                      </a:r>
                      <a:endParaRPr lang="ko-KR" altLang="en-US" sz="20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259338"/>
                  </a:ext>
                </a:extLst>
              </a:tr>
              <a:tr h="885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err="1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DataFrame.describe</a:t>
                      </a:r>
                      <a:r>
                        <a:rPr lang="en-US" altLang="ko-KR" sz="2300" dirty="0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 )</a:t>
                      </a:r>
                      <a:endParaRPr lang="ko-KR" altLang="en-US" sz="2300" dirty="0" smtClean="0">
                        <a:solidFill>
                          <a:srgbClr val="0070C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숫자형</a:t>
                      </a:r>
                      <a:r>
                        <a:rPr lang="ko-KR" altLang="en-US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칼럼에 대한 개략적인 데이터 분포도</a:t>
                      </a:r>
                      <a:endParaRPr lang="en-US" altLang="ko-KR" sz="2000" dirty="0" smtClean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(non-null </a:t>
                      </a:r>
                      <a:r>
                        <a:rPr lang="ko-KR" altLang="en-US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건수</a:t>
                      </a:r>
                      <a:r>
                        <a:rPr lang="en-US" altLang="ko-KR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, mean, </a:t>
                      </a:r>
                      <a:r>
                        <a:rPr lang="en-US" altLang="ko-KR" sz="200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std</a:t>
                      </a:r>
                      <a:r>
                        <a:rPr lang="en-US" altLang="ko-KR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, min, max, quantile)</a:t>
                      </a:r>
                      <a:endParaRPr lang="ko-KR" altLang="en-US" sz="20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411132"/>
                  </a:ext>
                </a:extLst>
              </a:tr>
              <a:tr h="558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err="1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DataFrame</a:t>
                      </a:r>
                      <a:r>
                        <a:rPr lang="en-US" altLang="ko-KR" sz="2300" dirty="0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[‘</a:t>
                      </a:r>
                      <a:r>
                        <a:rPr lang="ko-KR" altLang="en-US" sz="2300" dirty="0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열</a:t>
                      </a:r>
                      <a:r>
                        <a:rPr lang="en-US" altLang="ko-KR" sz="2300" dirty="0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].</a:t>
                      </a:r>
                      <a:r>
                        <a:rPr lang="en-US" altLang="ko-KR" sz="2300" dirty="0" err="1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value_counts</a:t>
                      </a:r>
                      <a:r>
                        <a:rPr lang="en-US" altLang="ko-KR" sz="2300" dirty="0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 )</a:t>
                      </a:r>
                      <a:endParaRPr lang="ko-KR" altLang="en-US" sz="2300" dirty="0">
                        <a:solidFill>
                          <a:srgbClr val="0070C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해당 </a:t>
                      </a:r>
                      <a:r>
                        <a:rPr lang="ko-KR" altLang="en-US" sz="200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칼럼값의</a:t>
                      </a:r>
                      <a:r>
                        <a:rPr lang="ko-KR" altLang="en-US" sz="2000" baseline="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유형과 건수 확인</a:t>
                      </a:r>
                      <a:endParaRPr lang="ko-KR" altLang="en-US" sz="20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138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68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판다스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7023"/>
            <a:ext cx="10515600" cy="446087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DataFrame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의 칼럼 데이터 세트 생성 수정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1. [ ]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연산자 이용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DataFrame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[‘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열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‘] =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숫자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DataFrame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[‘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열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'] =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수식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069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판다스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7023"/>
            <a:ext cx="10515600" cy="446087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DataFrame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데이터 삭제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3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DataFrame.drop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 )</a:t>
            </a:r>
          </a:p>
          <a:p>
            <a:pPr>
              <a:lnSpc>
                <a:spcPct val="150000"/>
              </a:lnSpc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Labels: drop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할 칼럼이나 행 지정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([ ]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안에 넣어서 입력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Axis :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특정 칼럼 또는 행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drop </a:t>
            </a:r>
            <a:r>
              <a:rPr lang="en-US" altLang="ko-KR" sz="23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(axis=0: row, axis=1: column)</a:t>
            </a:r>
          </a:p>
          <a:p>
            <a:pPr>
              <a:lnSpc>
                <a:spcPct val="150000"/>
              </a:lnSpc>
            </a:pP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inplace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drop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한 데이터프레임을 원본으로 저장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(default: False)</a:t>
            </a:r>
            <a:r>
              <a:rPr lang="en-US" altLang="ko-KR" sz="23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/>
            </a:r>
            <a:br>
              <a:rPr lang="en-US" altLang="ko-KR" sz="23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</a:b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	</a:t>
            </a:r>
            <a:r>
              <a:rPr lang="en-US" altLang="ko-KR" sz="23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</a:t>
            </a:r>
            <a:r>
              <a:rPr lang="en-US" altLang="ko-KR" sz="2300" dirty="0" err="1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inplace</a:t>
            </a:r>
            <a:r>
              <a:rPr lang="en-US" altLang="ko-KR" sz="23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= True </a:t>
            </a:r>
            <a:r>
              <a:rPr lang="ko-KR" altLang="en-US" sz="23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일 경우 </a:t>
            </a:r>
            <a:r>
              <a:rPr lang="ko-KR" altLang="en-US" sz="2300" dirty="0" err="1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반환값</a:t>
            </a:r>
            <a:r>
              <a:rPr lang="ko-KR" altLang="en-US" sz="23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23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None/ </a:t>
            </a:r>
            <a:r>
              <a:rPr lang="ko-KR" altLang="en-US" sz="23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원본이 새로운 </a:t>
            </a:r>
            <a:r>
              <a:rPr lang="en-US" altLang="ko-KR" sz="23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DF</a:t>
            </a:r>
            <a:r>
              <a:rPr lang="ko-KR" altLang="en-US" sz="23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로 대체됨</a:t>
            </a:r>
            <a:r>
              <a:rPr lang="en-US" altLang="ko-KR" sz="23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794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판다스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7023"/>
            <a:ext cx="10885714" cy="490174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Index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객체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3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DataFrame.index</a:t>
            </a:r>
            <a:endParaRPr lang="en-US" altLang="ko-KR" sz="2300" dirty="0" smtClean="0">
              <a:solidFill>
                <a:srgbClr val="0070C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DataFrame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의 인덱스 객체 추출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출력값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</a:t>
            </a: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RangeIndex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(start=0, stop=891, step=1)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2. </a:t>
            </a:r>
            <a:r>
              <a:rPr lang="en-US" altLang="ko-KR" sz="23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DataFrame.index.values</a:t>
            </a:r>
            <a:endParaRPr lang="en-US" altLang="ko-KR" sz="2300" dirty="0" smtClean="0">
              <a:solidFill>
                <a:srgbClr val="0070C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DataFrame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의 인덱스 객체를 실제 값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array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로 변환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출력값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solidFill>
                  <a:srgbClr val="7030A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[[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 0   1   2   3   4   5   6   7   8   9  10  11  12  13  14  15  16  17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18  19  20  21  22  23  24  25  26  27  28  29  30  31  32  33  34  35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36  37  38  39  40  41  42  43  44  45  46  47  48  49  50  51  52  53 … 889 890 </a:t>
            </a:r>
            <a:r>
              <a:rPr lang="en-US" altLang="ko-KR" sz="2300" dirty="0" smtClean="0">
                <a:solidFill>
                  <a:srgbClr val="7030A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]]</a:t>
            </a:r>
            <a:endParaRPr lang="en-US" altLang="ko-KR" sz="2300" dirty="0">
              <a:solidFill>
                <a:srgbClr val="7030A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54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판다스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7023"/>
            <a:ext cx="10515600" cy="446087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Index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객체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3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DataFrame.reset_index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 )</a:t>
            </a:r>
          </a:p>
          <a:p>
            <a:pPr>
              <a:lnSpc>
                <a:spcPct val="150000"/>
              </a:lnSpc>
            </a:pP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DataFrame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인덱스를 새롭게 연속 </a:t>
            </a: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숫자형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(0~)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으로 할당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고유 인덱스 잃어버림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기존 인덱스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‘index’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라는 새로운 </a:t>
            </a: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칼럼명으로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추가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주요 </a:t>
            </a: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파라미터</a:t>
            </a:r>
            <a:r>
              <a:rPr lang="en-US" altLang="ko-KR" sz="23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/>
            </a:r>
            <a:br>
              <a:rPr lang="en-US" altLang="ko-KR" sz="23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</a:b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</a:t>
            </a: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i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)</a:t>
            </a:r>
            <a:r>
              <a:rPr lang="en-US" altLang="ko-KR" sz="23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drop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기본 인덱스를 새로운 칼럼으로 추가하지 않고 삭제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(default = False)</a:t>
            </a:r>
            <a:b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</a:b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(ii)</a:t>
            </a:r>
            <a:r>
              <a:rPr lang="en-US" altLang="ko-KR" sz="23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2300" dirty="0" err="1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inplace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</a:t>
            </a: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reset_index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한 데이터프레임을 원본으로 저장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(default = False)</a:t>
            </a:r>
            <a:endParaRPr lang="en-US" altLang="ko-KR" sz="23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680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판다스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597022"/>
            <a:ext cx="11016344" cy="501604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데이터 </a:t>
            </a: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셀렉션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및 </a:t>
            </a: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필터링</a:t>
            </a:r>
            <a:endParaRPr lang="en-US" altLang="ko-KR" sz="23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1. [ ]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연산자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DataFrame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의 칼럼만 지정하는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‘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칼럼 지정 연산자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‘</a:t>
            </a: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단일 칼럼 추출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	</a:t>
            </a:r>
            <a:r>
              <a:rPr lang="en-US" altLang="ko-KR" sz="23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titanic_df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['</a:t>
            </a:r>
            <a:r>
              <a:rPr lang="en-US" altLang="ko-KR" sz="23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Pclass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']</a:t>
            </a:r>
            <a:endParaRPr lang="en-US" altLang="ko-KR" sz="2300" dirty="0">
              <a:solidFill>
                <a:srgbClr val="0070C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여러 칼럼 추출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([ ]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안에 해당 칼럼들이 포함된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[ ]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입력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	</a:t>
            </a:r>
            <a:r>
              <a:rPr lang="en-US" altLang="ko-KR" sz="23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titanic_df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[['Survived', '</a:t>
            </a:r>
            <a:r>
              <a:rPr lang="en-US" altLang="ko-KR" sz="23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Pclass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']]</a:t>
            </a:r>
            <a:endParaRPr lang="en-US" altLang="ko-KR" sz="2300" dirty="0">
              <a:solidFill>
                <a:srgbClr val="0070C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불린 인덱싱 가능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	</a:t>
            </a:r>
            <a:r>
              <a:rPr lang="en-US" altLang="ko-KR" sz="23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titanic_df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[</a:t>
            </a:r>
            <a:r>
              <a:rPr lang="en-US" altLang="ko-KR" sz="23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titanic_df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['</a:t>
            </a:r>
            <a:r>
              <a:rPr lang="en-US" altLang="ko-KR" sz="23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Pclass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']==3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]</a:t>
            </a:r>
            <a:endParaRPr lang="en-US" altLang="ko-KR" sz="2300" dirty="0" smtClean="0">
              <a:solidFill>
                <a:srgbClr val="0070C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20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목차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5264" y="1509456"/>
            <a:ext cx="11185672" cy="5236402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70000"/>
              </a:lnSpc>
              <a:buAutoNum type="arabicPeriod"/>
            </a:pPr>
            <a:r>
              <a:rPr lang="ko-KR" altLang="en-US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파이썬</a:t>
            </a:r>
            <a:r>
              <a:rPr lang="ko-KR" altLang="en-US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기반의 </a:t>
            </a:r>
            <a:r>
              <a:rPr lang="ko-KR" altLang="en-US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머신러닝과</a:t>
            </a:r>
            <a:r>
              <a:rPr lang="ko-KR" altLang="en-US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생태계 </a:t>
            </a:r>
            <a:r>
              <a:rPr lang="ko-KR" altLang="en-US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이해</a:t>
            </a:r>
            <a:endParaRPr lang="en-US" altLang="ko-KR" sz="2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sz="21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머신러닝</a:t>
            </a:r>
            <a:r>
              <a:rPr lang="ko-KR" altLang="en-US" sz="2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개념</a:t>
            </a:r>
            <a:endParaRPr lang="en-US" altLang="ko-KR" sz="2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sz="21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파이썬</a:t>
            </a:r>
            <a:r>
              <a:rPr lang="ko-KR" altLang="en-US" sz="2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21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머신러닝</a:t>
            </a:r>
            <a:r>
              <a:rPr lang="ko-KR" altLang="en-US" sz="2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2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주요 </a:t>
            </a:r>
            <a:r>
              <a:rPr lang="ko-KR" altLang="en-US" sz="2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패키지</a:t>
            </a:r>
            <a:endParaRPr lang="en-US" altLang="ko-KR" sz="2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sz="21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넘파이</a:t>
            </a:r>
            <a:endParaRPr lang="en-US" altLang="ko-KR" sz="2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sz="21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판다스</a:t>
            </a:r>
            <a:r>
              <a:rPr lang="ko-KR" altLang="en-US" sz="2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/>
            </a:r>
            <a:b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</a:br>
            <a:endParaRPr lang="en-US" altLang="ko-KR" sz="14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2. </a:t>
            </a:r>
            <a:r>
              <a:rPr lang="ko-KR" altLang="en-US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사이킷런으로</a:t>
            </a:r>
            <a:r>
              <a:rPr lang="ko-KR" altLang="en-US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시작하는 </a:t>
            </a:r>
            <a:r>
              <a:rPr lang="ko-KR" altLang="en-US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머신러닝</a:t>
            </a:r>
            <a:endParaRPr lang="en-US" altLang="ko-KR" sz="22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sz="21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사이킷런</a:t>
            </a:r>
            <a:r>
              <a:rPr lang="ko-KR" altLang="en-US" sz="2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소개</a:t>
            </a:r>
            <a:endParaRPr lang="en-US" altLang="ko-KR" sz="21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sz="2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붓꽃 품종 예측하기</a:t>
            </a:r>
            <a:endParaRPr lang="en-US" altLang="ko-KR" sz="21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sz="21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사이킷런</a:t>
            </a:r>
            <a:r>
              <a:rPr lang="ko-KR" altLang="en-US" sz="2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기반 프레임워크 익히기</a:t>
            </a:r>
            <a:endParaRPr lang="en-US" altLang="ko-KR" sz="21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lvl="1">
              <a:lnSpc>
                <a:spcPct val="170000"/>
              </a:lnSpc>
            </a:pPr>
            <a:r>
              <a:rPr lang="en-US" altLang="ko-KR" sz="2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Model </a:t>
            </a:r>
            <a:r>
              <a:rPr lang="en-US" altLang="ko-KR" sz="21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Selction</a:t>
            </a:r>
            <a:r>
              <a:rPr lang="en-US" altLang="ko-KR" sz="2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2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모듈 소개</a:t>
            </a:r>
            <a:endParaRPr lang="en-US" altLang="ko-KR" sz="21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sz="2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데이터 전처리</a:t>
            </a:r>
            <a:endParaRPr lang="ko-KR" altLang="en-US" sz="2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064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판다스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7023"/>
            <a:ext cx="10515600" cy="446087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데이터 </a:t>
            </a: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셀력션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및 </a:t>
            </a: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필터링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2. </a:t>
            </a:r>
            <a:r>
              <a:rPr lang="en-US" altLang="ko-KR" sz="23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DataFrame.iloc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[ ]</a:t>
            </a: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위치 기반 인덱싱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행과 열 값으로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integer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혹은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integer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형의 </a:t>
            </a: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슬라이싱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, </a:t>
            </a: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팬시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인덱싱만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가능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칼럼 명칭을 입력하면 오류 발생</a:t>
            </a:r>
            <a:endParaRPr lang="en-US" altLang="ko-KR" sz="2300" dirty="0" smtClean="0">
              <a:solidFill>
                <a:srgbClr val="FF000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	</a:t>
            </a:r>
            <a:r>
              <a:rPr lang="en-US" altLang="ko-KR" sz="23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Data_df.iloc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[0, 0]</a:t>
            </a:r>
          </a:p>
        </p:txBody>
      </p:sp>
    </p:spTree>
    <p:extLst>
      <p:ext uri="{BB962C8B-B14F-4D97-AF65-F5344CB8AC3E}">
        <p14:creationId xmlns:p14="http://schemas.microsoft.com/office/powerpoint/2010/main" val="6853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판다스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7023"/>
            <a:ext cx="10515600" cy="488542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데이터 </a:t>
            </a: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셀렉션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및 </a:t>
            </a: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필터링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4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. </a:t>
            </a:r>
            <a:r>
              <a:rPr lang="ko-KR" altLang="en-US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불린 인덱싱</a:t>
            </a:r>
            <a:endParaRPr lang="en-US" altLang="ko-KR" sz="2300" dirty="0" smtClean="0">
              <a:solidFill>
                <a:srgbClr val="0070C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[ ]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연산자와 </a:t>
            </a: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DataFrame.loc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[ ]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사용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복합 조건 결합해 사용 가능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(&amp;, |, ~)</a:t>
            </a:r>
          </a:p>
          <a:p>
            <a:pPr>
              <a:lnSpc>
                <a:spcPct val="150000"/>
              </a:lnSpc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[ ]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연산자의 경우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</a:t>
            </a:r>
            <a:r>
              <a:rPr lang="en-US" altLang="ko-KR" sz="2300" dirty="0" err="1" smtClean="0">
                <a:solidFill>
                  <a:srgbClr val="FFC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DataFrame</a:t>
            </a:r>
            <a:r>
              <a:rPr lang="en-US" altLang="ko-KR" sz="2300" dirty="0" smtClean="0">
                <a:solidFill>
                  <a:srgbClr val="FFC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[[</a:t>
            </a:r>
            <a:r>
              <a:rPr lang="ko-KR" altLang="en-US" sz="2300" dirty="0" smtClean="0">
                <a:solidFill>
                  <a:srgbClr val="FFC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조건</a:t>
            </a:r>
            <a:r>
              <a:rPr lang="en-US" altLang="ko-KR" sz="2300" dirty="0" smtClean="0">
                <a:solidFill>
                  <a:srgbClr val="FFC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][</a:t>
            </a:r>
            <a:r>
              <a:rPr lang="ko-KR" altLang="en-US" sz="2300" dirty="0" smtClean="0">
                <a:solidFill>
                  <a:srgbClr val="FFC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열 이름들</a:t>
            </a:r>
            <a:r>
              <a:rPr lang="en-US" altLang="ko-KR" sz="2300" dirty="0" smtClean="0">
                <a:solidFill>
                  <a:srgbClr val="FFC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]]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	</a:t>
            </a:r>
            <a:r>
              <a:rPr lang="en-US" altLang="ko-KR" sz="23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titanic_df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[</a:t>
            </a:r>
            <a:r>
              <a:rPr lang="en-US" altLang="ko-KR" sz="23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titanic_df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['Age'] &gt; 60][['Name’, ‘Age’]]</a:t>
            </a:r>
          </a:p>
          <a:p>
            <a:pPr>
              <a:lnSpc>
                <a:spcPct val="150000"/>
              </a:lnSpc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.</a:t>
            </a: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loc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[ ]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의 경우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</a:t>
            </a:r>
            <a:r>
              <a:rPr lang="en-US" altLang="ko-KR" sz="2300" dirty="0" smtClean="0">
                <a:solidFill>
                  <a:srgbClr val="FFC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2300" dirty="0" err="1" smtClean="0">
                <a:solidFill>
                  <a:srgbClr val="FFC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DataFrame</a:t>
            </a:r>
            <a:r>
              <a:rPr lang="en-US" altLang="ko-KR" sz="2300" dirty="0" smtClean="0">
                <a:solidFill>
                  <a:srgbClr val="FFC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/</a:t>
            </a:r>
            <a:r>
              <a:rPr lang="en-US" altLang="ko-KR" sz="2300" dirty="0" err="1" smtClean="0">
                <a:solidFill>
                  <a:srgbClr val="FFC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loc</a:t>
            </a:r>
            <a:r>
              <a:rPr lang="en-US" altLang="ko-KR" sz="2300" dirty="0" smtClean="0">
                <a:solidFill>
                  <a:srgbClr val="FFC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[[</a:t>
            </a:r>
            <a:r>
              <a:rPr lang="ko-KR" altLang="en-US" sz="2300" dirty="0" smtClean="0">
                <a:solidFill>
                  <a:srgbClr val="FFC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조건</a:t>
            </a:r>
            <a:r>
              <a:rPr lang="en-US" altLang="ko-KR" sz="2300" dirty="0" smtClean="0">
                <a:solidFill>
                  <a:srgbClr val="FFC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], [</a:t>
            </a:r>
            <a:r>
              <a:rPr lang="ko-KR" altLang="en-US" sz="2300" dirty="0" smtClean="0">
                <a:solidFill>
                  <a:srgbClr val="FFC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열 이름들</a:t>
            </a:r>
            <a:r>
              <a:rPr lang="en-US" altLang="ko-KR" sz="2300" dirty="0" smtClean="0">
                <a:solidFill>
                  <a:srgbClr val="FFC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]]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	</a:t>
            </a:r>
            <a:r>
              <a:rPr lang="en-US" altLang="ko-KR" sz="23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titanic_df.loc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[</a:t>
            </a:r>
            <a:r>
              <a:rPr lang="en-US" altLang="ko-KR" sz="23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titanic_df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[‘Age’] &gt; 60, [‘Name’, ‘Age’]]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99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판다스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597022"/>
            <a:ext cx="10738757" cy="480377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정렬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, Aggregation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함수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, </a:t>
            </a: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GroupBy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적용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3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DataFrame.sort_values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 )</a:t>
            </a:r>
          </a:p>
          <a:p>
            <a:pPr>
              <a:lnSpc>
                <a:spcPct val="150000"/>
              </a:lnSpc>
            </a:pP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DataFrame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과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Series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정렬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주요 </a:t>
            </a: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파라미터</a:t>
            </a:r>
            <a:endParaRPr lang="en-US" altLang="ko-KR" sz="23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	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</a:t>
            </a: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i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)</a:t>
            </a:r>
            <a:r>
              <a:rPr lang="en-US" altLang="ko-KR" sz="23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by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정렬의 기준이 될 열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들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)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을 리스트형으로 입력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	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(ii)</a:t>
            </a:r>
            <a:r>
              <a:rPr lang="en-US" altLang="ko-KR" sz="23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ascending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오름차순으로 정렬 여부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(default: True)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	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(iii)</a:t>
            </a:r>
            <a:r>
              <a:rPr lang="en-US" altLang="ko-KR" sz="23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2300" dirty="0" err="1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inplace</a:t>
            </a:r>
            <a:r>
              <a:rPr lang="en-US" altLang="ko-KR" sz="23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정렬한 데이터프레임을 원본으로 저장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(default : false)</a:t>
            </a:r>
            <a:endParaRPr lang="en-US" altLang="ko-KR" sz="23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titanic_sorted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= </a:t>
            </a:r>
            <a:r>
              <a:rPr lang="en-US" altLang="ko-KR" sz="23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titanic_df.sort_values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(by=['</a:t>
            </a:r>
            <a:r>
              <a:rPr lang="en-US" altLang="ko-KR" sz="23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Pclass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', 'Name'], ascending=False)</a:t>
            </a:r>
          </a:p>
        </p:txBody>
      </p:sp>
    </p:spTree>
    <p:extLst>
      <p:ext uri="{BB962C8B-B14F-4D97-AF65-F5344CB8AC3E}">
        <p14:creationId xmlns:p14="http://schemas.microsoft.com/office/powerpoint/2010/main" val="361590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판다스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7022"/>
            <a:ext cx="10934700" cy="491807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정렬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, Aggregation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함수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, </a:t>
            </a: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GroupBy</a:t>
            </a:r>
            <a:r>
              <a:rPr lang="en-US" altLang="ko-KR" sz="23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적용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2. 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Aggregation </a:t>
            </a:r>
            <a:r>
              <a:rPr lang="ko-KR" altLang="en-US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함수</a:t>
            </a:r>
            <a:endParaRPr lang="en-US" altLang="ko-KR" sz="2300" dirty="0" smtClean="0">
              <a:solidFill>
                <a:srgbClr val="0070C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기본 연산을 도와주는 함수들의 집합 </a:t>
            </a:r>
            <a:r>
              <a:rPr lang="en-US" altLang="ko-KR" sz="2300" dirty="0" smtClean="0">
                <a:solidFill>
                  <a:srgbClr val="FFC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(min, max, sum, median, count)</a:t>
            </a:r>
          </a:p>
          <a:p>
            <a:pPr>
              <a:lnSpc>
                <a:spcPct val="150000"/>
              </a:lnSpc>
            </a:pP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DataFrame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전체 혹은 특정 칼럼들에 해당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aggregation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적용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전체 칼럼들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데이터프레임 뒤에 함수 적용</a:t>
            </a:r>
            <a:endParaRPr lang="en-US" altLang="ko-KR" sz="23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9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titanic_df.count</a:t>
            </a:r>
            <a:r>
              <a:rPr lang="en-US" altLang="ko-KR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특정 칼럼들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데이터프레임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[[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칼럼들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]]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뒤에 함수 적용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9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titanic_df</a:t>
            </a:r>
            <a:r>
              <a:rPr lang="en-US" altLang="ko-KR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[[‘Age’, ‘Fare’]].mean( )</a:t>
            </a:r>
          </a:p>
          <a:p>
            <a:pPr>
              <a:lnSpc>
                <a:spcPct val="150000"/>
              </a:lnSpc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Axis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설정에 따라 적용되는 방향 달라짐</a:t>
            </a:r>
            <a:r>
              <a:rPr lang="en-US" altLang="ko-KR" sz="23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(axis =0: </a:t>
            </a:r>
            <a:r>
              <a:rPr lang="ko-KR" altLang="en-US" sz="23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행</a:t>
            </a:r>
            <a:r>
              <a:rPr lang="en-US" altLang="ko-KR" sz="23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/ axis =1: </a:t>
            </a:r>
            <a:r>
              <a:rPr lang="ko-KR" altLang="en-US" sz="23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열</a:t>
            </a:r>
            <a:r>
              <a:rPr lang="en-US" altLang="ko-KR" sz="23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9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9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9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75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판다스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551" y="1474573"/>
            <a:ext cx="11384692" cy="529693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정렬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, Aggregation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함수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, </a:t>
            </a: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GroupBy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적용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3. </a:t>
            </a:r>
            <a:r>
              <a:rPr lang="en-US" altLang="ko-KR" sz="23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DataFrame.groupby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 )</a:t>
            </a: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입력 </a:t>
            </a: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파라미터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by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에 칼럼을 입력하면 대상 칼럼을 </a:t>
            </a: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groupby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반환된 </a:t>
            </a:r>
            <a:r>
              <a:rPr lang="en-US" altLang="ko-KR" sz="2300" dirty="0" err="1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DataFrame</a:t>
            </a:r>
            <a:r>
              <a:rPr lang="en-US" altLang="ko-KR" sz="23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2300" dirty="0" err="1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Groupby</a:t>
            </a:r>
            <a:r>
              <a:rPr lang="en-US" altLang="ko-KR" sz="23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23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객체에 </a:t>
            </a:r>
            <a:r>
              <a:rPr lang="en-US" altLang="ko-KR" sz="23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aggregation </a:t>
            </a:r>
            <a:r>
              <a:rPr lang="ko-KR" altLang="en-US" sz="23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함수를 호출</a:t>
            </a:r>
            <a:r>
              <a:rPr lang="en-US" altLang="ko-KR" sz="23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/>
            </a:r>
            <a:br>
              <a:rPr lang="en-US" altLang="ko-KR" sz="23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</a:b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-&gt; </a:t>
            </a: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groupby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 )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대상 칼럼을 제외한 모든 칼럼에 해당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aggregation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함수 적용</a:t>
            </a:r>
            <a:r>
              <a:rPr lang="en-US" altLang="ko-KR" sz="23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/>
            </a:r>
            <a:br>
              <a:rPr lang="en-US" altLang="ko-KR" sz="23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</a:b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-&gt;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특정 </a:t>
            </a: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칼럼들에만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적용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.</a:t>
            </a: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groupby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()[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열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].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함수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 ) / .</a:t>
            </a: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groupby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 )[[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열들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]].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함수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 )</a:t>
            </a:r>
          </a:p>
          <a:p>
            <a:pPr>
              <a:lnSpc>
                <a:spcPct val="150000"/>
              </a:lnSpc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.</a:t>
            </a: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agg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 )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을 이용해 여러 개의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aggregation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함수 적용</a:t>
            </a:r>
            <a:endParaRPr lang="en-US" altLang="ko-KR" sz="23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하나의 칼럼에 여러 개의 함수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.</a:t>
            </a: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agg</a:t>
            </a:r>
            <a:r>
              <a:rPr lang="en-US" altLang="ko-KR" sz="2300" dirty="0" smtClean="0">
                <a:solidFill>
                  <a:srgbClr val="FFC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([</a:t>
            </a:r>
            <a:r>
              <a:rPr lang="ko-KR" altLang="en-US" sz="2300" dirty="0" smtClean="0">
                <a:solidFill>
                  <a:srgbClr val="FFC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함수들</a:t>
            </a:r>
            <a:r>
              <a:rPr lang="en-US" altLang="ko-KR" sz="2300" dirty="0" smtClean="0">
                <a:solidFill>
                  <a:srgbClr val="FFC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])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9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titanic_df.groupby</a:t>
            </a:r>
            <a:r>
              <a:rPr lang="en-US" altLang="ko-KR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('</a:t>
            </a:r>
            <a:r>
              <a:rPr lang="en-US" altLang="ko-KR" sz="19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Pclass</a:t>
            </a:r>
            <a:r>
              <a:rPr lang="en-US" altLang="ko-KR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')['Age'].</a:t>
            </a:r>
            <a:r>
              <a:rPr lang="en-US" altLang="ko-KR" sz="19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agg</a:t>
            </a:r>
            <a:r>
              <a:rPr lang="en-US" altLang="ko-KR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([max, min])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칼럼에 따라 서로 다른 함수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.</a:t>
            </a: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agg</a:t>
            </a:r>
            <a:r>
              <a:rPr lang="en-US" altLang="ko-KR" sz="2300" dirty="0" smtClean="0">
                <a:solidFill>
                  <a:srgbClr val="FFC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</a:t>
            </a:r>
            <a:r>
              <a:rPr lang="en-US" altLang="ko-KR" sz="2300" dirty="0" err="1" smtClean="0">
                <a:solidFill>
                  <a:srgbClr val="FFC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dic</a:t>
            </a:r>
            <a:r>
              <a:rPr lang="en-US" altLang="ko-KR" sz="2300" dirty="0" smtClean="0">
                <a:solidFill>
                  <a:srgbClr val="FFC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())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9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agg_format</a:t>
            </a:r>
            <a:r>
              <a:rPr lang="en-US" altLang="ko-KR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= {'</a:t>
            </a:r>
            <a:r>
              <a:rPr lang="en-US" altLang="ko-KR" sz="19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Age':'max</a:t>
            </a:r>
            <a:r>
              <a:rPr lang="en-US" altLang="ko-KR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', '</a:t>
            </a:r>
            <a:r>
              <a:rPr lang="en-US" altLang="ko-KR" sz="19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SibSp</a:t>
            </a:r>
            <a:r>
              <a:rPr lang="en-US" altLang="ko-KR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':'sum', '</a:t>
            </a:r>
            <a:r>
              <a:rPr lang="en-US" altLang="ko-KR" sz="19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Fare':'mean</a:t>
            </a:r>
            <a:r>
              <a:rPr lang="en-US" altLang="ko-KR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'}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9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titanic_df.groupby</a:t>
            </a:r>
            <a:r>
              <a:rPr lang="en-US" altLang="ko-KR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('</a:t>
            </a:r>
            <a:r>
              <a:rPr lang="en-US" altLang="ko-KR" sz="19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Pclass</a:t>
            </a:r>
            <a:r>
              <a:rPr lang="en-US" altLang="ko-KR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').</a:t>
            </a:r>
            <a:r>
              <a:rPr lang="en-US" altLang="ko-KR" sz="19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agg</a:t>
            </a:r>
            <a:r>
              <a:rPr lang="en-US" altLang="ko-KR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</a:t>
            </a:r>
            <a:r>
              <a:rPr lang="en-US" altLang="ko-KR" sz="19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agg_format</a:t>
            </a:r>
            <a:r>
              <a:rPr lang="en-US" altLang="ko-KR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477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판다스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597022"/>
            <a:ext cx="10804071" cy="468947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결손 데이터 처리하기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1. </a:t>
            </a:r>
            <a:r>
              <a:rPr lang="en-US" altLang="ko-KR" sz="23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DataFrame.isna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 )</a:t>
            </a: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모든 칼럼 값이 </a:t>
            </a: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NaN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인지 아닌지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true/false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로 반환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결손 데이터 개수를 확인하기 위해서는 </a:t>
            </a:r>
            <a:r>
              <a:rPr lang="en-US" altLang="ko-KR" sz="23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DataFrame.isna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 ).sum( 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2. </a:t>
            </a:r>
            <a:r>
              <a:rPr lang="en-US" altLang="ko-KR" sz="23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DataFrame.fillna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 )</a:t>
            </a: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결손 데이터를 다른 값으로 대체 가능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특정 칼럼에 대해서만 적용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</a:t>
            </a:r>
            <a:r>
              <a:rPr lang="en-US" altLang="ko-KR" sz="23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DataFrame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[</a:t>
            </a:r>
            <a:r>
              <a:rPr lang="ko-KR" altLang="en-US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열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].</a:t>
            </a:r>
            <a:r>
              <a:rPr lang="en-US" altLang="ko-KR" sz="23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filllna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() / </a:t>
            </a:r>
            <a:r>
              <a:rPr lang="en-US" altLang="ko-KR" sz="23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DataFrame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[[</a:t>
            </a:r>
            <a:r>
              <a:rPr lang="ko-KR" altLang="en-US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열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]].</a:t>
            </a:r>
            <a:r>
              <a:rPr lang="en-US" altLang="ko-KR" sz="23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fillna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 )</a:t>
            </a:r>
          </a:p>
          <a:p>
            <a:pPr>
              <a:lnSpc>
                <a:spcPct val="150000"/>
              </a:lnSpc>
            </a:pP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Inplace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= True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혹은 다른 이름으로 저장해야 </a:t>
            </a: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filna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 )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실행 값 저장됨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156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Python - Lambda and List Comprehension - Data Science | DSChlo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231" y="2155368"/>
            <a:ext cx="4886433" cy="231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판다스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7023"/>
            <a:ext cx="10515600" cy="446087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Apply lambda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식으로 데이터 가공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Lambda</a:t>
            </a: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함수의 선언과 함수 내의 처리를 한 줄로 변환한 식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2. </a:t>
            </a:r>
            <a:r>
              <a:rPr lang="en-US" altLang="ko-KR" sz="23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DataFrame.apply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(lambda </a:t>
            </a:r>
            <a:r>
              <a:rPr lang="ko-KR" altLang="en-US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식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특정 칼럼에 대해서만 적용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</a:t>
            </a:r>
            <a:r>
              <a:rPr lang="en-US" altLang="ko-KR" sz="23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DataFrame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[</a:t>
            </a:r>
            <a:r>
              <a:rPr lang="ko-KR" altLang="en-US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열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].apply( ) / </a:t>
            </a:r>
            <a:r>
              <a:rPr lang="en-US" altLang="ko-KR" sz="23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DataFrame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[[</a:t>
            </a:r>
            <a:r>
              <a:rPr lang="ko-KR" altLang="en-US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열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]].apply( )</a:t>
            </a:r>
          </a:p>
          <a:p>
            <a:pPr>
              <a:lnSpc>
                <a:spcPct val="150000"/>
              </a:lnSpc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If else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문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list comprehension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사용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너무 길어질 경우 따로 함수 정의하는 것도 방법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3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15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31540" y="2745861"/>
            <a:ext cx="7869195" cy="1325563"/>
          </a:xfrm>
        </p:spPr>
        <p:txBody>
          <a:bodyPr/>
          <a:lstStyle/>
          <a:p>
            <a:r>
              <a:rPr lang="en-US" altLang="ko-KR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dirty="0" err="1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사이킷런으로</a:t>
            </a:r>
            <a:r>
              <a:rPr lang="ko-KR" altLang="en-US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시작하는 </a:t>
            </a:r>
            <a:r>
              <a:rPr lang="ko-KR" altLang="en-US" dirty="0" err="1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머신러닝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31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첫 번째 </a:t>
            </a:r>
            <a:r>
              <a:rPr lang="ko-KR" altLang="en-US" dirty="0" err="1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머신러밍</a:t>
            </a:r>
            <a:r>
              <a:rPr lang="ko-KR" altLang="en-US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만들어보기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7023"/>
            <a:ext cx="10515600" cy="446087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프로세스 정리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1. </a:t>
            </a:r>
            <a:r>
              <a:rPr lang="ko-KR" altLang="en-US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데이터 세트 분리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데이터를 학습 데이터와 테스트 데이터로 분리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2. </a:t>
            </a:r>
            <a:r>
              <a:rPr lang="ko-KR" altLang="en-US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모델 학습 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학습 데이터 기반으로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ML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알고리즘 적용해 모델 학습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3. </a:t>
            </a:r>
            <a:r>
              <a:rPr lang="ko-KR" altLang="en-US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예측 수행 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학습된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ML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모델을 이용해 테스트 데이터 예측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4. </a:t>
            </a:r>
            <a:r>
              <a:rPr lang="ko-KR" altLang="en-US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평가 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예측된 결과값과 테스트 데이터의 실제 결과값 비교해 모델 성능 평가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37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사이킷런의</a:t>
            </a:r>
            <a:r>
              <a:rPr lang="ko-KR" altLang="en-US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기반 프레임워크 익히기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7023"/>
            <a:ext cx="10515600" cy="446087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Estimator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이해 및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fit( ), predict( )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메서드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1. </a:t>
            </a:r>
            <a:r>
              <a:rPr lang="ko-KR" altLang="en-US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지도 학습</a:t>
            </a:r>
            <a:endParaRPr lang="en-US" altLang="ko-KR" sz="2300" dirty="0" smtClean="0">
              <a:solidFill>
                <a:srgbClr val="0070C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분류</a:t>
            </a:r>
            <a:r>
              <a:rPr lang="en-US" altLang="ko-KR" sz="23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(Classification)</a:t>
            </a:r>
            <a:r>
              <a:rPr lang="ko-KR" altLang="en-US" sz="23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과 회귀</a:t>
            </a:r>
            <a:r>
              <a:rPr lang="en-US" altLang="ko-KR" sz="23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(Regression)</a:t>
            </a:r>
            <a:r>
              <a:rPr lang="ko-KR" altLang="en-US" sz="23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로 구성 </a:t>
            </a:r>
            <a:r>
              <a:rPr lang="en-US" altLang="ko-KR" sz="23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-&gt; Estimator </a:t>
            </a:r>
            <a:r>
              <a:rPr lang="ko-KR" altLang="en-US" sz="23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클래스</a:t>
            </a:r>
            <a:endParaRPr lang="en-US" altLang="ko-KR" sz="2300" dirty="0" smtClean="0">
              <a:solidFill>
                <a:srgbClr val="FF000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Fit()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과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predict( )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내부 구현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Evaluation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함수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, </a:t>
            </a: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하이퍼파라미터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튜닝 클래스의 경우 이를 인자로 받음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4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0178" y="2828238"/>
            <a:ext cx="9269628" cy="1325563"/>
          </a:xfrm>
        </p:spPr>
        <p:txBody>
          <a:bodyPr/>
          <a:lstStyle/>
          <a:p>
            <a:r>
              <a:rPr lang="en-US" altLang="ko-KR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1. </a:t>
            </a:r>
            <a:r>
              <a:rPr lang="ko-KR" altLang="en-US" dirty="0" err="1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파이썬</a:t>
            </a:r>
            <a:r>
              <a:rPr lang="ko-KR" altLang="en-US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기반의 </a:t>
            </a:r>
            <a:r>
              <a:rPr lang="ko-KR" altLang="en-US" dirty="0" err="1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머신러닝과</a:t>
            </a:r>
            <a:r>
              <a:rPr lang="ko-KR" altLang="en-US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생태계 이해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465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사이킷런의</a:t>
            </a:r>
            <a:r>
              <a:rPr lang="ko-KR" altLang="en-US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기반 프레임워크 익히기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7023"/>
            <a:ext cx="10515600" cy="446087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Estimator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이해 및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fit( ), predict( )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메서드</a:t>
            </a:r>
            <a:endParaRPr lang="en-US" altLang="ko-KR" sz="23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2. </a:t>
            </a:r>
            <a:r>
              <a:rPr lang="ko-KR" altLang="en-US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비지도 학습</a:t>
            </a:r>
            <a:endParaRPr lang="en-US" altLang="ko-KR" sz="2300" dirty="0" smtClean="0">
              <a:solidFill>
                <a:srgbClr val="0070C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차원 축소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, </a:t>
            </a: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클러스터링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,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피처 추출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(Feature Extraction)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등의 클래스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Fit( )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과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transform( )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내부 구현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하나로 결합한 </a:t>
            </a: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fit_transform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 )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제공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)</a:t>
            </a:r>
            <a:endParaRPr lang="en-US" altLang="ko-KR" sz="23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900" dirty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</a:t>
            </a:r>
            <a:r>
              <a:rPr lang="en-US" altLang="ko-KR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it</a:t>
            </a:r>
            <a:r>
              <a:rPr lang="en-US" altLang="ko-KR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(): </a:t>
            </a:r>
            <a:r>
              <a:rPr lang="ko-KR" altLang="en-US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입력 데이터의 형태에 맞춰 데이터를 변환하기 위한 사전 구조 맞춤</a:t>
            </a:r>
            <a:endParaRPr lang="en-US" altLang="ko-KR" sz="1900" dirty="0" smtClean="0">
              <a:solidFill>
                <a:srgbClr val="0070C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Transform(): </a:t>
            </a:r>
            <a:r>
              <a:rPr lang="ko-KR" altLang="en-US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이후 입력 데이터의 차원 변환</a:t>
            </a:r>
            <a:r>
              <a:rPr lang="en-US" altLang="ko-KR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, </a:t>
            </a:r>
            <a:r>
              <a:rPr lang="ko-KR" altLang="en-US" sz="19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클러스터링</a:t>
            </a:r>
            <a:r>
              <a:rPr lang="ko-KR" altLang="en-US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등 실제 작업 수행</a:t>
            </a:r>
            <a:endParaRPr lang="en-US" altLang="ko-KR" sz="1900" dirty="0" smtClean="0">
              <a:solidFill>
                <a:srgbClr val="0070C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926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사이킷런의</a:t>
            </a:r>
            <a:r>
              <a:rPr lang="ko-KR" altLang="en-US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기반 프레임워크 익히기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7023"/>
            <a:ext cx="10515600" cy="446087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사이킷런의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주요 모듈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피처 처리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119022"/>
              </p:ext>
            </p:extLst>
          </p:nvPr>
        </p:nvGraphicFramePr>
        <p:xfrm>
          <a:off x="514350" y="3134857"/>
          <a:ext cx="11291206" cy="238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5603">
                  <a:extLst>
                    <a:ext uri="{9D8B030D-6E8A-4147-A177-3AD203B41FA5}">
                      <a16:colId xmlns:a16="http://schemas.microsoft.com/office/drawing/2014/main" val="1219466439"/>
                    </a:ext>
                  </a:extLst>
                </a:gridCol>
                <a:gridCol w="5645603">
                  <a:extLst>
                    <a:ext uri="{9D8B030D-6E8A-4147-A177-3AD203B41FA5}">
                      <a16:colId xmlns:a16="http://schemas.microsoft.com/office/drawing/2014/main" val="1645984016"/>
                    </a:ext>
                  </a:extLst>
                </a:gridCol>
              </a:tblGrid>
              <a:tr h="69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err="1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Sklearn.preprocessing</a:t>
                      </a:r>
                      <a:endParaRPr lang="ko-KR" altLang="en-US" sz="2300" dirty="0">
                        <a:solidFill>
                          <a:srgbClr val="0070C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데이터 </a:t>
                      </a:r>
                      <a:r>
                        <a:rPr lang="ko-KR" altLang="en-US" sz="200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전처리에</a:t>
                      </a:r>
                      <a:r>
                        <a:rPr lang="ko-KR" altLang="en-US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필요한 기능</a:t>
                      </a:r>
                      <a:endParaRPr lang="en-US" altLang="ko-KR" sz="2000" dirty="0" smtClean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70823"/>
                  </a:ext>
                </a:extLst>
              </a:tr>
              <a:tr h="8467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err="1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Sklearn.feature_selection</a:t>
                      </a:r>
                      <a:endParaRPr lang="en-US" altLang="ko-KR" sz="2300" dirty="0" smtClean="0">
                        <a:solidFill>
                          <a:srgbClr val="0070C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알고리즘에 큰 영향을 미치는 </a:t>
                      </a:r>
                      <a:r>
                        <a:rPr lang="en-US" altLang="ko-KR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feature</a:t>
                      </a:r>
                      <a:r>
                        <a:rPr lang="ko-KR" altLang="en-US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를 </a:t>
                      </a:r>
                      <a:endParaRPr lang="en-US" altLang="ko-KR" sz="2000" dirty="0" smtClean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우선순위대로 </a:t>
                      </a:r>
                      <a:r>
                        <a:rPr lang="ko-KR" altLang="en-US" sz="200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셀렉션</a:t>
                      </a:r>
                      <a:r>
                        <a:rPr lang="ko-KR" altLang="en-US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작업 수행</a:t>
                      </a:r>
                      <a:endParaRPr lang="ko-KR" altLang="en-US" sz="20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08974"/>
                  </a:ext>
                </a:extLst>
              </a:tr>
              <a:tr h="8467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err="1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Sklearn.feature_extraction</a:t>
                      </a:r>
                      <a:endParaRPr lang="ko-KR" altLang="en-US" sz="2300" dirty="0">
                        <a:solidFill>
                          <a:srgbClr val="0070C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텍스트 데이터와 이미지 데이터의</a:t>
                      </a:r>
                      <a:endParaRPr lang="en-US" altLang="ko-KR" sz="2000" dirty="0" smtClean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200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벡터화된</a:t>
                      </a:r>
                      <a:r>
                        <a:rPr lang="ko-KR" altLang="en-US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</a:t>
                      </a:r>
                      <a:r>
                        <a:rPr lang="en-US" altLang="ko-KR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feature </a:t>
                      </a:r>
                      <a:r>
                        <a:rPr lang="ko-KR" altLang="en-US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추출</a:t>
                      </a:r>
                      <a:endParaRPr lang="ko-KR" altLang="en-US" sz="20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259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25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사이킷런의</a:t>
            </a:r>
            <a:r>
              <a:rPr lang="ko-KR" altLang="en-US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기반 프레임워크 익히기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7023"/>
            <a:ext cx="10515600" cy="446087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사이킷런의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주요 모듈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2.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피처 처리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&amp;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차원 축소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3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3.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데이터 분리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,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검증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&amp; </a:t>
            </a: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파라미터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튜닝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3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83559"/>
              </p:ext>
            </p:extLst>
          </p:nvPr>
        </p:nvGraphicFramePr>
        <p:xfrm>
          <a:off x="514350" y="3134857"/>
          <a:ext cx="11291205" cy="4737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735">
                  <a:extLst>
                    <a:ext uri="{9D8B030D-6E8A-4147-A177-3AD203B41FA5}">
                      <a16:colId xmlns:a16="http://schemas.microsoft.com/office/drawing/2014/main" val="1219466439"/>
                    </a:ext>
                  </a:extLst>
                </a:gridCol>
                <a:gridCol w="3763735">
                  <a:extLst>
                    <a:ext uri="{9D8B030D-6E8A-4147-A177-3AD203B41FA5}">
                      <a16:colId xmlns:a16="http://schemas.microsoft.com/office/drawing/2014/main" val="1645984016"/>
                    </a:ext>
                  </a:extLst>
                </a:gridCol>
                <a:gridCol w="3763735">
                  <a:extLst>
                    <a:ext uri="{9D8B030D-6E8A-4147-A177-3AD203B41FA5}">
                      <a16:colId xmlns:a16="http://schemas.microsoft.com/office/drawing/2014/main" val="3274247884"/>
                    </a:ext>
                  </a:extLst>
                </a:gridCol>
              </a:tblGrid>
              <a:tr h="473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err="1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Sklearn.decomposition</a:t>
                      </a:r>
                      <a:endParaRPr lang="ko-KR" altLang="en-US" sz="2300" dirty="0">
                        <a:solidFill>
                          <a:srgbClr val="0070C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차원 축소 관련된 알고리즘</a:t>
                      </a:r>
                      <a:endParaRPr lang="en-US" altLang="ko-KR" sz="2000" dirty="0" smtClean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PCA, NMF, Truncated SVD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7082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50974"/>
              </p:ext>
            </p:extLst>
          </p:nvPr>
        </p:nvGraphicFramePr>
        <p:xfrm>
          <a:off x="514350" y="5146448"/>
          <a:ext cx="11291205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735">
                  <a:extLst>
                    <a:ext uri="{9D8B030D-6E8A-4147-A177-3AD203B41FA5}">
                      <a16:colId xmlns:a16="http://schemas.microsoft.com/office/drawing/2014/main" val="1219466439"/>
                    </a:ext>
                  </a:extLst>
                </a:gridCol>
                <a:gridCol w="3763735">
                  <a:extLst>
                    <a:ext uri="{9D8B030D-6E8A-4147-A177-3AD203B41FA5}">
                      <a16:colId xmlns:a16="http://schemas.microsoft.com/office/drawing/2014/main" val="1645984016"/>
                    </a:ext>
                  </a:extLst>
                </a:gridCol>
                <a:gridCol w="3763735">
                  <a:extLst>
                    <a:ext uri="{9D8B030D-6E8A-4147-A177-3AD203B41FA5}">
                      <a16:colId xmlns:a16="http://schemas.microsoft.com/office/drawing/2014/main" val="3274247884"/>
                    </a:ext>
                  </a:extLst>
                </a:gridCol>
              </a:tblGrid>
              <a:tr h="473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err="1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Sklearn.model_selection</a:t>
                      </a:r>
                      <a:endParaRPr lang="ko-KR" altLang="en-US" sz="2300" dirty="0">
                        <a:solidFill>
                          <a:srgbClr val="0070C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교차 검증을 위한 학습</a:t>
                      </a:r>
                      <a:r>
                        <a:rPr lang="en-US" altLang="ko-KR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/</a:t>
                      </a:r>
                      <a:r>
                        <a:rPr lang="ko-KR" altLang="en-US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테스트 분리</a:t>
                      </a:r>
                      <a:r>
                        <a:rPr lang="en-US" altLang="ko-KR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최적 </a:t>
                      </a:r>
                      <a:r>
                        <a:rPr lang="ko-KR" altLang="en-US" sz="200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파라미터</a:t>
                      </a:r>
                      <a:r>
                        <a:rPr lang="ko-KR" altLang="en-US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추출</a:t>
                      </a:r>
                      <a:endParaRPr lang="en-US" altLang="ko-KR" sz="2000" dirty="0" smtClean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Train_test_split</a:t>
                      </a:r>
                      <a:r>
                        <a:rPr lang="en-US" altLang="ko-KR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200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GridSearchCV</a:t>
                      </a:r>
                      <a:endParaRPr lang="en-US" altLang="ko-KR" sz="2000" dirty="0" smtClean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70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79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사이킷런의</a:t>
            </a:r>
            <a:r>
              <a:rPr lang="ko-KR" altLang="en-US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기반 프레임워크 익히기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7023"/>
            <a:ext cx="10515600" cy="446087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사이킷런의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주요 모듈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4.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평가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121074"/>
              </p:ext>
            </p:extLst>
          </p:nvPr>
        </p:nvGraphicFramePr>
        <p:xfrm>
          <a:off x="514350" y="3134857"/>
          <a:ext cx="11291205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735">
                  <a:extLst>
                    <a:ext uri="{9D8B030D-6E8A-4147-A177-3AD203B41FA5}">
                      <a16:colId xmlns:a16="http://schemas.microsoft.com/office/drawing/2014/main" val="1219466439"/>
                    </a:ext>
                  </a:extLst>
                </a:gridCol>
                <a:gridCol w="3763735">
                  <a:extLst>
                    <a:ext uri="{9D8B030D-6E8A-4147-A177-3AD203B41FA5}">
                      <a16:colId xmlns:a16="http://schemas.microsoft.com/office/drawing/2014/main" val="1645984016"/>
                    </a:ext>
                  </a:extLst>
                </a:gridCol>
                <a:gridCol w="3763735">
                  <a:extLst>
                    <a:ext uri="{9D8B030D-6E8A-4147-A177-3AD203B41FA5}">
                      <a16:colId xmlns:a16="http://schemas.microsoft.com/office/drawing/2014/main" val="3274247884"/>
                    </a:ext>
                  </a:extLst>
                </a:gridCol>
              </a:tblGrid>
              <a:tr h="473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err="1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Sklearn.metrics</a:t>
                      </a:r>
                      <a:endParaRPr lang="ko-KR" altLang="en-US" sz="2300" dirty="0">
                        <a:solidFill>
                          <a:srgbClr val="0070C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성능 측정 방법 제공</a:t>
                      </a:r>
                      <a:endParaRPr lang="en-US" altLang="ko-KR" sz="2000" dirty="0" smtClean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Accuracy,</a:t>
                      </a:r>
                      <a:r>
                        <a:rPr lang="en-US" altLang="ko-KR" sz="2000" baseline="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Precision, Recall,</a:t>
                      </a:r>
                    </a:p>
                    <a:p>
                      <a:pPr algn="ctr" latinLnBrk="1"/>
                      <a:r>
                        <a:rPr lang="en-US" altLang="ko-KR" sz="2000" baseline="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ROC-AUC, RMSE </a:t>
                      </a:r>
                      <a:r>
                        <a:rPr lang="ko-KR" altLang="en-US" sz="2000" baseline="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등</a:t>
                      </a:r>
                      <a:endParaRPr lang="en-US" altLang="ko-KR" sz="2000" dirty="0" smtClean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70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95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사이킷런의</a:t>
            </a:r>
            <a:r>
              <a:rPr lang="ko-KR" altLang="en-US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기반 프레임워크 익히기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7023"/>
            <a:ext cx="10515600" cy="446087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사이킷런의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주요 모듈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5. ML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알고리즘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141028"/>
              </p:ext>
            </p:extLst>
          </p:nvPr>
        </p:nvGraphicFramePr>
        <p:xfrm>
          <a:off x="514350" y="3134857"/>
          <a:ext cx="11291205" cy="2394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735">
                  <a:extLst>
                    <a:ext uri="{9D8B030D-6E8A-4147-A177-3AD203B41FA5}">
                      <a16:colId xmlns:a16="http://schemas.microsoft.com/office/drawing/2014/main" val="1219466439"/>
                    </a:ext>
                  </a:extLst>
                </a:gridCol>
                <a:gridCol w="3763735">
                  <a:extLst>
                    <a:ext uri="{9D8B030D-6E8A-4147-A177-3AD203B41FA5}">
                      <a16:colId xmlns:a16="http://schemas.microsoft.com/office/drawing/2014/main" val="1645984016"/>
                    </a:ext>
                  </a:extLst>
                </a:gridCol>
                <a:gridCol w="3763735">
                  <a:extLst>
                    <a:ext uri="{9D8B030D-6E8A-4147-A177-3AD203B41FA5}">
                      <a16:colId xmlns:a16="http://schemas.microsoft.com/office/drawing/2014/main" val="2591451456"/>
                    </a:ext>
                  </a:extLst>
                </a:gridCol>
              </a:tblGrid>
              <a:tr h="69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err="1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Sklearn.ensemble</a:t>
                      </a:r>
                      <a:endParaRPr lang="ko-KR" altLang="en-US" sz="2300" dirty="0">
                        <a:solidFill>
                          <a:srgbClr val="0070C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앙상블 알고리즘 제공</a:t>
                      </a:r>
                      <a:endParaRPr lang="en-US" altLang="ko-KR" sz="2000" dirty="0" smtClean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RandomForest</a:t>
                      </a:r>
                      <a:r>
                        <a:rPr lang="en-US" altLang="ko-KR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,</a:t>
                      </a:r>
                      <a:r>
                        <a:rPr lang="en-US" altLang="ko-KR" sz="2000" baseline="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</a:t>
                      </a:r>
                      <a:r>
                        <a:rPr lang="en-US" altLang="ko-KR" sz="2000" baseline="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Adaboost</a:t>
                      </a:r>
                      <a:r>
                        <a:rPr lang="en-US" altLang="ko-KR" sz="2000" baseline="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2000" baseline="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Gradient boosting </a:t>
                      </a:r>
                      <a:r>
                        <a:rPr lang="ko-KR" altLang="en-US" sz="2000" baseline="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등</a:t>
                      </a:r>
                      <a:endParaRPr lang="en-US" altLang="ko-KR" sz="2000" dirty="0" smtClean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70823"/>
                  </a:ext>
                </a:extLst>
              </a:tr>
              <a:tr h="8467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err="1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Sklearn.linear_model</a:t>
                      </a:r>
                      <a:endParaRPr lang="en-US" altLang="ko-KR" sz="2300" dirty="0" smtClean="0">
                        <a:solidFill>
                          <a:srgbClr val="0070C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회귀 알고리즘 제공</a:t>
                      </a:r>
                      <a:endParaRPr lang="en-US" altLang="ko-KR" sz="2000" dirty="0" smtClean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선형회귀</a:t>
                      </a:r>
                      <a:r>
                        <a:rPr lang="en-US" altLang="ko-KR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,</a:t>
                      </a:r>
                      <a:r>
                        <a:rPr lang="en-US" altLang="ko-KR" sz="2000" baseline="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</a:t>
                      </a:r>
                      <a:r>
                        <a:rPr lang="ko-KR" altLang="en-US" sz="2000" baseline="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릿지</a:t>
                      </a:r>
                      <a:r>
                        <a:rPr lang="en-US" altLang="ko-KR" sz="2000" baseline="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, </a:t>
                      </a:r>
                      <a:r>
                        <a:rPr lang="ko-KR" altLang="en-US" sz="2000" baseline="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라쏘</a:t>
                      </a:r>
                      <a:r>
                        <a:rPr lang="en-US" altLang="ko-KR" sz="2000" baseline="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, </a:t>
                      </a:r>
                      <a:r>
                        <a:rPr lang="ko-KR" altLang="en-US" sz="2000" baseline="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로지스틱</a:t>
                      </a:r>
                      <a:r>
                        <a:rPr lang="ko-KR" altLang="en-US" sz="2000" baseline="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등</a:t>
                      </a:r>
                      <a:endParaRPr lang="en-US" altLang="ko-KR" sz="2000" dirty="0" smtClean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08974"/>
                  </a:ext>
                </a:extLst>
              </a:tr>
              <a:tr h="8467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err="1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Sklearn.naïve_bayes</a:t>
                      </a:r>
                      <a:endParaRPr lang="ko-KR" altLang="en-US" sz="2300" dirty="0">
                        <a:solidFill>
                          <a:srgbClr val="0070C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나이브</a:t>
                      </a:r>
                      <a:r>
                        <a:rPr lang="ko-KR" altLang="en-US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</a:t>
                      </a:r>
                      <a:r>
                        <a:rPr lang="ko-KR" altLang="en-US" sz="200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베이즈</a:t>
                      </a:r>
                      <a:r>
                        <a:rPr lang="ko-KR" altLang="en-US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알고리즘 제공</a:t>
                      </a:r>
                      <a:endParaRPr lang="en-US" altLang="ko-KR" sz="2000" dirty="0" smtClean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가우시안</a:t>
                      </a:r>
                      <a:r>
                        <a:rPr lang="ko-KR" altLang="en-US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</a:t>
                      </a:r>
                      <a:r>
                        <a:rPr lang="en-US" altLang="ko-KR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NB, </a:t>
                      </a:r>
                      <a:r>
                        <a:rPr lang="ko-KR" altLang="en-US" sz="200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다항분포</a:t>
                      </a:r>
                      <a:r>
                        <a:rPr lang="en-US" altLang="ko-KR" sz="2000" baseline="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NB </a:t>
                      </a:r>
                      <a:r>
                        <a:rPr lang="ko-KR" altLang="en-US" sz="2000" baseline="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등</a:t>
                      </a:r>
                      <a:endParaRPr lang="en-US" altLang="ko-KR" sz="2000" dirty="0" smtClean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259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5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사이킷런의</a:t>
            </a:r>
            <a:r>
              <a:rPr lang="ko-KR" altLang="en-US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기반 프레임워크 익히기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7023"/>
            <a:ext cx="10515600" cy="446087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사이킷런의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주요 모듈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5. ML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알고리즘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564489"/>
              </p:ext>
            </p:extLst>
          </p:nvPr>
        </p:nvGraphicFramePr>
        <p:xfrm>
          <a:off x="514350" y="3134857"/>
          <a:ext cx="11291205" cy="3230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735">
                  <a:extLst>
                    <a:ext uri="{9D8B030D-6E8A-4147-A177-3AD203B41FA5}">
                      <a16:colId xmlns:a16="http://schemas.microsoft.com/office/drawing/2014/main" val="1219466439"/>
                    </a:ext>
                  </a:extLst>
                </a:gridCol>
                <a:gridCol w="3763735">
                  <a:extLst>
                    <a:ext uri="{9D8B030D-6E8A-4147-A177-3AD203B41FA5}">
                      <a16:colId xmlns:a16="http://schemas.microsoft.com/office/drawing/2014/main" val="1645984016"/>
                    </a:ext>
                  </a:extLst>
                </a:gridCol>
                <a:gridCol w="3763735">
                  <a:extLst>
                    <a:ext uri="{9D8B030D-6E8A-4147-A177-3AD203B41FA5}">
                      <a16:colId xmlns:a16="http://schemas.microsoft.com/office/drawing/2014/main" val="2591451456"/>
                    </a:ext>
                  </a:extLst>
                </a:gridCol>
              </a:tblGrid>
              <a:tr h="69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err="1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Sklearn.neighbors</a:t>
                      </a:r>
                      <a:endParaRPr lang="ko-KR" altLang="en-US" sz="2300" dirty="0">
                        <a:solidFill>
                          <a:srgbClr val="0070C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최근접</a:t>
                      </a:r>
                      <a:r>
                        <a:rPr lang="ko-KR" altLang="en-US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이웃 알고리즘 제공</a:t>
                      </a:r>
                      <a:endParaRPr lang="en-US" altLang="ko-KR" sz="2000" dirty="0" smtClean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KNN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70823"/>
                  </a:ext>
                </a:extLst>
              </a:tr>
              <a:tr h="8467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err="1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Sklearn.svm</a:t>
                      </a:r>
                      <a:endParaRPr lang="en-US" altLang="ko-KR" sz="2300" dirty="0" smtClean="0">
                        <a:solidFill>
                          <a:srgbClr val="0070C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서포트</a:t>
                      </a:r>
                      <a:r>
                        <a:rPr lang="ko-KR" altLang="en-US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벡터 머신 알고리즘 제공</a:t>
                      </a:r>
                      <a:endParaRPr lang="en-US" altLang="ko-KR" sz="2000" dirty="0" smtClean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 smtClean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08974"/>
                  </a:ext>
                </a:extLst>
              </a:tr>
              <a:tr h="8467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err="1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Sklearn.tree</a:t>
                      </a:r>
                      <a:endParaRPr lang="ko-KR" altLang="en-US" sz="2300" dirty="0">
                        <a:solidFill>
                          <a:srgbClr val="0070C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의사 결정 트리 알고리즘 제공</a:t>
                      </a:r>
                      <a:endParaRPr lang="en-US" altLang="ko-KR" sz="2000" dirty="0" smtClean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Decision</a:t>
                      </a:r>
                      <a:r>
                        <a:rPr lang="en-US" altLang="ko-KR" sz="2000" baseline="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tree </a:t>
                      </a:r>
                      <a:r>
                        <a:rPr lang="ko-KR" altLang="en-US" sz="2000" baseline="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등</a:t>
                      </a:r>
                      <a:endParaRPr lang="en-US" altLang="ko-KR" sz="2000" dirty="0" smtClean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259338"/>
                  </a:ext>
                </a:extLst>
              </a:tr>
              <a:tr h="8467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err="1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Sklearn.cluster</a:t>
                      </a:r>
                      <a:endParaRPr lang="ko-KR" altLang="en-US" sz="2300" dirty="0">
                        <a:solidFill>
                          <a:srgbClr val="0070C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비지도 </a:t>
                      </a:r>
                      <a:r>
                        <a:rPr lang="ko-KR" altLang="en-US" sz="200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클러스터링</a:t>
                      </a:r>
                      <a:r>
                        <a:rPr lang="ko-KR" altLang="en-US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알고리즘 제공</a:t>
                      </a:r>
                      <a:endParaRPr lang="en-US" altLang="ko-KR" sz="2000" dirty="0" smtClean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K-</a:t>
                      </a:r>
                      <a:r>
                        <a:rPr lang="ko-KR" altLang="en-US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평균</a:t>
                      </a:r>
                      <a:r>
                        <a:rPr lang="en-US" altLang="ko-KR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, </a:t>
                      </a:r>
                      <a:r>
                        <a:rPr lang="ko-KR" altLang="en-US" sz="200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계층형</a:t>
                      </a:r>
                      <a:r>
                        <a:rPr lang="en-US" altLang="ko-KR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, DBSCAN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809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82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Model Selection </a:t>
            </a:r>
            <a:r>
              <a:rPr lang="ko-KR" altLang="en-US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모듈 소개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597023"/>
            <a:ext cx="10722429" cy="467314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학습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/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테스트 데이터 세트 분리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– </a:t>
            </a: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train_test_split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3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train_test_split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 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From </a:t>
            </a:r>
            <a:r>
              <a:rPr lang="en-US" altLang="ko-KR" sz="19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sklearn.model_selection</a:t>
            </a:r>
            <a:r>
              <a:rPr lang="en-US" altLang="ko-KR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import </a:t>
            </a:r>
            <a:r>
              <a:rPr lang="en-US" altLang="ko-KR" sz="19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train_test_split</a:t>
            </a:r>
            <a:endParaRPr lang="en-US" altLang="ko-KR" sz="1900" dirty="0" smtClean="0">
              <a:solidFill>
                <a:srgbClr val="0070C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학습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/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테스트 데이터 세트 분리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반환값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</a:t>
            </a: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train_X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, </a:t>
            </a: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test_X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, </a:t>
            </a: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train_y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, </a:t>
            </a: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test_y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튜플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형태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주요 </a:t>
            </a: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파라미터</a:t>
            </a:r>
            <a:endParaRPr lang="en-US" altLang="ko-KR" sz="23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900" dirty="0" err="1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test_size</a:t>
            </a:r>
            <a:endParaRPr lang="en-US" altLang="ko-KR" sz="1900" dirty="0">
              <a:solidFill>
                <a:srgbClr val="00B05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Shuffle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900" dirty="0" err="1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Random_state</a:t>
            </a:r>
            <a:endParaRPr lang="en-US" altLang="ko-KR" sz="1900" dirty="0" smtClean="0">
              <a:solidFill>
                <a:srgbClr val="00B05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81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Model Selection </a:t>
            </a:r>
            <a:r>
              <a:rPr lang="ko-KR" altLang="en-US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모듈 소개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7023"/>
            <a:ext cx="10515600" cy="446087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교차 검증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 err="1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과적합</a:t>
            </a:r>
            <a:r>
              <a:rPr lang="en-US" altLang="ko-KR" sz="23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(Overfitting) </a:t>
            </a:r>
            <a:r>
              <a:rPr lang="ko-KR" altLang="en-US" sz="23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방지</a:t>
            </a:r>
            <a:endParaRPr lang="en-US" altLang="ko-KR" sz="2300" dirty="0" smtClean="0">
              <a:solidFill>
                <a:srgbClr val="FF000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데이터 편중을 막기 위해 별도의 여러 세트를 구성된 학습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/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테스트 세트에서 학습과 </a:t>
            </a:r>
            <a:r>
              <a:rPr lang="en-US" altLang="ko-KR" sz="23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/>
            </a:r>
            <a:br>
              <a:rPr lang="en-US" altLang="ko-KR" sz="23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</a:b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평가 수행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866414" y="-3380014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67543" y="4506686"/>
            <a:ext cx="5796643" cy="5388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학습 데이터 세트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06390" y="4506686"/>
            <a:ext cx="2288723" cy="5388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테스트 데이터 세트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67544" y="5739499"/>
            <a:ext cx="3477986" cy="5388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학습 데이터 세트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57800" y="5739499"/>
            <a:ext cx="2114550" cy="5388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검증 데이터 세트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4147457" y="5192486"/>
            <a:ext cx="751116" cy="432710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96543" y="5176157"/>
            <a:ext cx="16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분할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58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Model Selection </a:t>
            </a:r>
            <a:r>
              <a:rPr lang="ko-KR" altLang="en-US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모듈 소개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7023"/>
            <a:ext cx="10515600" cy="446087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교차 검증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과적합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(Overfitting)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방지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데이터 편중을 막기 위해 별도의 여러 세트를 구성된 학습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/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테스트 세트에서 학습과 </a:t>
            </a:r>
            <a:r>
              <a:rPr lang="en-US" altLang="ko-KR" sz="23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/>
            </a:r>
            <a:br>
              <a:rPr lang="en-US" altLang="ko-KR" sz="23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</a:b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평가 수행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866414" y="-3380014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67543" y="4506686"/>
            <a:ext cx="5796643" cy="5388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학습 데이터 세트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06390" y="4506686"/>
            <a:ext cx="2288723" cy="5388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테스트 데이터 세트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67544" y="5739499"/>
            <a:ext cx="3477986" cy="5388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학습 데이터 세트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57800" y="5739499"/>
            <a:ext cx="2114550" cy="5388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검증 데이터 세트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4147457" y="5192486"/>
            <a:ext cx="751116" cy="432710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96543" y="5176157"/>
            <a:ext cx="16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분할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1026" name="Picture 2" descr="post-thumbna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901" y="1884698"/>
            <a:ext cx="6510197" cy="4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08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Model Selection </a:t>
            </a:r>
            <a:r>
              <a:rPr lang="ko-KR" altLang="en-US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모듈 소개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597023"/>
            <a:ext cx="10722429" cy="46731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교차 검증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1. K </a:t>
            </a:r>
            <a:r>
              <a:rPr lang="ko-KR" altLang="en-US" sz="2000" dirty="0" err="1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폴드</a:t>
            </a:r>
            <a:r>
              <a:rPr lang="ko-KR" altLang="en-US" sz="20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교차 검증</a:t>
            </a:r>
            <a:endParaRPr lang="en-US" altLang="ko-KR" sz="2000" dirty="0" smtClean="0">
              <a:solidFill>
                <a:srgbClr val="FF000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K</a:t>
            </a:r>
            <a:r>
              <a:rPr lang="ko-KR" altLang="en-US" sz="20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개의 데이터 </a:t>
            </a:r>
            <a:r>
              <a:rPr lang="ko-KR" altLang="en-US" sz="20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폴드</a:t>
            </a:r>
            <a:r>
              <a:rPr lang="ko-KR" altLang="en-US" sz="20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세트를 만들어 </a:t>
            </a:r>
            <a:r>
              <a:rPr lang="en-US" altLang="ko-KR" sz="20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k</a:t>
            </a:r>
            <a:r>
              <a:rPr lang="ko-KR" altLang="en-US" sz="20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번 만큼 각 </a:t>
            </a:r>
            <a:r>
              <a:rPr lang="ko-KR" altLang="en-US" sz="20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폴드</a:t>
            </a:r>
            <a:r>
              <a:rPr lang="ko-KR" altLang="en-US" sz="20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세트에 학습과 검증 평가를 반복적으로 수행</a:t>
            </a:r>
            <a:endParaRPr lang="en-US" altLang="ko-KR" sz="20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From </a:t>
            </a:r>
            <a:r>
              <a:rPr lang="en-US" altLang="ko-KR" sz="20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sklearn.model_selection</a:t>
            </a:r>
            <a:r>
              <a:rPr lang="en-US" altLang="ko-KR" sz="20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import </a:t>
            </a:r>
            <a:r>
              <a:rPr lang="en-US" altLang="ko-KR" sz="20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Kfold</a:t>
            </a:r>
            <a:endParaRPr lang="en-US" altLang="ko-KR" sz="1900" dirty="0" smtClean="0">
              <a:solidFill>
                <a:srgbClr val="0070C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N_splits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파라미터를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이용해 데이터 세트를 지정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Kfold</a:t>
            </a:r>
            <a:r>
              <a:rPr lang="en-US" altLang="ko-KR" sz="20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= </a:t>
            </a:r>
            <a:r>
              <a:rPr lang="en-US" altLang="ko-KR" sz="20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kfold</a:t>
            </a:r>
            <a:r>
              <a:rPr lang="en-US" altLang="ko-KR" sz="20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</a:t>
            </a:r>
            <a:r>
              <a:rPr lang="en-US" altLang="ko-KR" sz="20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n_splits</a:t>
            </a:r>
            <a:r>
              <a:rPr lang="en-US" altLang="ko-KR" sz="20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= 5)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5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714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넘파이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7023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넘파이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모듈 불러오기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/>
            </a:r>
            <a:b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</a:b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import </a:t>
            </a:r>
            <a:r>
              <a:rPr lang="en-US" altLang="ko-KR" sz="23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numpy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넘파이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함수 및 메서드 정리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/>
            </a:r>
            <a:b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</a:b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ndarray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배열 생성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033287"/>
              </p:ext>
            </p:extLst>
          </p:nvPr>
        </p:nvGraphicFramePr>
        <p:xfrm>
          <a:off x="1001939" y="4315458"/>
          <a:ext cx="10188122" cy="176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4061">
                  <a:extLst>
                    <a:ext uri="{9D8B030D-6E8A-4147-A177-3AD203B41FA5}">
                      <a16:colId xmlns:a16="http://schemas.microsoft.com/office/drawing/2014/main" val="1219466439"/>
                    </a:ext>
                  </a:extLst>
                </a:gridCol>
                <a:gridCol w="5094061">
                  <a:extLst>
                    <a:ext uri="{9D8B030D-6E8A-4147-A177-3AD203B41FA5}">
                      <a16:colId xmlns:a16="http://schemas.microsoft.com/office/drawing/2014/main" val="1645984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err="1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np.array</a:t>
                      </a:r>
                      <a:r>
                        <a:rPr lang="en-US" altLang="ko-KR" sz="2300" dirty="0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 )</a:t>
                      </a:r>
                      <a:endParaRPr lang="ko-KR" altLang="en-US" sz="2300" dirty="0">
                        <a:solidFill>
                          <a:srgbClr val="0070C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인자를 받아 </a:t>
                      </a:r>
                      <a:r>
                        <a:rPr lang="en-US" altLang="ko-KR" sz="230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ndarray</a:t>
                      </a:r>
                      <a:r>
                        <a:rPr lang="ko-KR" altLang="en-US" sz="23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로 변환</a:t>
                      </a:r>
                      <a:endParaRPr lang="ko-KR" altLang="en-US" sz="23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7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err="1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np.arange</a:t>
                      </a:r>
                      <a:r>
                        <a:rPr lang="en-US" altLang="ko-KR" sz="2300" dirty="0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 )</a:t>
                      </a:r>
                      <a:endParaRPr lang="ko-KR" altLang="en-US" sz="2300" dirty="0">
                        <a:solidFill>
                          <a:srgbClr val="0070C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0</a:t>
                      </a:r>
                      <a:r>
                        <a:rPr lang="ko-KR" altLang="en-US" sz="23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부터 </a:t>
                      </a:r>
                      <a:r>
                        <a:rPr lang="en-US" altLang="ko-KR" sz="23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</a:t>
                      </a:r>
                      <a:r>
                        <a:rPr lang="ko-KR" altLang="en-US" sz="23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인자</a:t>
                      </a:r>
                      <a:r>
                        <a:rPr lang="en-US" altLang="ko-KR" sz="23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-1)</a:t>
                      </a:r>
                      <a:r>
                        <a:rPr lang="ko-KR" altLang="en-US" sz="23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까지 </a:t>
                      </a:r>
                      <a:r>
                        <a:rPr lang="en-US" altLang="ko-KR" sz="23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r>
                        <a:rPr lang="ko-KR" altLang="en-US" sz="23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차원 </a:t>
                      </a:r>
                      <a:r>
                        <a:rPr lang="en-US" altLang="ko-KR" sz="230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ndarray</a:t>
                      </a:r>
                      <a:r>
                        <a:rPr lang="en-US" altLang="ko-KR" sz="23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</a:t>
                      </a:r>
                      <a:r>
                        <a:rPr lang="ko-KR" altLang="en-US" sz="23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생성</a:t>
                      </a:r>
                      <a:endParaRPr lang="ko-KR" altLang="en-US" sz="23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0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err="1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np.zeros</a:t>
                      </a:r>
                      <a:r>
                        <a:rPr lang="en-US" altLang="ko-KR" sz="2300" dirty="0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()</a:t>
                      </a:r>
                      <a:endParaRPr lang="ko-KR" altLang="en-US" sz="2300" dirty="0" smtClean="0">
                        <a:solidFill>
                          <a:srgbClr val="0070C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0</a:t>
                      </a:r>
                      <a:r>
                        <a:rPr lang="ko-KR" altLang="en-US" sz="23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으로 </a:t>
                      </a:r>
                      <a:r>
                        <a:rPr lang="en-US" altLang="ko-KR" sz="23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shape</a:t>
                      </a:r>
                      <a:r>
                        <a:rPr lang="ko-KR" altLang="en-US" sz="23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만큼의 </a:t>
                      </a:r>
                      <a:r>
                        <a:rPr lang="en-US" altLang="ko-KR" sz="230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ndarray</a:t>
                      </a:r>
                      <a:r>
                        <a:rPr lang="en-US" altLang="ko-KR" sz="23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</a:t>
                      </a:r>
                      <a:r>
                        <a:rPr lang="ko-KR" altLang="en-US" sz="23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생성</a:t>
                      </a:r>
                      <a:endParaRPr lang="ko-KR" altLang="en-US" sz="23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25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err="1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np.ones</a:t>
                      </a:r>
                      <a:r>
                        <a:rPr lang="en-US" altLang="ko-KR" sz="2300" dirty="0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 )</a:t>
                      </a:r>
                      <a:endParaRPr lang="ko-KR" altLang="en-US" sz="2300" dirty="0" smtClean="0">
                        <a:solidFill>
                          <a:srgbClr val="0070C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r>
                        <a:rPr lang="ko-KR" altLang="en-US" sz="23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로 </a:t>
                      </a:r>
                      <a:r>
                        <a:rPr lang="en-US" altLang="ko-KR" sz="23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shape</a:t>
                      </a:r>
                      <a:r>
                        <a:rPr lang="ko-KR" altLang="en-US" sz="23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만큼의 </a:t>
                      </a:r>
                      <a:r>
                        <a:rPr lang="en-US" altLang="ko-KR" sz="230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ndarray</a:t>
                      </a:r>
                      <a:r>
                        <a:rPr lang="en-US" altLang="ko-KR" sz="23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</a:t>
                      </a:r>
                      <a:r>
                        <a:rPr lang="ko-KR" altLang="en-US" sz="23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생성</a:t>
                      </a:r>
                      <a:endParaRPr lang="ko-KR" altLang="en-US" sz="23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43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95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Model Selection </a:t>
            </a:r>
            <a:r>
              <a:rPr lang="ko-KR" altLang="en-US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모듈 소개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597023"/>
            <a:ext cx="10722429" cy="46731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교차 검증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1. K </a:t>
            </a:r>
            <a:r>
              <a:rPr lang="ko-KR" altLang="en-US" sz="2000" dirty="0" err="1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폴드</a:t>
            </a:r>
            <a:r>
              <a:rPr lang="ko-KR" altLang="en-US" sz="20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교차 검증</a:t>
            </a:r>
            <a:endParaRPr lang="en-US" altLang="ko-KR" sz="2000" dirty="0" smtClean="0">
              <a:solidFill>
                <a:srgbClr val="FF000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K</a:t>
            </a:r>
            <a:r>
              <a:rPr lang="ko-KR" altLang="en-US" sz="20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개의 데이터 </a:t>
            </a:r>
            <a:r>
              <a:rPr lang="ko-KR" altLang="en-US" sz="20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폴드</a:t>
            </a:r>
            <a:r>
              <a:rPr lang="ko-KR" altLang="en-US" sz="20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세트를 만들어 </a:t>
            </a:r>
            <a:r>
              <a:rPr lang="en-US" altLang="ko-KR" sz="20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k</a:t>
            </a:r>
            <a:r>
              <a:rPr lang="ko-KR" altLang="en-US" sz="20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번 만큼 각 </a:t>
            </a:r>
            <a:r>
              <a:rPr lang="ko-KR" altLang="en-US" sz="20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폴드</a:t>
            </a:r>
            <a:r>
              <a:rPr lang="ko-KR" altLang="en-US" sz="20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세트에 학습과 검증 평가를 반복적으로 수행</a:t>
            </a:r>
            <a:endParaRPr lang="en-US" altLang="ko-KR" sz="20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From </a:t>
            </a:r>
            <a:r>
              <a:rPr lang="en-US" altLang="ko-KR" sz="20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sklearn.model_selection</a:t>
            </a:r>
            <a:r>
              <a:rPr lang="en-US" altLang="ko-KR" sz="20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import </a:t>
            </a:r>
            <a:r>
              <a:rPr lang="en-US" altLang="ko-KR" sz="20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Kfold</a:t>
            </a:r>
            <a:endParaRPr lang="en-US" altLang="ko-KR" sz="1900" dirty="0" smtClean="0">
              <a:solidFill>
                <a:srgbClr val="0070C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N_splits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파라미터를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이용해 데이터 세트를 지정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Kfold</a:t>
            </a:r>
            <a:r>
              <a:rPr lang="en-US" altLang="ko-KR" sz="20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= </a:t>
            </a:r>
            <a:r>
              <a:rPr lang="en-US" altLang="ko-KR" sz="20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kfold</a:t>
            </a:r>
            <a:r>
              <a:rPr lang="en-US" altLang="ko-KR" sz="20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</a:t>
            </a:r>
            <a:r>
              <a:rPr lang="en-US" altLang="ko-KR" sz="20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n_splits</a:t>
            </a:r>
            <a:r>
              <a:rPr lang="en-US" altLang="ko-KR" sz="20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= 5)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5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pic>
        <p:nvPicPr>
          <p:cNvPr id="20482" name="Picture 2" descr="교차검증(K-fold,Stratified k-fold),cross_val_score,GridSearchC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303" y="1659448"/>
            <a:ext cx="6542609" cy="464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74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Model Selection </a:t>
            </a:r>
            <a:r>
              <a:rPr lang="ko-KR" altLang="en-US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모듈 소개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597023"/>
            <a:ext cx="10722429" cy="46731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교차 검증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2. Stratified K </a:t>
            </a:r>
            <a:r>
              <a:rPr lang="ko-KR" altLang="en-US" sz="2300" dirty="0" err="1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폴드</a:t>
            </a:r>
            <a:endParaRPr lang="en-US" altLang="ko-KR" sz="2300" dirty="0">
              <a:solidFill>
                <a:srgbClr val="FF000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이산값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형태의 레이블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(Y)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을 가진 데이터 한해 적용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–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분류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, </a:t>
            </a: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로지스틱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회귀 등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From </a:t>
            </a:r>
            <a:r>
              <a:rPr lang="en-US" altLang="ko-KR" sz="19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sklearn.model_selection</a:t>
            </a:r>
            <a:r>
              <a:rPr lang="en-US" altLang="ko-KR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import </a:t>
            </a:r>
            <a:r>
              <a:rPr lang="en-US" altLang="ko-KR" sz="19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StratifiedkFold</a:t>
            </a:r>
            <a:endParaRPr lang="en-US" altLang="ko-KR" sz="1900" dirty="0" smtClean="0">
              <a:solidFill>
                <a:srgbClr val="0070C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불균형한 </a:t>
            </a:r>
            <a:r>
              <a:rPr lang="en-US" altLang="ko-KR" sz="23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(imbalanced) </a:t>
            </a:r>
            <a:r>
              <a:rPr lang="ko-KR" altLang="en-US" sz="23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분포도를 가진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Y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데이터 집합을 위한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k </a:t>
            </a: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폴드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방식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원본 데이터의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Y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분포를 먼저 고려한 뒤 이 분포와 동일하게 학습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/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검증 데이터 분배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9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Skfold</a:t>
            </a:r>
            <a:r>
              <a:rPr lang="en-US" altLang="ko-KR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= </a:t>
            </a:r>
            <a:r>
              <a:rPr lang="en-US" altLang="ko-KR" sz="19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StrtifiedKFold</a:t>
            </a:r>
            <a:r>
              <a:rPr lang="en-US" altLang="ko-KR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</a:t>
            </a:r>
            <a:r>
              <a:rPr lang="en-US" altLang="ko-KR" sz="19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n_splits</a:t>
            </a:r>
            <a:r>
              <a:rPr lang="en-US" altLang="ko-KR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=3)</a:t>
            </a:r>
          </a:p>
        </p:txBody>
      </p:sp>
    </p:spTree>
    <p:extLst>
      <p:ext uri="{BB962C8B-B14F-4D97-AF65-F5344CB8AC3E}">
        <p14:creationId xmlns:p14="http://schemas.microsoft.com/office/powerpoint/2010/main" val="158728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Model Selection </a:t>
            </a:r>
            <a:r>
              <a:rPr lang="ko-KR" altLang="en-US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모듈 소개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597023"/>
            <a:ext cx="10722429" cy="46731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교차 검증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2. Stratified K </a:t>
            </a: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폴드</a:t>
            </a:r>
            <a:endParaRPr lang="en-US" altLang="ko-KR" sz="23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교차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검증 과정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	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1. </a:t>
            </a:r>
            <a:r>
              <a:rPr lang="ko-KR" altLang="en-US" sz="23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폴드</a:t>
            </a:r>
            <a:r>
              <a:rPr lang="ko-KR" altLang="en-US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세트 설정 </a:t>
            </a:r>
            <a:endParaRPr lang="en-US" altLang="ko-KR" sz="2300" dirty="0">
              <a:solidFill>
                <a:srgbClr val="0070C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	2. for </a:t>
            </a:r>
            <a:r>
              <a:rPr lang="ko-KR" altLang="en-US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루프에서 반복적으로 학습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/</a:t>
            </a:r>
            <a:r>
              <a:rPr lang="ko-KR" altLang="en-US" sz="23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검증용</a:t>
            </a:r>
            <a:r>
              <a:rPr lang="ko-KR" altLang="en-US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인덱스 추출 </a:t>
            </a:r>
            <a:endParaRPr lang="en-US" altLang="ko-KR" sz="2300" dirty="0" smtClean="0">
              <a:solidFill>
                <a:srgbClr val="0070C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	3. </a:t>
            </a:r>
            <a:r>
              <a:rPr lang="ko-KR" altLang="en-US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학습과 예측 수행해 예측 성능 반환 </a:t>
            </a:r>
            <a:endParaRPr lang="en-US" altLang="ko-KR" sz="2300" dirty="0" smtClean="0">
              <a:solidFill>
                <a:srgbClr val="0070C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9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156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Model Selection </a:t>
            </a:r>
            <a:r>
              <a:rPr lang="ko-KR" altLang="en-US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모듈 소개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597022"/>
            <a:ext cx="10902044" cy="486909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교차 검증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3. </a:t>
            </a:r>
            <a:r>
              <a:rPr lang="en-US" altLang="ko-KR" sz="23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cross_val_score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 )</a:t>
            </a: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교차 검증 과정을 한꺼번에 수행해주는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API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From </a:t>
            </a:r>
            <a:r>
              <a:rPr lang="en-US" altLang="ko-KR" sz="19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sklearn.model_selection</a:t>
            </a:r>
            <a:r>
              <a:rPr lang="en-US" altLang="ko-KR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import </a:t>
            </a:r>
            <a:r>
              <a:rPr lang="en-US" altLang="ko-KR" sz="19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cross_val_score</a:t>
            </a:r>
            <a:r>
              <a:rPr lang="en-US" altLang="ko-KR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, </a:t>
            </a:r>
            <a:r>
              <a:rPr lang="en-US" altLang="ko-KR" sz="19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cross_validate</a:t>
            </a:r>
            <a:endParaRPr lang="en-US" altLang="ko-KR" sz="1900" dirty="0" smtClean="0">
              <a:solidFill>
                <a:srgbClr val="0070C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반환값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배열 형태의 지정된 성능 지표 측정값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주요 </a:t>
            </a: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파라미터</a:t>
            </a:r>
            <a:endParaRPr lang="en-US" altLang="ko-KR" sz="23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Estimator: </a:t>
            </a:r>
            <a:r>
              <a:rPr lang="en-US" altLang="ko-KR" sz="1900" dirty="0" err="1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Classifer</a:t>
            </a:r>
            <a:r>
              <a:rPr lang="en-US" altLang="ko-KR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또는 </a:t>
            </a:r>
            <a:r>
              <a:rPr lang="en-US" altLang="ko-KR" sz="1900" dirty="0" err="1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Regressor</a:t>
            </a:r>
            <a:endParaRPr lang="en-US" altLang="ko-KR" sz="1900" dirty="0" smtClean="0">
              <a:solidFill>
                <a:srgbClr val="00B05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X: </a:t>
            </a:r>
            <a:r>
              <a:rPr lang="ko-KR" altLang="en-US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피처 데이터 세트</a:t>
            </a:r>
            <a:r>
              <a:rPr lang="en-US" altLang="ko-KR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(X</a:t>
            </a:r>
            <a:r>
              <a:rPr lang="ko-KR" altLang="en-US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에 해당하는 데이터</a:t>
            </a:r>
            <a:r>
              <a:rPr lang="en-US" altLang="ko-KR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900" dirty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y</a:t>
            </a:r>
            <a:r>
              <a:rPr lang="en-US" altLang="ko-KR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</a:t>
            </a:r>
            <a:r>
              <a:rPr lang="ko-KR" altLang="en-US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레이블 데이터 세트</a:t>
            </a:r>
            <a:r>
              <a:rPr lang="en-US" altLang="ko-KR" sz="1900" dirty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(target </a:t>
            </a:r>
            <a:r>
              <a:rPr lang="ko-KR" altLang="en-US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값</a:t>
            </a:r>
            <a:r>
              <a:rPr lang="en-US" altLang="ko-KR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Scoring: </a:t>
            </a:r>
            <a:r>
              <a:rPr lang="ko-KR" altLang="en-US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예측 성능 평가 지표</a:t>
            </a:r>
            <a:endParaRPr lang="en-US" altLang="ko-KR" sz="1900" dirty="0" smtClean="0">
              <a:solidFill>
                <a:srgbClr val="00B05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900" dirty="0" err="1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Cv</a:t>
            </a:r>
            <a:r>
              <a:rPr lang="en-US" altLang="ko-KR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</a:t>
            </a:r>
            <a:r>
              <a:rPr lang="ko-KR" altLang="en-US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교차 검증 </a:t>
            </a:r>
            <a:r>
              <a:rPr lang="ko-KR" altLang="en-US" sz="1900" dirty="0" err="1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폴드</a:t>
            </a:r>
            <a:r>
              <a:rPr lang="ko-KR" altLang="en-US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수 </a:t>
            </a:r>
            <a:r>
              <a:rPr lang="en-US" altLang="ko-KR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(default : 5)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9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590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Model Selection </a:t>
            </a:r>
            <a:r>
              <a:rPr lang="ko-KR" altLang="en-US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모듈 소개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8" y="1597022"/>
            <a:ext cx="10902045" cy="491807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교차 검증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3. </a:t>
            </a:r>
            <a:r>
              <a:rPr lang="en-US" altLang="ko-KR" sz="23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cross_validate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 )</a:t>
            </a: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교차 검증 과정을 한꺼번에 수행해주는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API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From </a:t>
            </a:r>
            <a:r>
              <a:rPr lang="en-US" altLang="ko-KR" sz="19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sklearn.model_selection</a:t>
            </a:r>
            <a:r>
              <a:rPr lang="en-US" altLang="ko-KR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import </a:t>
            </a:r>
            <a:r>
              <a:rPr lang="en-US" altLang="ko-KR" sz="19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cross_val_score</a:t>
            </a:r>
            <a:r>
              <a:rPr lang="en-US" altLang="ko-KR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, </a:t>
            </a:r>
            <a:r>
              <a:rPr lang="en-US" altLang="ko-KR" sz="19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cross_validate</a:t>
            </a:r>
            <a:endParaRPr lang="en-US" altLang="ko-KR" sz="1900" dirty="0" smtClean="0">
              <a:solidFill>
                <a:srgbClr val="0070C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반환값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</a:t>
            </a: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dict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형태의 각 </a:t>
            </a: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폴드별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test_score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, </a:t>
            </a: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fit_time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등 반환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주요 </a:t>
            </a: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파라미터</a:t>
            </a:r>
            <a:endParaRPr lang="en-US" altLang="ko-KR" sz="23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Estimator: </a:t>
            </a:r>
            <a:r>
              <a:rPr lang="en-US" altLang="ko-KR" sz="1900" dirty="0" err="1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Classifer</a:t>
            </a:r>
            <a:r>
              <a:rPr lang="en-US" altLang="ko-KR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또는 </a:t>
            </a:r>
            <a:r>
              <a:rPr lang="en-US" altLang="ko-KR" sz="1900" dirty="0" err="1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Regressor</a:t>
            </a:r>
            <a:endParaRPr lang="en-US" altLang="ko-KR" sz="1900" dirty="0" smtClean="0">
              <a:solidFill>
                <a:srgbClr val="00B05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X: </a:t>
            </a:r>
            <a:r>
              <a:rPr lang="ko-KR" altLang="en-US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피처 데이터 세트</a:t>
            </a:r>
            <a:r>
              <a:rPr lang="en-US" altLang="ko-KR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(X</a:t>
            </a:r>
            <a:r>
              <a:rPr lang="ko-KR" altLang="en-US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에 해당하는 데이터</a:t>
            </a:r>
            <a:r>
              <a:rPr lang="en-US" altLang="ko-KR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900" dirty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y</a:t>
            </a:r>
            <a:r>
              <a:rPr lang="en-US" altLang="ko-KR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</a:t>
            </a:r>
            <a:r>
              <a:rPr lang="ko-KR" altLang="en-US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레이블 데이터 세트</a:t>
            </a:r>
            <a:r>
              <a:rPr lang="en-US" altLang="ko-KR" sz="1900" dirty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(target </a:t>
            </a:r>
            <a:r>
              <a:rPr lang="ko-KR" altLang="en-US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값</a:t>
            </a:r>
            <a:r>
              <a:rPr lang="en-US" altLang="ko-KR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Scoring: </a:t>
            </a:r>
            <a:r>
              <a:rPr lang="ko-KR" altLang="en-US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예측 성능 평가 지표 </a:t>
            </a:r>
            <a:r>
              <a:rPr lang="en-US" altLang="ko-KR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– [‘accuracy’, ‘roc-</a:t>
            </a:r>
            <a:r>
              <a:rPr lang="en-US" altLang="ko-KR" sz="1900" dirty="0" err="1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auc</a:t>
            </a:r>
            <a:r>
              <a:rPr lang="en-US" altLang="ko-KR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’]</a:t>
            </a:r>
            <a:r>
              <a:rPr lang="ko-KR" altLang="en-US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처럼 리스트 형으로 여러 개 지정 가능</a:t>
            </a:r>
            <a:endParaRPr lang="en-US" altLang="ko-KR" sz="1900" dirty="0" smtClean="0">
              <a:solidFill>
                <a:srgbClr val="00B05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900" dirty="0" err="1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Cv</a:t>
            </a:r>
            <a:r>
              <a:rPr lang="en-US" altLang="ko-KR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</a:t>
            </a:r>
            <a:r>
              <a:rPr lang="ko-KR" altLang="en-US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교차 검증 </a:t>
            </a:r>
            <a:r>
              <a:rPr lang="ko-KR" altLang="en-US" sz="1900" dirty="0" err="1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폴드</a:t>
            </a:r>
            <a:r>
              <a:rPr lang="ko-KR" altLang="en-US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수 </a:t>
            </a:r>
            <a:r>
              <a:rPr lang="en-US" altLang="ko-KR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(default : 3)</a:t>
            </a:r>
          </a:p>
          <a:p>
            <a:pPr lvl="1">
              <a:lnSpc>
                <a:spcPct val="150000"/>
              </a:lnSpc>
            </a:pPr>
            <a:r>
              <a:rPr lang="en-US" altLang="ko-KR" sz="1900" dirty="0" err="1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Return_train_score</a:t>
            </a:r>
            <a:r>
              <a:rPr lang="en-US" altLang="ko-KR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</a:t>
            </a:r>
            <a:r>
              <a:rPr lang="ko-KR" altLang="en-US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훈련 </a:t>
            </a:r>
            <a:r>
              <a:rPr lang="ko-KR" altLang="en-US" sz="1900" dirty="0" err="1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폴드에</a:t>
            </a:r>
            <a:r>
              <a:rPr lang="ko-KR" altLang="en-US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대한 점수</a:t>
            </a:r>
            <a:r>
              <a:rPr lang="en-US" altLang="ko-KR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</a:t>
            </a:r>
            <a:r>
              <a:rPr lang="en-US" altLang="ko-KR" sz="1900" dirty="0" err="1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train_score</a:t>
            </a:r>
            <a:r>
              <a:rPr lang="en-US" altLang="ko-KR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)</a:t>
            </a:r>
            <a:r>
              <a:rPr lang="ko-KR" altLang="en-US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와 </a:t>
            </a:r>
            <a:r>
              <a:rPr lang="en-US" altLang="ko-KR" sz="1900" dirty="0" err="1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score_time</a:t>
            </a:r>
            <a:r>
              <a:rPr lang="en-US" altLang="ko-KR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(default: True)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9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77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Model Selection </a:t>
            </a:r>
            <a:r>
              <a:rPr lang="ko-KR" altLang="en-US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모듈 소개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597023"/>
            <a:ext cx="10722429" cy="467314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900" dirty="0" err="1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GridSearchCV</a:t>
            </a:r>
            <a:r>
              <a:rPr lang="en-US" altLang="ko-KR" sz="1900" dirty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19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</a:t>
            </a:r>
            <a:r>
              <a:rPr lang="ko-KR" altLang="en-US" sz="1900" dirty="0" err="1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교차검증과</a:t>
            </a:r>
            <a:r>
              <a:rPr lang="ko-KR" altLang="en-US" sz="19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최적 </a:t>
            </a:r>
            <a:r>
              <a:rPr lang="ko-KR" altLang="en-US" sz="1900" dirty="0" err="1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하이퍼</a:t>
            </a:r>
            <a:r>
              <a:rPr lang="ko-KR" altLang="en-US" sz="19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1900" dirty="0" err="1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파라미터</a:t>
            </a:r>
            <a:r>
              <a:rPr lang="ko-KR" altLang="en-US" sz="19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튜닝을 한 번에</a:t>
            </a:r>
            <a:endParaRPr lang="en-US" altLang="ko-KR" sz="1900" dirty="0" smtClean="0">
              <a:solidFill>
                <a:srgbClr val="FF000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9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기본 정보</a:t>
            </a:r>
            <a:endParaRPr lang="en-US" altLang="ko-KR" sz="19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교차 검증을 기반으로 </a:t>
            </a:r>
            <a:r>
              <a:rPr lang="ko-KR" altLang="en-US" sz="19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하이퍼</a:t>
            </a:r>
            <a:r>
              <a:rPr lang="ko-KR" altLang="en-US" sz="19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19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파라미터의</a:t>
            </a:r>
            <a:r>
              <a:rPr lang="ko-KR" altLang="en-US" sz="19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최적 값을 찾는 </a:t>
            </a:r>
            <a:r>
              <a:rPr lang="en-US" altLang="ko-KR" sz="19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api</a:t>
            </a:r>
            <a:endParaRPr lang="en-US" altLang="ko-KR" sz="19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주요 </a:t>
            </a:r>
            <a:r>
              <a:rPr lang="ko-KR" altLang="en-US" sz="19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파라미터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Estimator: </a:t>
            </a:r>
            <a:r>
              <a:rPr lang="en-US" altLang="ko-KR" sz="1900" dirty="0" err="1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Classifer</a:t>
            </a:r>
            <a:r>
              <a:rPr lang="en-US" altLang="ko-KR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또는 </a:t>
            </a:r>
            <a:r>
              <a:rPr lang="en-US" altLang="ko-KR" sz="1900" dirty="0" err="1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Regressor</a:t>
            </a:r>
            <a:r>
              <a:rPr lang="en-US" altLang="ko-KR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, pipeline</a:t>
            </a:r>
          </a:p>
          <a:p>
            <a:pPr lvl="1">
              <a:lnSpc>
                <a:spcPct val="150000"/>
              </a:lnSpc>
            </a:pPr>
            <a:r>
              <a:rPr lang="en-US" altLang="ko-KR" sz="1900" dirty="0" err="1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Param_grid</a:t>
            </a:r>
            <a:r>
              <a:rPr lang="en-US" altLang="ko-KR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(</a:t>
            </a:r>
            <a:r>
              <a:rPr lang="en-US" altLang="ko-KR" sz="1900" dirty="0" err="1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dict</a:t>
            </a:r>
            <a:r>
              <a:rPr lang="en-US" altLang="ko-KR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형태</a:t>
            </a:r>
            <a:r>
              <a:rPr lang="en-US" altLang="ko-KR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) estimator </a:t>
            </a:r>
            <a:r>
              <a:rPr lang="ko-KR" altLang="en-US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튜닝을 위해 </a:t>
            </a:r>
            <a:r>
              <a:rPr lang="ko-KR" altLang="en-US" sz="1900" dirty="0" err="1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파라미터명과</a:t>
            </a:r>
            <a:r>
              <a:rPr lang="ko-KR" altLang="en-US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여러 </a:t>
            </a:r>
            <a:r>
              <a:rPr lang="ko-KR" altLang="en-US" sz="1900" dirty="0" err="1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파라미터</a:t>
            </a:r>
            <a:r>
              <a:rPr lang="ko-KR" altLang="en-US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값들 지정</a:t>
            </a:r>
            <a:endParaRPr lang="en-US" altLang="ko-KR" sz="1900" dirty="0" smtClean="0">
              <a:solidFill>
                <a:srgbClr val="00B05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Scoring: </a:t>
            </a:r>
            <a:r>
              <a:rPr lang="ko-KR" altLang="en-US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예측 성능 평가 지표</a:t>
            </a:r>
            <a:endParaRPr lang="en-US" altLang="ko-KR" sz="1900" dirty="0" smtClean="0">
              <a:solidFill>
                <a:srgbClr val="00B05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900" dirty="0" err="1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Cv</a:t>
            </a:r>
            <a:r>
              <a:rPr lang="en-US" altLang="ko-KR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</a:t>
            </a:r>
            <a:r>
              <a:rPr lang="ko-KR" altLang="en-US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교차 검증을 위해 분할되는 학습</a:t>
            </a:r>
            <a:r>
              <a:rPr lang="en-US" altLang="ko-KR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/</a:t>
            </a:r>
            <a:r>
              <a:rPr lang="ko-KR" altLang="en-US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테스트 세트의 개수</a:t>
            </a:r>
            <a:endParaRPr lang="en-US" altLang="ko-KR" sz="1900" dirty="0" smtClean="0">
              <a:solidFill>
                <a:srgbClr val="00B05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Refit : </a:t>
            </a:r>
            <a:r>
              <a:rPr lang="ko-KR" altLang="en-US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가장 최적의 </a:t>
            </a:r>
            <a:r>
              <a:rPr lang="ko-KR" altLang="en-US" sz="1900" dirty="0" err="1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하이퍼</a:t>
            </a:r>
            <a:r>
              <a:rPr lang="ko-KR" altLang="en-US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1900" dirty="0" err="1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파라미터를</a:t>
            </a:r>
            <a:r>
              <a:rPr lang="ko-KR" altLang="en-US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찾은 뒤 </a:t>
            </a:r>
            <a:r>
              <a:rPr lang="en-US" altLang="ko-KR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estimator </a:t>
            </a:r>
            <a:r>
              <a:rPr lang="ko-KR" altLang="en-US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객체에 </a:t>
            </a:r>
            <a:r>
              <a:rPr lang="ko-KR" altLang="en-US" sz="1900" dirty="0" err="1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재학습</a:t>
            </a:r>
            <a:r>
              <a:rPr lang="ko-KR" altLang="en-US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19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(default: True)</a:t>
            </a:r>
          </a:p>
        </p:txBody>
      </p:sp>
    </p:spTree>
    <p:extLst>
      <p:ext uri="{BB962C8B-B14F-4D97-AF65-F5344CB8AC3E}">
        <p14:creationId xmlns:p14="http://schemas.microsoft.com/office/powerpoint/2010/main" val="367891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Model Selection </a:t>
            </a:r>
            <a:r>
              <a:rPr lang="ko-KR" altLang="en-US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모듈 소개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597023"/>
            <a:ext cx="10722429" cy="46731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9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GridSearchCV</a:t>
            </a:r>
            <a:r>
              <a:rPr lang="en-US" altLang="ko-KR" sz="19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19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</a:t>
            </a:r>
            <a:r>
              <a:rPr lang="ko-KR" altLang="en-US" sz="19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교차검증과</a:t>
            </a:r>
            <a:r>
              <a:rPr lang="ko-KR" altLang="en-US" sz="19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최적 </a:t>
            </a:r>
            <a:r>
              <a:rPr lang="ko-KR" altLang="en-US" sz="19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하이퍼</a:t>
            </a:r>
            <a:r>
              <a:rPr lang="ko-KR" altLang="en-US" sz="19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19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파라미터</a:t>
            </a:r>
            <a:r>
              <a:rPr lang="ko-KR" altLang="en-US" sz="19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튜닝을 한 번에</a:t>
            </a:r>
            <a:endParaRPr lang="en-US" altLang="ko-KR" sz="19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9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2. </a:t>
            </a:r>
            <a:r>
              <a:rPr lang="ko-KR" altLang="en-US" sz="19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과정</a:t>
            </a:r>
            <a:endParaRPr lang="en-US" altLang="ko-KR" sz="19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9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	</a:t>
            </a:r>
            <a:r>
              <a:rPr lang="en-US" altLang="ko-KR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1. </a:t>
            </a:r>
            <a:r>
              <a:rPr lang="ko-KR" altLang="en-US" sz="19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파라미터</a:t>
            </a:r>
            <a:r>
              <a:rPr lang="ko-KR" altLang="en-US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조합들 중 하나를 선택해 모델 생성</a:t>
            </a:r>
            <a:endParaRPr lang="en-US" altLang="ko-KR" sz="1900" dirty="0" smtClean="0">
              <a:solidFill>
                <a:srgbClr val="0070C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	2. </a:t>
            </a:r>
            <a:r>
              <a:rPr lang="ko-KR" altLang="en-US" sz="19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입력받은</a:t>
            </a:r>
            <a:r>
              <a:rPr lang="ko-KR" altLang="en-US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cv </a:t>
            </a:r>
            <a:r>
              <a:rPr lang="ko-KR" altLang="en-US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만큼 </a:t>
            </a:r>
            <a:r>
              <a:rPr lang="ko-KR" altLang="en-US" sz="19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교차검증해</a:t>
            </a:r>
            <a:r>
              <a:rPr lang="ko-KR" altLang="en-US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성능 평가</a:t>
            </a:r>
            <a:endParaRPr lang="en-US" altLang="ko-KR" sz="1900" dirty="0" smtClean="0">
              <a:solidFill>
                <a:srgbClr val="0070C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	3. </a:t>
            </a:r>
            <a:r>
              <a:rPr lang="ko-KR" altLang="en-US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모든 </a:t>
            </a:r>
            <a:r>
              <a:rPr lang="ko-KR" altLang="en-US" sz="19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파라미터</a:t>
            </a:r>
            <a:r>
              <a:rPr lang="ko-KR" altLang="en-US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조합들에 대해 이 과정을 반복</a:t>
            </a:r>
            <a:endParaRPr lang="en-US" altLang="ko-KR" sz="1900" dirty="0" smtClean="0">
              <a:solidFill>
                <a:srgbClr val="0070C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900" dirty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	</a:t>
            </a:r>
            <a:r>
              <a:rPr lang="en-US" altLang="ko-KR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4. </a:t>
            </a:r>
            <a:r>
              <a:rPr lang="ko-KR" altLang="en-US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가장 성능이 좋은 </a:t>
            </a:r>
            <a:r>
              <a:rPr lang="ko-KR" altLang="en-US" sz="19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파라미터</a:t>
            </a:r>
            <a:r>
              <a:rPr lang="ko-KR" altLang="en-US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조합을 채택</a:t>
            </a:r>
            <a:endParaRPr lang="en-US" altLang="ko-KR" sz="1900" dirty="0" smtClean="0">
              <a:solidFill>
                <a:srgbClr val="0070C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640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Model Selection </a:t>
            </a:r>
            <a:r>
              <a:rPr lang="ko-KR" altLang="en-US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모듈 소개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597023"/>
            <a:ext cx="10722429" cy="46731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9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GridSearchCV</a:t>
            </a:r>
            <a:r>
              <a:rPr lang="en-US" altLang="ko-KR" sz="19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19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</a:t>
            </a:r>
            <a:r>
              <a:rPr lang="ko-KR" altLang="en-US" sz="19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교차검증과</a:t>
            </a:r>
            <a:r>
              <a:rPr lang="ko-KR" altLang="en-US" sz="19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최적 </a:t>
            </a:r>
            <a:r>
              <a:rPr lang="ko-KR" altLang="en-US" sz="19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하이퍼</a:t>
            </a:r>
            <a:r>
              <a:rPr lang="ko-KR" altLang="en-US" sz="19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19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파라미터</a:t>
            </a:r>
            <a:r>
              <a:rPr lang="ko-KR" altLang="en-US" sz="19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튜닝을 한 번에</a:t>
            </a:r>
            <a:endParaRPr lang="en-US" altLang="ko-KR" sz="19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9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2. </a:t>
            </a:r>
            <a:r>
              <a:rPr lang="ko-KR" altLang="en-US" sz="19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과정</a:t>
            </a:r>
            <a:endParaRPr lang="en-US" altLang="ko-KR" sz="19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9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	</a:t>
            </a:r>
            <a:r>
              <a:rPr lang="en-US" altLang="ko-KR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1. </a:t>
            </a:r>
            <a:r>
              <a:rPr lang="ko-KR" altLang="en-US" sz="19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파라미터</a:t>
            </a:r>
            <a:r>
              <a:rPr lang="ko-KR" altLang="en-US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조합들 중 하나를 선택해 모델 생성</a:t>
            </a:r>
            <a:endParaRPr lang="en-US" altLang="ko-KR" sz="1900" dirty="0" smtClean="0">
              <a:solidFill>
                <a:srgbClr val="0070C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	2. </a:t>
            </a:r>
            <a:r>
              <a:rPr lang="ko-KR" altLang="en-US" sz="19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입력받은</a:t>
            </a:r>
            <a:r>
              <a:rPr lang="ko-KR" altLang="en-US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cv </a:t>
            </a:r>
            <a:r>
              <a:rPr lang="ko-KR" altLang="en-US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만큼 </a:t>
            </a:r>
            <a:r>
              <a:rPr lang="ko-KR" altLang="en-US" sz="19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교차검증해</a:t>
            </a:r>
            <a:r>
              <a:rPr lang="ko-KR" altLang="en-US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성능 평가</a:t>
            </a:r>
            <a:endParaRPr lang="en-US" altLang="ko-KR" sz="1900" dirty="0" smtClean="0">
              <a:solidFill>
                <a:srgbClr val="0070C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	3. </a:t>
            </a:r>
            <a:r>
              <a:rPr lang="ko-KR" altLang="en-US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모든 </a:t>
            </a:r>
            <a:r>
              <a:rPr lang="ko-KR" altLang="en-US" sz="19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파라미터</a:t>
            </a:r>
            <a:r>
              <a:rPr lang="ko-KR" altLang="en-US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조합들에 대해 이 과정을 반복</a:t>
            </a:r>
            <a:endParaRPr lang="en-US" altLang="ko-KR" sz="1900" dirty="0" smtClean="0">
              <a:solidFill>
                <a:srgbClr val="0070C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900" dirty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	</a:t>
            </a:r>
            <a:r>
              <a:rPr lang="en-US" altLang="ko-KR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4. </a:t>
            </a:r>
            <a:r>
              <a:rPr lang="ko-KR" altLang="en-US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가장 성능이 좋은 </a:t>
            </a:r>
            <a:r>
              <a:rPr lang="ko-KR" altLang="en-US" sz="19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파라미터</a:t>
            </a:r>
            <a:r>
              <a:rPr lang="ko-KR" altLang="en-US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조합을 채택</a:t>
            </a:r>
            <a:endParaRPr lang="en-US" altLang="ko-KR" sz="1900" dirty="0" smtClean="0">
              <a:solidFill>
                <a:srgbClr val="0070C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pic>
        <p:nvPicPr>
          <p:cNvPr id="35842" name="Picture 2" descr="GridSearchCV 그리드서치 1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877" y="1725467"/>
            <a:ext cx="6111896" cy="441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21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Model Selection </a:t>
            </a:r>
            <a:r>
              <a:rPr lang="ko-KR" altLang="en-US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모듈 소개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597023"/>
            <a:ext cx="10722429" cy="46731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9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GridSearchCV</a:t>
            </a:r>
            <a:r>
              <a:rPr lang="en-US" altLang="ko-KR" sz="19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19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</a:t>
            </a:r>
            <a:r>
              <a:rPr lang="ko-KR" altLang="en-US" sz="19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교차검증과</a:t>
            </a:r>
            <a:r>
              <a:rPr lang="ko-KR" altLang="en-US" sz="19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최적 </a:t>
            </a:r>
            <a:r>
              <a:rPr lang="ko-KR" altLang="en-US" sz="19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하이퍼</a:t>
            </a:r>
            <a:r>
              <a:rPr lang="ko-KR" altLang="en-US" sz="19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19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파라미터</a:t>
            </a:r>
            <a:r>
              <a:rPr lang="ko-KR" altLang="en-US" sz="19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튜닝을 한 번에</a:t>
            </a:r>
            <a:endParaRPr lang="en-US" altLang="ko-KR" sz="19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9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3. attributes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207585"/>
              </p:ext>
            </p:extLst>
          </p:nvPr>
        </p:nvGraphicFramePr>
        <p:xfrm>
          <a:off x="553810" y="2994814"/>
          <a:ext cx="11291205" cy="2955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735">
                  <a:extLst>
                    <a:ext uri="{9D8B030D-6E8A-4147-A177-3AD203B41FA5}">
                      <a16:colId xmlns:a16="http://schemas.microsoft.com/office/drawing/2014/main" val="1219466439"/>
                    </a:ext>
                  </a:extLst>
                </a:gridCol>
                <a:gridCol w="4261758">
                  <a:extLst>
                    <a:ext uri="{9D8B030D-6E8A-4147-A177-3AD203B41FA5}">
                      <a16:colId xmlns:a16="http://schemas.microsoft.com/office/drawing/2014/main" val="1645984016"/>
                    </a:ext>
                  </a:extLst>
                </a:gridCol>
                <a:gridCol w="3265712">
                  <a:extLst>
                    <a:ext uri="{9D8B030D-6E8A-4147-A177-3AD203B41FA5}">
                      <a16:colId xmlns:a16="http://schemas.microsoft.com/office/drawing/2014/main" val="2591451456"/>
                    </a:ext>
                  </a:extLst>
                </a:gridCol>
              </a:tblGrid>
              <a:tr h="6317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err="1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cv_results</a:t>
                      </a:r>
                      <a:r>
                        <a:rPr lang="en-US" altLang="ko-KR" sz="2300" dirty="0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_</a:t>
                      </a:r>
                      <a:endParaRPr lang="ko-KR" altLang="en-US" sz="2300" dirty="0">
                        <a:solidFill>
                          <a:srgbClr val="0070C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</a:t>
                      </a:r>
                      <a:r>
                        <a:rPr lang="en-US" altLang="ko-KR" sz="200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dict</a:t>
                      </a:r>
                      <a:r>
                        <a:rPr lang="en-US" altLang="ko-KR" sz="2000" baseline="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</a:t>
                      </a:r>
                      <a:r>
                        <a:rPr lang="ko-KR" altLang="en-US" sz="2000" baseline="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형태</a:t>
                      </a:r>
                      <a:r>
                        <a:rPr lang="en-US" altLang="ko-KR" sz="2000" baseline="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) </a:t>
                      </a:r>
                      <a:r>
                        <a:rPr lang="ko-KR" altLang="en-US" sz="2000" baseline="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파라미터별</a:t>
                      </a:r>
                      <a:r>
                        <a:rPr lang="ko-KR" altLang="en-US" sz="2000" baseline="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</a:t>
                      </a:r>
                      <a:r>
                        <a:rPr lang="en-US" altLang="ko-KR" sz="2000" baseline="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score</a:t>
                      </a:r>
                      <a:endParaRPr lang="en-US" altLang="ko-KR" sz="2000" dirty="0" smtClean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grid.cv_results</a:t>
                      </a:r>
                      <a:r>
                        <a:rPr lang="en-US" altLang="ko-KR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70823"/>
                  </a:ext>
                </a:extLst>
              </a:tr>
              <a:tr h="774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err="1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best_estimators</a:t>
                      </a:r>
                      <a:r>
                        <a:rPr lang="en-US" altLang="ko-KR" sz="2300" dirty="0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(estimator) </a:t>
                      </a:r>
                      <a:r>
                        <a:rPr lang="ko-KR" altLang="en-US" sz="200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파라미터가</a:t>
                      </a:r>
                      <a:r>
                        <a:rPr lang="ko-KR" altLang="en-US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최적화된 모델</a:t>
                      </a:r>
                      <a:endParaRPr lang="en-US" altLang="ko-KR" sz="2000" dirty="0" smtClean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grid.best_estimators</a:t>
                      </a:r>
                      <a:r>
                        <a:rPr lang="en-US" altLang="ko-KR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08974"/>
                  </a:ext>
                </a:extLst>
              </a:tr>
              <a:tr h="774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err="1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best_score</a:t>
                      </a:r>
                      <a:endParaRPr lang="ko-KR" altLang="en-US" sz="2300" dirty="0">
                        <a:solidFill>
                          <a:srgbClr val="0070C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(float) </a:t>
                      </a:r>
                      <a:r>
                        <a:rPr lang="ko-KR" altLang="en-US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가장 좋은 모델의 성능 평균값</a:t>
                      </a:r>
                      <a:endParaRPr lang="en-US" altLang="ko-KR" sz="2000" dirty="0" smtClean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grid.best_score</a:t>
                      </a:r>
                      <a:r>
                        <a:rPr lang="en-US" altLang="ko-KR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259338"/>
                  </a:ext>
                </a:extLst>
              </a:tr>
              <a:tr h="774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err="1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best_params</a:t>
                      </a:r>
                      <a:r>
                        <a:rPr lang="en-US" altLang="ko-KR" sz="2300" dirty="0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_</a:t>
                      </a:r>
                      <a:endParaRPr lang="ko-KR" altLang="en-US" sz="2300" dirty="0">
                        <a:solidFill>
                          <a:srgbClr val="0070C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</a:t>
                      </a:r>
                      <a:r>
                        <a:rPr lang="en-US" altLang="ko-KR" sz="200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dict</a:t>
                      </a:r>
                      <a:r>
                        <a:rPr lang="en-US" altLang="ko-KR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) </a:t>
                      </a:r>
                      <a:r>
                        <a:rPr lang="ko-KR" altLang="en-US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최적의 </a:t>
                      </a:r>
                      <a:r>
                        <a:rPr lang="ko-KR" altLang="en-US" sz="200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파라미터</a:t>
                      </a:r>
                      <a:endParaRPr lang="en-US" altLang="ko-KR" sz="2000" dirty="0" smtClean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grid.best_params</a:t>
                      </a:r>
                      <a:r>
                        <a:rPr lang="en-US" altLang="ko-KR" sz="20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809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7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데이터 전처리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597023"/>
            <a:ext cx="10722429" cy="46731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결손값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(Null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값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)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처리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피처들 중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Null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값이 적은 경우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9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해당 피처의 평균값 등으로 대체 </a:t>
            </a:r>
            <a:endParaRPr lang="en-US" altLang="ko-KR" sz="19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9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이때 피처의 중요도에 따라 </a:t>
            </a:r>
            <a:r>
              <a:rPr lang="ko-KR" altLang="en-US" sz="19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대체값</a:t>
            </a:r>
            <a:r>
              <a:rPr lang="ko-KR" altLang="en-US" sz="19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선정에 유의</a:t>
            </a:r>
            <a:endParaRPr lang="en-US" altLang="ko-KR" sz="19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피처들 중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Null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값 많은 경우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9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해당 피처를 </a:t>
            </a:r>
            <a:r>
              <a:rPr lang="en-US" altLang="ko-KR" sz="19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drop</a:t>
            </a:r>
            <a:r>
              <a:rPr lang="ko-KR" altLang="en-US" sz="19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하는 게 일반적</a:t>
            </a:r>
            <a:endParaRPr lang="en-US" altLang="ko-KR" sz="19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919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넘파이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7023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ndarray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속성 확인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985378"/>
              </p:ext>
            </p:extLst>
          </p:nvPr>
        </p:nvGraphicFramePr>
        <p:xfrm>
          <a:off x="1001939" y="3058158"/>
          <a:ext cx="10188122" cy="176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4061">
                  <a:extLst>
                    <a:ext uri="{9D8B030D-6E8A-4147-A177-3AD203B41FA5}">
                      <a16:colId xmlns:a16="http://schemas.microsoft.com/office/drawing/2014/main" val="1219466439"/>
                    </a:ext>
                  </a:extLst>
                </a:gridCol>
                <a:gridCol w="5094061">
                  <a:extLst>
                    <a:ext uri="{9D8B030D-6E8A-4147-A177-3AD203B41FA5}">
                      <a16:colId xmlns:a16="http://schemas.microsoft.com/office/drawing/2014/main" val="1645984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err="1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ndarray.shape</a:t>
                      </a:r>
                      <a:endParaRPr lang="ko-KR" altLang="en-US" sz="2300" dirty="0">
                        <a:solidFill>
                          <a:srgbClr val="0070C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Ndarray</a:t>
                      </a:r>
                      <a:r>
                        <a:rPr lang="ko-KR" altLang="en-US" sz="23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의 행</a:t>
                      </a:r>
                      <a:r>
                        <a:rPr lang="en-US" altLang="ko-KR" sz="23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, </a:t>
                      </a:r>
                      <a:r>
                        <a:rPr lang="ko-KR" altLang="en-US" sz="23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열 출력</a:t>
                      </a:r>
                      <a:endParaRPr lang="ko-KR" altLang="en-US" sz="23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7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err="1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ndarray.ndim</a:t>
                      </a:r>
                      <a:endParaRPr lang="ko-KR" altLang="en-US" sz="2300" dirty="0" smtClean="0">
                        <a:solidFill>
                          <a:srgbClr val="0070C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Ndarray</a:t>
                      </a:r>
                      <a:r>
                        <a:rPr lang="ko-KR" altLang="en-US" sz="23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의 차원 출력</a:t>
                      </a:r>
                      <a:endParaRPr lang="ko-KR" altLang="en-US" sz="23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0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err="1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ndarray.dtype</a:t>
                      </a:r>
                      <a:endParaRPr lang="ko-KR" altLang="en-US" sz="2300" dirty="0" smtClean="0">
                        <a:solidFill>
                          <a:srgbClr val="0070C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Ndarray</a:t>
                      </a:r>
                      <a:r>
                        <a:rPr lang="ko-KR" altLang="en-US" sz="23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의 데이터 타입 출력</a:t>
                      </a:r>
                      <a:endParaRPr lang="ko-KR" altLang="en-US" sz="23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25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err="1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ndarray.reshape</a:t>
                      </a:r>
                      <a:r>
                        <a:rPr lang="en-US" altLang="ko-KR" sz="2300" dirty="0" smtClean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 )</a:t>
                      </a:r>
                      <a:endParaRPr lang="ko-KR" altLang="en-US" sz="2300" dirty="0" smtClean="0">
                        <a:solidFill>
                          <a:srgbClr val="0070C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입력받은</a:t>
                      </a:r>
                      <a:r>
                        <a:rPr lang="ko-KR" altLang="en-US" sz="23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</a:t>
                      </a:r>
                      <a:r>
                        <a:rPr lang="en-US" altLang="ko-KR" sz="23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shape</a:t>
                      </a:r>
                      <a:r>
                        <a:rPr lang="ko-KR" altLang="en-US" sz="23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의 </a:t>
                      </a:r>
                      <a:r>
                        <a:rPr lang="en-US" altLang="ko-KR" sz="2300" dirty="0" err="1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ndarray</a:t>
                      </a:r>
                      <a:r>
                        <a:rPr lang="ko-KR" altLang="en-US" sz="2300" dirty="0" smtClean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로 재생성</a:t>
                      </a:r>
                      <a:endParaRPr lang="ko-KR" altLang="en-US" sz="23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43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8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데이터 전처리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597023"/>
            <a:ext cx="10722429" cy="46731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데이터 </a:t>
            </a: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인코딩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3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LabelEncoder</a:t>
            </a:r>
            <a:endParaRPr lang="en-US" altLang="ko-KR" sz="2300" dirty="0" smtClean="0">
              <a:solidFill>
                <a:srgbClr val="0070C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문자열 값을 </a:t>
            </a: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숫자형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카테고리 값으로 변환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From </a:t>
            </a:r>
            <a:r>
              <a:rPr lang="en-US" altLang="ko-KR" sz="19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sklearn.preprocessing</a:t>
            </a:r>
            <a:r>
              <a:rPr lang="en-US" altLang="ko-KR" sz="19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import </a:t>
            </a:r>
            <a:r>
              <a:rPr lang="en-US" altLang="ko-KR" sz="19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LabelEncoder</a:t>
            </a:r>
            <a:endParaRPr lang="en-US" altLang="ko-KR" sz="1900" dirty="0" smtClean="0">
              <a:solidFill>
                <a:srgbClr val="0070C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일괄적인 </a:t>
            </a: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숫자값으로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변환되면서 특정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ML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알고리즘에서는 예측 성능 저하 문제 발생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트리 계열의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ML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알고리즘에서 사용 추천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31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데이터 전처리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597023"/>
            <a:ext cx="10722429" cy="46731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데이터 </a:t>
            </a: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인코딩</a:t>
            </a:r>
            <a:endParaRPr lang="en-US" altLang="ko-KR" sz="23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2. 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One-Hot Encoding</a:t>
            </a: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행 형태의 피처 고유 값을 열 형태로 차원 변환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from </a:t>
            </a:r>
            <a:r>
              <a:rPr lang="en-US" altLang="ko-KR" sz="20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sklearn.preprocessing</a:t>
            </a:r>
            <a:r>
              <a:rPr lang="en-US" altLang="ko-KR" sz="20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import </a:t>
            </a:r>
            <a:r>
              <a:rPr lang="en-US" altLang="ko-KR" sz="20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OneHotEncoder</a:t>
            </a:r>
            <a:endParaRPr lang="en-US" altLang="ko-KR" sz="2000" dirty="0" smtClean="0">
              <a:solidFill>
                <a:srgbClr val="0070C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고유 값에 해당하는 칼럼에만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1,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나머지는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0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표시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263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데이터 전처리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597023"/>
            <a:ext cx="10722429" cy="46731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데이터 </a:t>
            </a: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인코딩</a:t>
            </a:r>
            <a:endParaRPr lang="en-US" altLang="ko-KR" sz="23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2. </a:t>
            </a:r>
            <a:r>
              <a:rPr lang="en-US" altLang="ko-KR" sz="23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pd.get_dummies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 )</a:t>
            </a:r>
          </a:p>
          <a:p>
            <a:pPr>
              <a:lnSpc>
                <a:spcPct val="150000"/>
              </a:lnSpc>
            </a:pP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판다스에서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제공하는 </a:t>
            </a: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인코딩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방법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데이터 프레임을 인수로 받아야 함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236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데이터 전처리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597023"/>
            <a:ext cx="10722429" cy="46731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피처 스케일링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1. </a:t>
            </a:r>
            <a:r>
              <a:rPr lang="ko-KR" altLang="en-US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표준화</a:t>
            </a:r>
            <a:endParaRPr lang="en-US" altLang="ko-KR" sz="2300" dirty="0" smtClean="0">
              <a:solidFill>
                <a:srgbClr val="0070C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각 피처 값을 </a:t>
            </a: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가우시안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정규 분포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평균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=0,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분산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=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1)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를 가진 값으로 변환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3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StandardScaler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이용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특히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SVM, </a:t>
            </a: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선형회귀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, </a:t>
            </a: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로지스틱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회귀 적용하기 전 꼭 수행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39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데이터 전처리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597023"/>
            <a:ext cx="10722429" cy="46731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피처 스케일링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2. </a:t>
            </a:r>
            <a:r>
              <a:rPr lang="ko-KR" altLang="en-US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정규화</a:t>
            </a:r>
            <a:endParaRPr lang="en-US" altLang="ko-KR" sz="2300" dirty="0" smtClean="0">
              <a:solidFill>
                <a:srgbClr val="0070C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서로 다른 피처의 크기를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0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과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1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사이 값으로 통일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음수가 </a:t>
            </a: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있을경우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-1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과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1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사이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3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MinMaxScaler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이용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데이터 분포가 </a:t>
            </a: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가우시안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분포가 아닐 경우 적용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502" y="3933597"/>
            <a:ext cx="4944155" cy="137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프로세스 정리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597023"/>
            <a:ext cx="10722429" cy="467314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데이터 전처리</a:t>
            </a:r>
            <a:endParaRPr lang="en-US" altLang="ko-KR" sz="2300" dirty="0" smtClean="0">
              <a:solidFill>
                <a:srgbClr val="0070C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	Null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값 처리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, scaling =&gt; </a:t>
            </a: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sklearn.preprocessing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모듈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rain, test data </a:t>
            </a:r>
            <a:r>
              <a:rPr lang="ko-KR" altLang="en-US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분리</a:t>
            </a:r>
            <a:endParaRPr lang="en-US" altLang="ko-KR" sz="2300" dirty="0" smtClean="0">
              <a:solidFill>
                <a:srgbClr val="0070C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	=&gt; </a:t>
            </a: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sklearn.model_selection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모듈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모델 학습 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(train data </a:t>
            </a:r>
            <a:r>
              <a:rPr lang="ko-KR" altLang="en-US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이용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	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데이터 </a:t>
            </a: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특성별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모델 선택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	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교차 검증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=&gt; </a:t>
            </a: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sklearn.model_selection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모듈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모델 성능 평가 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(test data </a:t>
            </a:r>
            <a:r>
              <a:rPr lang="ko-KR" altLang="en-US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이용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42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수고하셨습니다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21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넘파이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7023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넘파이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데이터 세트 선택하기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indexing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특정 데이터만 추출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원하는 위치 인덱스 값을 지정해 해당 위치 데이터 반환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슬라이싱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‘:’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을 이용해 연속된 </a:t>
            </a: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인덱스상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ndarray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추출하는 방식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* </a:t>
            </a:r>
            <a:r>
              <a:rPr lang="en-US" altLang="ko-KR" sz="23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0:10</a:t>
            </a:r>
            <a:r>
              <a:rPr lang="ko-KR" altLang="en-US" sz="23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은 </a:t>
            </a:r>
            <a:r>
              <a:rPr lang="en-US" altLang="ko-KR" sz="23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0</a:t>
            </a:r>
            <a:r>
              <a:rPr lang="ko-KR" altLang="en-US" sz="23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부터 </a:t>
            </a:r>
            <a:r>
              <a:rPr lang="en-US" altLang="ko-KR" sz="23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9</a:t>
            </a:r>
            <a:r>
              <a:rPr lang="ko-KR" altLang="en-US" sz="2300" dirty="0" smtClean="0">
                <a:solidFill>
                  <a:srgbClr val="00B05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까지</a:t>
            </a:r>
            <a:endParaRPr lang="en-US" altLang="ko-KR" sz="2300" dirty="0">
              <a:solidFill>
                <a:srgbClr val="00B05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21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넘파이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7023"/>
            <a:ext cx="10515600" cy="446087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넘파이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데이터 세트 선택하기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indexing</a:t>
            </a:r>
            <a:b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</a:b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3. </a:t>
            </a: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팬시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인덱싱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리스트나 </a:t>
            </a: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ndarray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로 인덱싱 집합을 지정하면 해당 위치의 인덱스에 해당하는 </a:t>
            </a: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ndarray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를 반환하는 방식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array2d[[0,1],2]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4.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불린 인덱싱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: </a:t>
            </a: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특정조건에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따라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true/</a:t>
            </a: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falsee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값 인덱싱 집합을 기반으로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True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에 해당되는 데이터의 </a:t>
            </a: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ndarray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반환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Array1d[array1 &gt; 5]</a:t>
            </a:r>
          </a:p>
        </p:txBody>
      </p:sp>
    </p:spTree>
    <p:extLst>
      <p:ext uri="{BB962C8B-B14F-4D97-AF65-F5344CB8AC3E}">
        <p14:creationId xmlns:p14="http://schemas.microsoft.com/office/powerpoint/2010/main" val="146162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넘파이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7023"/>
            <a:ext cx="10515600" cy="446087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행렬의 정렬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3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np.sort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 )</a:t>
            </a:r>
          </a:p>
          <a:p>
            <a:pPr>
              <a:lnSpc>
                <a:spcPct val="150000"/>
              </a:lnSpc>
            </a:pPr>
            <a:r>
              <a:rPr lang="ko-KR" altLang="en-US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넘파이에서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sort( )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를 호출하는 방식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원 행렬을 그대로 유지한 채 원 행렬의 정렬된 행렬을 반환 </a:t>
            </a:r>
            <a:r>
              <a:rPr lang="en-US" altLang="ko-KR" sz="23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</a:t>
            </a:r>
            <a:r>
              <a:rPr lang="en-US" altLang="ko-KR" sz="2300" dirty="0" err="1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ndarry</a:t>
            </a:r>
            <a:r>
              <a:rPr lang="en-US" altLang="ko-KR" sz="23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23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원본 유지</a:t>
            </a:r>
            <a:r>
              <a:rPr lang="en-US" altLang="ko-KR" sz="23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2. </a:t>
            </a:r>
            <a:r>
              <a:rPr lang="en-US" altLang="ko-KR" sz="23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ndarray.sort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 )</a:t>
            </a: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행렬 자체에서 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sort( )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를 호출하는 방식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원 행렬 자체를 정렬한 상태로 변환 </a:t>
            </a:r>
            <a:r>
              <a:rPr lang="en-US" altLang="ko-KR" sz="23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</a:t>
            </a:r>
            <a:r>
              <a:rPr lang="ko-KR" altLang="en-US" sz="2300" dirty="0" err="1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반환값</a:t>
            </a:r>
            <a:r>
              <a:rPr lang="ko-KR" altLang="en-US" sz="23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23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None/ </a:t>
            </a:r>
            <a:r>
              <a:rPr lang="en-US" altLang="ko-KR" sz="2300" dirty="0" err="1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ndarray</a:t>
            </a:r>
            <a:r>
              <a:rPr lang="en-US" altLang="ko-KR" sz="23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23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원본 대체</a:t>
            </a:r>
            <a:r>
              <a:rPr lang="en-US" altLang="ko-KR" sz="2300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677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Use Numpy Argsort in Python - Sharp Sigh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289" y="2013581"/>
            <a:ext cx="5085896" cy="404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넘파이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7023"/>
            <a:ext cx="10515600" cy="446087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행렬의 정렬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3.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2300" dirty="0" err="1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np.argsort</a:t>
            </a:r>
            <a:r>
              <a:rPr lang="en-US" altLang="ko-KR" sz="2300" dirty="0" smtClean="0">
                <a:solidFill>
                  <a:srgbClr val="0070C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( )</a:t>
            </a:r>
          </a:p>
          <a:p>
            <a:pPr>
              <a:lnSpc>
                <a:spcPct val="150000"/>
              </a:lnSpc>
            </a:pP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정렬 행렬의 원본 행렬 인덱스를 </a:t>
            </a:r>
            <a:r>
              <a:rPr lang="en-US" altLang="ko-KR" sz="2300" dirty="0" err="1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ndarray</a:t>
            </a:r>
            <a:r>
              <a:rPr lang="en-US" altLang="ko-KR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23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형으로 변환</a:t>
            </a:r>
            <a:endParaRPr lang="en-US" altLang="ko-KR" sz="2300" dirty="0" smtClean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830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2219</Words>
  <Application>Microsoft Office PowerPoint</Application>
  <PresentationFormat>와이드스크린</PresentationFormat>
  <Paragraphs>455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3" baseType="lpstr">
      <vt:lpstr>AppleSDGothicNeoB00</vt:lpstr>
      <vt:lpstr>AppleSDGothicNeoEB00</vt:lpstr>
      <vt:lpstr>AppleSDGothicNeoM00</vt:lpstr>
      <vt:lpstr>AppleSDGothicNeoSB00</vt:lpstr>
      <vt:lpstr>맑은 고딕</vt:lpstr>
      <vt:lpstr>Arial</vt:lpstr>
      <vt:lpstr>Office 테마</vt:lpstr>
      <vt:lpstr>[SESSION 1] 파이썬 머신러닝 및 사이킷런</vt:lpstr>
      <vt:lpstr>목차</vt:lpstr>
      <vt:lpstr>1. 파이썬 기반의 머신러닝과 생태계 이해</vt:lpstr>
      <vt:lpstr>넘파이</vt:lpstr>
      <vt:lpstr>넘파이</vt:lpstr>
      <vt:lpstr>넘파이</vt:lpstr>
      <vt:lpstr>넘파이</vt:lpstr>
      <vt:lpstr>넘파이</vt:lpstr>
      <vt:lpstr>넘파이</vt:lpstr>
      <vt:lpstr>넘파이</vt:lpstr>
      <vt:lpstr>판다스</vt:lpstr>
      <vt:lpstr>판다스</vt:lpstr>
      <vt:lpstr>판다스</vt:lpstr>
      <vt:lpstr>판다스</vt:lpstr>
      <vt:lpstr>판다스</vt:lpstr>
      <vt:lpstr>판다스</vt:lpstr>
      <vt:lpstr>판다스</vt:lpstr>
      <vt:lpstr>판다스</vt:lpstr>
      <vt:lpstr>판다스</vt:lpstr>
      <vt:lpstr>판다스</vt:lpstr>
      <vt:lpstr>판다스</vt:lpstr>
      <vt:lpstr>판다스</vt:lpstr>
      <vt:lpstr>판다스</vt:lpstr>
      <vt:lpstr>판다스</vt:lpstr>
      <vt:lpstr>판다스</vt:lpstr>
      <vt:lpstr>판다스</vt:lpstr>
      <vt:lpstr>2. 사이킷런으로 시작하는 머신러닝</vt:lpstr>
      <vt:lpstr>첫 번째 머신러밍 만들어보기</vt:lpstr>
      <vt:lpstr>사이킷런의 기반 프레임워크 익히기</vt:lpstr>
      <vt:lpstr>사이킷런의 기반 프레임워크 익히기</vt:lpstr>
      <vt:lpstr>사이킷런의 기반 프레임워크 익히기</vt:lpstr>
      <vt:lpstr>사이킷런의 기반 프레임워크 익히기</vt:lpstr>
      <vt:lpstr>사이킷런의 기반 프레임워크 익히기</vt:lpstr>
      <vt:lpstr>사이킷런의 기반 프레임워크 익히기</vt:lpstr>
      <vt:lpstr>사이킷런의 기반 프레임워크 익히기</vt:lpstr>
      <vt:lpstr>Model Selection 모듈 소개</vt:lpstr>
      <vt:lpstr>Model Selection 모듈 소개</vt:lpstr>
      <vt:lpstr>Model Selection 모듈 소개</vt:lpstr>
      <vt:lpstr>Model Selection 모듈 소개</vt:lpstr>
      <vt:lpstr>Model Selection 모듈 소개</vt:lpstr>
      <vt:lpstr>Model Selection 모듈 소개</vt:lpstr>
      <vt:lpstr>Model Selection 모듈 소개</vt:lpstr>
      <vt:lpstr>Model Selection 모듈 소개</vt:lpstr>
      <vt:lpstr>Model Selection 모듈 소개</vt:lpstr>
      <vt:lpstr>Model Selection 모듈 소개</vt:lpstr>
      <vt:lpstr>Model Selection 모듈 소개</vt:lpstr>
      <vt:lpstr>Model Selection 모듈 소개</vt:lpstr>
      <vt:lpstr>Model Selection 모듈 소개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프로세스 정리</vt:lpstr>
      <vt:lpstr>수고하셨습니다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[SESSION 1] 파이썬 머신러닝 및 사이킷런</dc:title>
  <dc:creator>lenovo</dc:creator>
  <cp:lastModifiedBy>lenovo</cp:lastModifiedBy>
  <cp:revision>68</cp:revision>
  <dcterms:created xsi:type="dcterms:W3CDTF">2023-09-18T12:42:14Z</dcterms:created>
  <dcterms:modified xsi:type="dcterms:W3CDTF">2023-09-19T01:12:07Z</dcterms:modified>
</cp:coreProperties>
</file>