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57" r:id="rId5"/>
    <p:sldId id="266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militarystandard.com/missile/titan2/specs.php" TargetMode="External"/><Relationship Id="rId2" Type="http://schemas.openxmlformats.org/officeDocument/2006/relationships/hyperlink" Target="https://www.nps.gov/articles/titan-icbm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stronautix.com/t/titani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Importance of Drag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LeVally</a:t>
            </a:r>
            <a:endParaRPr lang="en-US" dirty="0" smtClean="0"/>
          </a:p>
          <a:p>
            <a:r>
              <a:rPr lang="en-US" dirty="0" smtClean="0"/>
              <a:t>Pacific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Titan II Missile</a:t>
            </a:r>
          </a:p>
          <a:p>
            <a:r>
              <a:rPr lang="en-US" dirty="0" smtClean="0"/>
              <a:t>Shooting Method</a:t>
            </a:r>
            <a:endParaRPr lang="en-US" dirty="0" smtClean="0"/>
          </a:p>
          <a:p>
            <a:r>
              <a:rPr lang="en-US" dirty="0" smtClean="0"/>
              <a:t>Drag vs No Drag</a:t>
            </a:r>
          </a:p>
          <a:p>
            <a:r>
              <a:rPr lang="en-US" dirty="0" smtClean="0"/>
              <a:t>Interception Time</a:t>
            </a:r>
          </a:p>
          <a:p>
            <a:r>
              <a:rPr lang="en-US" dirty="0" smtClean="0"/>
              <a:t>Small Drag Change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6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 II Missile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3977"/>
            <a:ext cx="8915400" cy="3777622"/>
          </a:xfrm>
        </p:spPr>
        <p:txBody>
          <a:bodyPr/>
          <a:lstStyle/>
          <a:p>
            <a:r>
              <a:rPr lang="en-US" dirty="0" smtClean="0"/>
              <a:t>1963 - 1987</a:t>
            </a:r>
          </a:p>
          <a:p>
            <a:r>
              <a:rPr lang="en-US" dirty="0" smtClean="0"/>
              <a:t>6,706 m/s</a:t>
            </a:r>
          </a:p>
          <a:p>
            <a:r>
              <a:rPr lang="en-US" dirty="0" smtClean="0"/>
              <a:t>31.4 m</a:t>
            </a:r>
          </a:p>
          <a:p>
            <a:r>
              <a:rPr lang="en-US" dirty="0" smtClean="0"/>
              <a:t>15,000 km</a:t>
            </a:r>
          </a:p>
          <a:p>
            <a:r>
              <a:rPr lang="en-US" dirty="0" smtClean="0"/>
              <a:t>185 km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://www.themilitarystandard.com/missile/titan2/images/titan2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95" y="1411089"/>
            <a:ext cx="4043495" cy="494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4573"/>
            <a:ext cx="8915400" cy="3777622"/>
          </a:xfrm>
        </p:spPr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Order </a:t>
            </a:r>
            <a:r>
              <a:rPr lang="en-US" dirty="0" err="1" smtClean="0"/>
              <a:t>Runge-Kutta</a:t>
            </a:r>
            <a:r>
              <a:rPr lang="en-US" dirty="0" smtClean="0"/>
              <a:t> Method</a:t>
            </a:r>
            <a:endParaRPr lang="en-US" dirty="0" smtClean="0"/>
          </a:p>
          <a:p>
            <a:r>
              <a:rPr lang="en-US" dirty="0" smtClean="0"/>
              <a:t>Bisection Method</a:t>
            </a:r>
            <a:endParaRPr lang="en-US" dirty="0" smtClean="0"/>
          </a:p>
          <a:p>
            <a:r>
              <a:rPr lang="en-US" dirty="0" smtClean="0"/>
              <a:t>Euler Method</a:t>
            </a:r>
          </a:p>
          <a:p>
            <a:r>
              <a:rPr lang="en-US" dirty="0" smtClean="0"/>
              <a:t>The guess and check method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855" y="799644"/>
            <a:ext cx="3714377" cy="55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5"/>
          </a:xfrm>
        </p:spPr>
        <p:txBody>
          <a:bodyPr/>
          <a:lstStyle/>
          <a:p>
            <a:r>
              <a:rPr lang="en-US" dirty="0" smtClean="0"/>
              <a:t>Drag vs No Drag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784389"/>
            <a:ext cx="7736806" cy="37782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589212" y="126455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X Velocity Unaffected by Drag</a:t>
            </a:r>
          </a:p>
          <a:p>
            <a:r>
              <a:rPr lang="en-US" dirty="0" smtClean="0"/>
              <a:t>Nearly linear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037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Interception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4044"/>
            <a:ext cx="8915400" cy="1696994"/>
          </a:xfrm>
        </p:spPr>
        <p:txBody>
          <a:bodyPr/>
          <a:lstStyle/>
          <a:p>
            <a:r>
              <a:rPr lang="en-US" dirty="0" smtClean="0"/>
              <a:t>50 extra seconds</a:t>
            </a:r>
          </a:p>
          <a:p>
            <a:r>
              <a:rPr lang="en-US" dirty="0" smtClean="0"/>
              <a:t>20 km and 5 km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17341"/>
            <a:ext cx="7481593" cy="360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7468"/>
          </a:xfrm>
        </p:spPr>
        <p:txBody>
          <a:bodyPr/>
          <a:lstStyle/>
          <a:p>
            <a:r>
              <a:rPr lang="en-US" dirty="0" smtClean="0"/>
              <a:t>Small Drag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068" y="1544511"/>
            <a:ext cx="8915400" cy="1037968"/>
          </a:xfrm>
        </p:spPr>
        <p:txBody>
          <a:bodyPr/>
          <a:lstStyle/>
          <a:p>
            <a:r>
              <a:rPr lang="en-US" dirty="0" smtClean="0"/>
              <a:t>From 4 to 5</a:t>
            </a:r>
          </a:p>
          <a:p>
            <a:r>
              <a:rPr lang="en-US" dirty="0" smtClean="0"/>
              <a:t>1.5 km and 15 km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25413"/>
            <a:ext cx="7158296" cy="34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9231"/>
          </a:xfrm>
        </p:spPr>
        <p:txBody>
          <a:bodyPr/>
          <a:lstStyle/>
          <a:p>
            <a:r>
              <a:rPr lang="en-US" dirty="0" smtClean="0"/>
              <a:t>References and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49859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[1] Giordano, Nicholas J, and </a:t>
            </a:r>
            <a:r>
              <a:rPr lang="en-US" dirty="0" err="1"/>
              <a:t>Hisao</a:t>
            </a:r>
            <a:r>
              <a:rPr lang="en-US" dirty="0"/>
              <a:t> Nakanishi. Computational Physics. Dorling </a:t>
            </a:r>
            <a:r>
              <a:rPr lang="en-US" dirty="0" err="1"/>
              <a:t>Kindersky</a:t>
            </a:r>
            <a:r>
              <a:rPr lang="en-US" dirty="0"/>
              <a:t>. 2006</a:t>
            </a:r>
          </a:p>
          <a:p>
            <a:r>
              <a:rPr lang="en-US" dirty="0"/>
              <a:t>[2] M. E. J. Newman, Computational physics (</a:t>
            </a:r>
            <a:r>
              <a:rPr lang="en-US" dirty="0" err="1"/>
              <a:t>Createspace</a:t>
            </a:r>
            <a:r>
              <a:rPr lang="en-US" dirty="0"/>
              <a:t>, </a:t>
            </a:r>
            <a:r>
              <a:rPr lang="en-US" dirty="0" err="1"/>
              <a:t>S.l.</a:t>
            </a:r>
            <a:r>
              <a:rPr lang="en-US" dirty="0"/>
              <a:t>, 2013).</a:t>
            </a:r>
          </a:p>
          <a:p>
            <a:r>
              <a:rPr lang="en-US" dirty="0"/>
              <a:t>[3] The Titan Missile (U.S. National Park Service). National Parks Service Available at: </a:t>
            </a:r>
            <a:r>
              <a:rPr lang="en-US" u="sng" dirty="0">
                <a:hlinkClick r:id="rId2"/>
              </a:rPr>
              <a:t>https://www.nps.gov/articles/titan-icbm.htm</a:t>
            </a:r>
            <a:r>
              <a:rPr lang="en-US" dirty="0"/>
              <a:t>. (Accessed: 13th May 2018)</a:t>
            </a:r>
          </a:p>
          <a:p>
            <a:r>
              <a:rPr lang="en-US" dirty="0"/>
              <a:t>[4] </a:t>
            </a:r>
            <a:r>
              <a:rPr lang="en-US" dirty="0" err="1"/>
              <a:t>TheMilitaryStandard</a:t>
            </a:r>
            <a:r>
              <a:rPr lang="en-US" dirty="0"/>
              <a:t> - Titan II. Williams Air Force Base (AFB), Arizona Available at: </a:t>
            </a:r>
            <a:r>
              <a:rPr lang="en-US" u="sng" dirty="0">
                <a:hlinkClick r:id="rId3"/>
              </a:rPr>
              <a:t>http://www.themilitarystandard.com/missile/titan2/specs.php</a:t>
            </a:r>
            <a:r>
              <a:rPr lang="en-US" dirty="0"/>
              <a:t>. (Accessed: 13th May 2018)</a:t>
            </a:r>
          </a:p>
          <a:p>
            <a:r>
              <a:rPr lang="en-US" dirty="0"/>
              <a:t>[5] Titan II. Terrier Oriole Available at: </a:t>
            </a:r>
            <a:r>
              <a:rPr lang="en-US" u="sng" dirty="0">
                <a:hlinkClick r:id="rId4"/>
              </a:rPr>
              <a:t>http://www.astronautix.com/t/titanii.html</a:t>
            </a:r>
            <a:r>
              <a:rPr lang="en-US" dirty="0"/>
              <a:t>. (Accessed: 13th May 2018</a:t>
            </a:r>
            <a:r>
              <a:rPr lang="en-US" dirty="0" smtClean="0"/>
              <a:t>)</a:t>
            </a:r>
          </a:p>
          <a:p>
            <a:r>
              <a:rPr lang="en-US" dirty="0" smtClean="0"/>
              <a:t>[6] Dr. Danielle McDermott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905</TotalTime>
  <Words>148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The Importance of Drag</vt:lpstr>
      <vt:lpstr>The Project</vt:lpstr>
      <vt:lpstr>The Titan II Missile</vt:lpstr>
      <vt:lpstr>Shooting Method</vt:lpstr>
      <vt:lpstr>Drag vs No Drag</vt:lpstr>
      <vt:lpstr>Interception Time</vt:lpstr>
      <vt:lpstr>Small Drag Changes</vt:lpstr>
      <vt:lpstr>References and Acknowledgements</vt:lpstr>
    </vt:vector>
  </TitlesOfParts>
  <Company>Pacific University - UIS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Projectile Motion of a Cannon Shell</dc:title>
  <dc:creator>AutoBVT</dc:creator>
  <cp:lastModifiedBy>AutoBVT</cp:lastModifiedBy>
  <cp:revision>19</cp:revision>
  <dcterms:created xsi:type="dcterms:W3CDTF">2018-03-09T03:33:55Z</dcterms:created>
  <dcterms:modified xsi:type="dcterms:W3CDTF">2018-05-14T20:39:11Z</dcterms:modified>
</cp:coreProperties>
</file>