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Raleway"/>
      <p:regular r:id="rId40"/>
      <p:bold r:id="rId41"/>
      <p:italic r:id="rId42"/>
      <p:boldItalic r:id="rId43"/>
    </p:embeddedFont>
    <p:embeddedFont>
      <p:font typeface="Lato"/>
      <p:regular r:id="rId44"/>
      <p:bold r:id="rId45"/>
      <p:italic r:id="rId46"/>
      <p:boldItalic r:id="rId47"/>
    </p:embeddedFont>
    <p:embeddedFont>
      <p:font typeface="Roboto Mono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regular.fntdata"/><Relationship Id="rId42" Type="http://schemas.openxmlformats.org/officeDocument/2006/relationships/font" Target="fonts/Raleway-italic.fntdata"/><Relationship Id="rId41" Type="http://schemas.openxmlformats.org/officeDocument/2006/relationships/font" Target="fonts/Raleway-bold.fntdata"/><Relationship Id="rId44" Type="http://schemas.openxmlformats.org/officeDocument/2006/relationships/font" Target="fonts/Lato-regular.fntdata"/><Relationship Id="rId43" Type="http://schemas.openxmlformats.org/officeDocument/2006/relationships/font" Target="fonts/Raleway-boldItalic.fntdata"/><Relationship Id="rId46" Type="http://schemas.openxmlformats.org/officeDocument/2006/relationships/font" Target="fonts/Lato-italic.fntdata"/><Relationship Id="rId45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Mono-regular.fntdata"/><Relationship Id="rId47" Type="http://schemas.openxmlformats.org/officeDocument/2006/relationships/font" Target="fonts/Lato-boldItalic.fntdata"/><Relationship Id="rId49" Type="http://schemas.openxmlformats.org/officeDocument/2006/relationships/font" Target="fonts/RobotoMon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Mono-boldItalic.fntdata"/><Relationship Id="rId50" Type="http://schemas.openxmlformats.org/officeDocument/2006/relationships/font" Target="fonts/RobotoMon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8771f3bb88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8771f3bb88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fd2dd02f4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fd2dd02f4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fd2ad7fb4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fd2ad7fb4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8771f3bb88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8771f3bb88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8771f3bb88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8771f3bb88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fd2ad7fb4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fd2ad7fb4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8771f3bb88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8771f3bb88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8771f3bb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8771f3bb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8771f3bb8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8771f3bb8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8771f3bb8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8771f3bb8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8771f3bb88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8771f3bb88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8771f3bb8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8771f3bb8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8771f3bb8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8771f3bb8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8771f3bb88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8771f3bb88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f80c3f1cc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f80c3f1cc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8771f3bb8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8771f3bb8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f80c3f1cc3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f80c3f1cc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8771f3bb88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8771f3bb88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fd2ad7fb4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fd2ad7fb4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f80c3f1cc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f80c3f1cc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8771f3bb8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8771f3bb8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8771f3bb8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8771f3bb8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8771f3bb8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8771f3bb8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8771f3bb8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8771f3bb8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8771f3bb88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8771f3bb88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fd2ad7fb4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fd2ad7fb4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fd2ad7fb4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fd2ad7fb4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8771f3bb88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8771f3bb88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fd2ad7fb4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fd2ad7fb4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Relationship Id="rId4" Type="http://schemas.openxmlformats.org/officeDocument/2006/relationships/image" Target="../media/image23.png"/><Relationship Id="rId5" Type="http://schemas.openxmlformats.org/officeDocument/2006/relationships/image" Target="../media/image2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6.png"/><Relationship Id="rId4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801250" y="-102475"/>
            <a:ext cx="7643700" cy="8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SzPts val="6000"/>
              <a:buChar char="-"/>
            </a:pPr>
            <a:r>
              <a:rPr lang="en" sz="6000"/>
              <a:t>2.</a:t>
            </a:r>
            <a:endParaRPr sz="6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A) Reading Data</a:t>
            </a:r>
            <a:endParaRPr sz="4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B) Advanced Querying</a:t>
            </a:r>
            <a:endParaRPr sz="4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C) Updating Data</a:t>
            </a:r>
            <a:endParaRPr sz="4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D) Deleting Data</a:t>
            </a:r>
            <a:endParaRPr sz="4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E) Insert Trigger</a:t>
            </a:r>
            <a:endParaRPr sz="4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/>
        </p:nvSpPr>
        <p:spPr>
          <a:xfrm>
            <a:off x="3401675" y="1209025"/>
            <a:ext cx="30000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*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Books_sm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publication_year_sm &gt;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(SELECT AVG(publication_year_sm) FROM Books_sm);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2"/>
          <p:cNvSpPr txBox="1"/>
          <p:nvPr/>
        </p:nvSpPr>
        <p:spPr>
          <a:xfrm>
            <a:off x="2551275" y="6557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ii ) Query with a Subquery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idx="4294967295" type="title"/>
          </p:nvPr>
        </p:nvSpPr>
        <p:spPr>
          <a:xfrm>
            <a:off x="7584100" y="-701800"/>
            <a:ext cx="73770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37" name="Google Shape;137;p23"/>
          <p:cNvSpPr txBox="1"/>
          <p:nvPr/>
        </p:nvSpPr>
        <p:spPr>
          <a:xfrm flipH="1" rot="10800000">
            <a:off x="5657850" y="3576131"/>
            <a:ext cx="336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23"/>
          <p:cNvSpPr txBox="1"/>
          <p:nvPr/>
        </p:nvSpPr>
        <p:spPr>
          <a:xfrm>
            <a:off x="4858625" y="3072500"/>
            <a:ext cx="4065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23"/>
          <p:cNvSpPr txBox="1"/>
          <p:nvPr/>
        </p:nvSpPr>
        <p:spPr>
          <a:xfrm>
            <a:off x="4284850" y="3669750"/>
            <a:ext cx="446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0" name="Google Shape;140;p23"/>
          <p:cNvPicPr preferRelativeResize="0"/>
          <p:nvPr/>
        </p:nvPicPr>
        <p:blipFill rotWithShape="1">
          <a:blip r:embed="rId3">
            <a:alphaModFix/>
          </a:blip>
          <a:srcRect b="0" l="0" r="-19560" t="20134"/>
          <a:stretch/>
        </p:blipFill>
        <p:spPr>
          <a:xfrm>
            <a:off x="470025" y="1596325"/>
            <a:ext cx="8505825" cy="170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idx="4294967295" type="title"/>
          </p:nvPr>
        </p:nvSpPr>
        <p:spPr>
          <a:xfrm>
            <a:off x="494800" y="444675"/>
            <a:ext cx="7908900" cy="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300">
                <a:solidFill>
                  <a:schemeClr val="dk1"/>
                </a:solidFill>
              </a:rPr>
              <a:t>2C</a:t>
            </a:r>
            <a:r>
              <a:rPr lang="en" sz="3300">
                <a:solidFill>
                  <a:schemeClr val="dk1"/>
                </a:solidFill>
              </a:rPr>
              <a:t>) </a:t>
            </a:r>
            <a:r>
              <a:rPr lang="en" sz="3300">
                <a:solidFill>
                  <a:schemeClr val="dk1"/>
                </a:solidFill>
              </a:rPr>
              <a:t>Updating Data</a:t>
            </a:r>
            <a:endParaRPr sz="2100"/>
          </a:p>
        </p:txBody>
      </p:sp>
      <p:sp>
        <p:nvSpPr>
          <p:cNvPr id="146" name="Google Shape;146;p24"/>
          <p:cNvSpPr txBox="1"/>
          <p:nvPr/>
        </p:nvSpPr>
        <p:spPr>
          <a:xfrm flipH="1" rot="10800000">
            <a:off x="5657850" y="3576131"/>
            <a:ext cx="336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24"/>
          <p:cNvSpPr txBox="1"/>
          <p:nvPr/>
        </p:nvSpPr>
        <p:spPr>
          <a:xfrm>
            <a:off x="4858625" y="3072500"/>
            <a:ext cx="4065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24"/>
          <p:cNvSpPr txBox="1"/>
          <p:nvPr/>
        </p:nvSpPr>
        <p:spPr>
          <a:xfrm>
            <a:off x="954925" y="1480150"/>
            <a:ext cx="518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 ) </a:t>
            </a: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Update a Specific Attribute in the "Parent" Table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6400" y="2265675"/>
            <a:ext cx="4553825" cy="184388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 txBox="1"/>
          <p:nvPr/>
        </p:nvSpPr>
        <p:spPr>
          <a:xfrm>
            <a:off x="4715225" y="3072500"/>
            <a:ext cx="4352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This query updates the birth year of a specific author. It’s essential for correcting or modifying data within the parent table.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/>
        </p:nvSpPr>
        <p:spPr>
          <a:xfrm>
            <a:off x="596325" y="178275"/>
            <a:ext cx="590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Using draw.io</a:t>
            </a:r>
            <a:endParaRPr b="1" sz="1800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25"/>
          <p:cNvSpPr txBox="1"/>
          <p:nvPr/>
        </p:nvSpPr>
        <p:spPr>
          <a:xfrm flipH="1" rot="10800000">
            <a:off x="5657850" y="3576131"/>
            <a:ext cx="336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25"/>
          <p:cNvSpPr txBox="1"/>
          <p:nvPr/>
        </p:nvSpPr>
        <p:spPr>
          <a:xfrm>
            <a:off x="4858625" y="3072500"/>
            <a:ext cx="4065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25"/>
          <p:cNvSpPr txBox="1"/>
          <p:nvPr/>
        </p:nvSpPr>
        <p:spPr>
          <a:xfrm>
            <a:off x="657775" y="721950"/>
            <a:ext cx="518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ii ) </a:t>
            </a: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Update Multiple Attributes in the "Child" Table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9" name="Google Shape;159;p25"/>
          <p:cNvPicPr preferRelativeResize="0"/>
          <p:nvPr/>
        </p:nvPicPr>
        <p:blipFill rotWithShape="1">
          <a:blip r:embed="rId3">
            <a:alphaModFix/>
          </a:blip>
          <a:srcRect b="0" l="0" r="0" t="3063"/>
          <a:stretch/>
        </p:blipFill>
        <p:spPr>
          <a:xfrm>
            <a:off x="1266825" y="1807375"/>
            <a:ext cx="6610350" cy="195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5"/>
          <p:cNvSpPr txBox="1"/>
          <p:nvPr/>
        </p:nvSpPr>
        <p:spPr>
          <a:xfrm>
            <a:off x="4991850" y="3918600"/>
            <a:ext cx="428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This query updates both the genre and publication year of a specific book, demonstrating how to modify multiple attributes in a single operation.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/>
        </p:nvSpPr>
        <p:spPr>
          <a:xfrm>
            <a:off x="799200" y="1178300"/>
            <a:ext cx="30000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a) Update a Specific Attribute in the "Parent" Table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Authors_sm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birth_year_sm = 1970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author_id_sm = 1;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6"/>
          <p:cNvSpPr txBox="1"/>
          <p:nvPr/>
        </p:nvSpPr>
        <p:spPr>
          <a:xfrm>
            <a:off x="4334075" y="1178300"/>
            <a:ext cx="30000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b) Update Multiple Attributes in the "Child" Table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Books_sm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genre_sm = 'Science Fiction',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publication_year_sm = 2020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title_sm = 'Some Book Title';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/>
        </p:nvSpPr>
        <p:spPr>
          <a:xfrm>
            <a:off x="1477475" y="434425"/>
            <a:ext cx="590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27"/>
          <p:cNvSpPr txBox="1"/>
          <p:nvPr/>
        </p:nvSpPr>
        <p:spPr>
          <a:xfrm>
            <a:off x="386800" y="485625"/>
            <a:ext cx="9144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iii) Cascading Updates</a:t>
            </a:r>
            <a:endParaRPr b="1" sz="2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73" name="Google Shape;1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138" y="1116825"/>
            <a:ext cx="6336266" cy="372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7"/>
          <p:cNvSpPr txBox="1"/>
          <p:nvPr/>
        </p:nvSpPr>
        <p:spPr>
          <a:xfrm>
            <a:off x="3865575" y="3299400"/>
            <a:ext cx="37809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" sz="1100">
                <a:solidFill>
                  <a:schemeClr val="dk2"/>
                </a:solidFill>
              </a:rPr>
              <a:t>This ensures that the foreign key constraint is not violated when updating the </a:t>
            </a: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author_id_sm</a:t>
            </a:r>
            <a:r>
              <a:rPr b="1" lang="en" sz="1100">
                <a:solidFill>
                  <a:schemeClr val="dk2"/>
                </a:solidFill>
              </a:rPr>
              <a:t> in the </a:t>
            </a: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Authors_sm</a:t>
            </a:r>
            <a:r>
              <a:rPr b="1" lang="en" sz="1100">
                <a:solidFill>
                  <a:schemeClr val="dk2"/>
                </a:solidFill>
              </a:rPr>
              <a:t> table.</a:t>
            </a:r>
            <a:endParaRPr b="1" sz="11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-"/>
            </a:pPr>
            <a:r>
              <a:rPr b="1" lang="en" sz="1100">
                <a:solidFill>
                  <a:schemeClr val="dk2"/>
                </a:solidFill>
              </a:rPr>
              <a:t>It changes the author ID and automatically updates the related books’ author IDs. If cascading updates aren’t supported, manual updates would be required.</a:t>
            </a:r>
            <a:endParaRPr b="1"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613600" y="75850"/>
            <a:ext cx="8417700" cy="36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</a:rPr>
              <a:t>2D</a:t>
            </a:r>
            <a:r>
              <a:rPr lang="en" sz="3600">
                <a:solidFill>
                  <a:schemeClr val="accent5"/>
                </a:solidFill>
              </a:rPr>
              <a:t> ) Deleting Data</a:t>
            </a:r>
            <a:endParaRPr sz="36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3600"/>
          </a:p>
        </p:txBody>
      </p:sp>
      <p:pic>
        <p:nvPicPr>
          <p:cNvPr id="180" name="Google Shape;1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97" y="1690475"/>
            <a:ext cx="7911575" cy="284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8"/>
          <p:cNvSpPr txBox="1"/>
          <p:nvPr/>
        </p:nvSpPr>
        <p:spPr>
          <a:xfrm>
            <a:off x="842200" y="946700"/>
            <a:ext cx="590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i) Delete a Specific Record from the "Parent" Table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28"/>
          <p:cNvSpPr txBox="1"/>
          <p:nvPr/>
        </p:nvSpPr>
        <p:spPr>
          <a:xfrm>
            <a:off x="3106575" y="3139375"/>
            <a:ext cx="5705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This query deletes an author and examines the impact on related books. If cascading deletes aren’t enabled, manual cleanup of orphaned records may be necessary.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/>
        </p:nvSpPr>
        <p:spPr>
          <a:xfrm>
            <a:off x="799200" y="11783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9"/>
          <p:cNvSpPr txBox="1"/>
          <p:nvPr/>
        </p:nvSpPr>
        <p:spPr>
          <a:xfrm>
            <a:off x="2961100" y="1782825"/>
            <a:ext cx="3000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DELETE FROM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Authors_sm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WHERE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author_id_sm = 1;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89" name="Google Shape;189;p29"/>
          <p:cNvSpPr txBox="1"/>
          <p:nvPr/>
        </p:nvSpPr>
        <p:spPr>
          <a:xfrm>
            <a:off x="0" y="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i) Delete a Specific Record from the "Parent" Table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29"/>
          <p:cNvSpPr txBox="1"/>
          <p:nvPr/>
        </p:nvSpPr>
        <p:spPr>
          <a:xfrm>
            <a:off x="1258950" y="972075"/>
            <a:ext cx="625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i) Delete a Specific Record from the "Parent" Table</a:t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/>
        </p:nvSpPr>
        <p:spPr>
          <a:xfrm>
            <a:off x="852450" y="905700"/>
            <a:ext cx="590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 ) </a:t>
            </a: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Delete Specific Records from the "Child" Table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30"/>
          <p:cNvSpPr txBox="1"/>
          <p:nvPr/>
        </p:nvSpPr>
        <p:spPr>
          <a:xfrm>
            <a:off x="2788950" y="3825850"/>
            <a:ext cx="570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query removes all books of a specific genre. It demonstrates how to delete child records based on a condition.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7" name="Google Shape;19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438" y="1745963"/>
            <a:ext cx="7755068" cy="14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/>
        </p:nvSpPr>
        <p:spPr>
          <a:xfrm>
            <a:off x="799200" y="11783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1"/>
          <p:cNvSpPr txBox="1"/>
          <p:nvPr/>
        </p:nvSpPr>
        <p:spPr>
          <a:xfrm>
            <a:off x="2961100" y="1782825"/>
            <a:ext cx="3000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DELETE FROM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Books_sm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WHERE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genre_sm = 'Non-Fiction';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04" name="Google Shape;204;p31"/>
          <p:cNvSpPr txBox="1"/>
          <p:nvPr/>
        </p:nvSpPr>
        <p:spPr>
          <a:xfrm>
            <a:off x="0" y="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i) Delete a Specific Record from the "Parent" Table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p31"/>
          <p:cNvSpPr txBox="1"/>
          <p:nvPr/>
        </p:nvSpPr>
        <p:spPr>
          <a:xfrm>
            <a:off x="1258950" y="972075"/>
            <a:ext cx="625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i) Delete a Specific Record from the "Child" Table</a:t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ctrTitle"/>
          </p:nvPr>
        </p:nvSpPr>
        <p:spPr>
          <a:xfrm>
            <a:off x="801250" y="-102475"/>
            <a:ext cx="7643700" cy="8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SzPts val="6000"/>
              <a:buChar char="-"/>
            </a:pPr>
            <a:r>
              <a:rPr lang="en" sz="6000"/>
              <a:t>2.</a:t>
            </a:r>
            <a:endParaRPr sz="6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F) Delete Trigger</a:t>
            </a:r>
            <a:endParaRPr sz="4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G) Update Trigger</a:t>
            </a:r>
            <a:endParaRPr sz="4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H) </a:t>
            </a:r>
            <a:r>
              <a:rPr lang="en" sz="4200"/>
              <a:t>ON CASCADE </a:t>
            </a:r>
            <a:endParaRPr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613600" y="75850"/>
            <a:ext cx="8417700" cy="36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</a:rPr>
              <a:t>2E</a:t>
            </a:r>
            <a:r>
              <a:rPr lang="en" sz="3600">
                <a:solidFill>
                  <a:schemeClr val="accent5"/>
                </a:solidFill>
              </a:rPr>
              <a:t> ) </a:t>
            </a:r>
            <a:r>
              <a:rPr lang="en" sz="3600">
                <a:solidFill>
                  <a:schemeClr val="accent5"/>
                </a:solidFill>
              </a:rPr>
              <a:t>Inserting Trigger</a:t>
            </a:r>
            <a:endParaRPr sz="36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3600"/>
          </a:p>
        </p:txBody>
      </p:sp>
      <p:sp>
        <p:nvSpPr>
          <p:cNvPr id="211" name="Google Shape;211;p32"/>
          <p:cNvSpPr txBox="1"/>
          <p:nvPr/>
        </p:nvSpPr>
        <p:spPr>
          <a:xfrm>
            <a:off x="842200" y="946700"/>
            <a:ext cx="590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i) Delete a Specific Record from the "Parent" Table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32"/>
          <p:cNvSpPr txBox="1"/>
          <p:nvPr/>
        </p:nvSpPr>
        <p:spPr>
          <a:xfrm>
            <a:off x="3106575" y="3139375"/>
            <a:ext cx="5705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This query deletes an author and examines the impact on related books. If cascading deletes aren’t enabled, manual cleanup of orphaned records may be necessary.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3" name="Google Shape;21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3488" y="1473888"/>
            <a:ext cx="7515225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/>
        </p:nvSpPr>
        <p:spPr>
          <a:xfrm>
            <a:off x="842200" y="946700"/>
            <a:ext cx="590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33"/>
          <p:cNvSpPr txBox="1"/>
          <p:nvPr/>
        </p:nvSpPr>
        <p:spPr>
          <a:xfrm>
            <a:off x="3106575" y="3139375"/>
            <a:ext cx="570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0" name="Google Shape;22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7400" y="144938"/>
            <a:ext cx="5209200" cy="485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/>
          <p:nvPr/>
        </p:nvSpPr>
        <p:spPr>
          <a:xfrm>
            <a:off x="719275" y="268450"/>
            <a:ext cx="9979500" cy="5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DELIMITER //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CREATE TRIGGER prevent_invalid_insert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BEFORE INSERT ON Child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FOR EACH ROW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BEGIN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DECLARE fk_exists INT;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-- Check if the new foreign key value exists in the Parent table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SELECT COUNT(*) INTO fk_exists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FROM Parent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WHERE Parent.primary_key = NEW.foreign_key;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-- If the foreign key does not exist, raise an error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IF fk_exists = 0 THEN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SIGNAL SQLSTATE '45000'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SET MESSAGE_TEXT = 'Foreign key constraint violated: The foreign key value does not exist in the Parent table.';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END IF;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END;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//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DELIMITER ;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613600" y="75850"/>
            <a:ext cx="8417700" cy="36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300">
                <a:solidFill>
                  <a:schemeClr val="dk1"/>
                </a:solidFill>
              </a:rPr>
              <a:t>2E) Deleting Trigger</a:t>
            </a:r>
            <a:endParaRPr b="0" sz="3600"/>
          </a:p>
        </p:txBody>
      </p:sp>
      <p:sp>
        <p:nvSpPr>
          <p:cNvPr id="231" name="Google Shape;231;p35"/>
          <p:cNvSpPr txBox="1"/>
          <p:nvPr/>
        </p:nvSpPr>
        <p:spPr>
          <a:xfrm>
            <a:off x="1508175" y="311450"/>
            <a:ext cx="590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p35"/>
          <p:cNvSpPr txBox="1"/>
          <p:nvPr/>
        </p:nvSpPr>
        <p:spPr>
          <a:xfrm>
            <a:off x="3106575" y="3139375"/>
            <a:ext cx="570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3" name="Google Shape;23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8173" y="773150"/>
            <a:ext cx="6370599" cy="423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650" y="1730300"/>
            <a:ext cx="8839200" cy="321082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6"/>
          <p:cNvSpPr txBox="1"/>
          <p:nvPr/>
        </p:nvSpPr>
        <p:spPr>
          <a:xfrm>
            <a:off x="3639375" y="2571750"/>
            <a:ext cx="590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Successful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deletion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/>
          <p:nvPr/>
        </p:nvSpPr>
        <p:spPr>
          <a:xfrm>
            <a:off x="995875" y="163950"/>
            <a:ext cx="9057300" cy="57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DELIMITER //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CREATE TRIGGER prevent_invalid_delete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BEFORE DELETE ON Parent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FOR EACH ROW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BEGIN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DECLARE child_exists INT;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-- Check if the primary key is referenced in the Child table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SELECT COUNT(*) INTO child_exists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FROM Child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WHERE Child.foreign_key = OLD.primary_key;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-- If there are references in the Child table, raise an error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IF child_exists &gt; 0 THEN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SIGNAL SQLSTATE '45000'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SET MESSAGE_TEXT = 'Foreign key constraint violated: Cannot delete Parent row because it is referenced in the Child table.';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END IF;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END;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//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DELIMITER ;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/>
          <p:nvPr>
            <p:ph type="title"/>
          </p:nvPr>
        </p:nvSpPr>
        <p:spPr>
          <a:xfrm>
            <a:off x="514350" y="86050"/>
            <a:ext cx="7874400" cy="30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300">
                <a:solidFill>
                  <a:schemeClr val="dk1"/>
                </a:solidFill>
              </a:rPr>
              <a:t>2F </a:t>
            </a:r>
            <a:r>
              <a:rPr lang="en" sz="3600">
                <a:solidFill>
                  <a:schemeClr val="accent5"/>
                </a:solidFill>
              </a:rPr>
              <a:t>) Update Trigger</a:t>
            </a:r>
            <a:endParaRPr b="0" sz="3600"/>
          </a:p>
        </p:txBody>
      </p:sp>
      <p:sp>
        <p:nvSpPr>
          <p:cNvPr id="250" name="Google Shape;250;p38"/>
          <p:cNvSpPr txBox="1"/>
          <p:nvPr/>
        </p:nvSpPr>
        <p:spPr>
          <a:xfrm>
            <a:off x="3116850" y="3969300"/>
            <a:ext cx="41100" cy="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" name="Google Shape;251;p38"/>
          <p:cNvSpPr txBox="1"/>
          <p:nvPr/>
        </p:nvSpPr>
        <p:spPr>
          <a:xfrm>
            <a:off x="3618900" y="3866850"/>
            <a:ext cx="509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2" name="Google Shape;252;p38"/>
          <p:cNvSpPr txBox="1"/>
          <p:nvPr/>
        </p:nvSpPr>
        <p:spPr>
          <a:xfrm>
            <a:off x="1354550" y="875025"/>
            <a:ext cx="590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 ) Trigger on Child Table: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3" name="Google Shape;25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3550" y="1336725"/>
            <a:ext cx="5563150" cy="365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9"/>
          <p:cNvSpPr txBox="1"/>
          <p:nvPr/>
        </p:nvSpPr>
        <p:spPr>
          <a:xfrm>
            <a:off x="3116850" y="3969300"/>
            <a:ext cx="41100" cy="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" name="Google Shape;259;p39"/>
          <p:cNvSpPr txBox="1"/>
          <p:nvPr/>
        </p:nvSpPr>
        <p:spPr>
          <a:xfrm>
            <a:off x="3618900" y="3866850"/>
            <a:ext cx="509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0" name="Google Shape;260;p39"/>
          <p:cNvSpPr txBox="1"/>
          <p:nvPr/>
        </p:nvSpPr>
        <p:spPr>
          <a:xfrm>
            <a:off x="791025" y="301250"/>
            <a:ext cx="590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 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 Trigger on Parent Table: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1" name="Google Shape;26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5200" y="860025"/>
            <a:ext cx="5810600" cy="396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0"/>
          <p:cNvSpPr txBox="1"/>
          <p:nvPr>
            <p:ph type="title"/>
          </p:nvPr>
        </p:nvSpPr>
        <p:spPr>
          <a:xfrm>
            <a:off x="992675" y="659875"/>
            <a:ext cx="6560700" cy="21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a) Testing the Trigger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Test Case 1:</a:t>
            </a:r>
            <a:r>
              <a:rPr b="0" lang="en" sz="1100">
                <a:latin typeface="Arial"/>
                <a:ea typeface="Arial"/>
                <a:cs typeface="Arial"/>
                <a:sym typeface="Arial"/>
              </a:rPr>
              <a:t> Attempt to update </a:t>
            </a:r>
            <a:r>
              <a:rPr b="0" lang="en" sz="1100">
                <a:latin typeface="Roboto Mono"/>
                <a:ea typeface="Roboto Mono"/>
                <a:cs typeface="Roboto Mono"/>
                <a:sym typeface="Roboto Mono"/>
              </a:rPr>
              <a:t>author_id_sm</a:t>
            </a:r>
            <a:r>
              <a:rPr b="0" lang="en" sz="1100"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b="0" lang="en" sz="1100">
                <a:latin typeface="Roboto Mono"/>
                <a:ea typeface="Roboto Mono"/>
                <a:cs typeface="Roboto Mono"/>
                <a:sym typeface="Roboto Mono"/>
              </a:rPr>
              <a:t>Books_sm</a:t>
            </a:r>
            <a:r>
              <a:rPr b="0" lang="en" sz="1100">
                <a:latin typeface="Arial"/>
                <a:ea typeface="Arial"/>
                <a:cs typeface="Arial"/>
                <a:sym typeface="Arial"/>
              </a:rPr>
              <a:t> to a non-existing value.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 sz="3600"/>
          </a:p>
        </p:txBody>
      </p:sp>
      <p:pic>
        <p:nvPicPr>
          <p:cNvPr id="267" name="Google Shape;26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4825" y="1772550"/>
            <a:ext cx="3733800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40"/>
          <p:cNvSpPr txBox="1"/>
          <p:nvPr/>
        </p:nvSpPr>
        <p:spPr>
          <a:xfrm>
            <a:off x="5678325" y="3334050"/>
            <a:ext cx="3256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This query should fail with an error indicating that the </a:t>
            </a:r>
            <a:r>
              <a:rPr lang="en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author_id_sm</a:t>
            </a:r>
            <a:r>
              <a:rPr lang="en" sz="1100">
                <a:solidFill>
                  <a:schemeClr val="lt1"/>
                </a:solidFill>
              </a:rPr>
              <a:t> does not exist in </a:t>
            </a:r>
            <a:r>
              <a:rPr lang="en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Authors_sm</a:t>
            </a:r>
            <a:r>
              <a:rPr lang="en" sz="1100">
                <a:solidFill>
                  <a:schemeClr val="lt1"/>
                </a:solidFill>
              </a:rPr>
              <a:t>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1"/>
          <p:cNvSpPr txBox="1"/>
          <p:nvPr/>
        </p:nvSpPr>
        <p:spPr>
          <a:xfrm>
            <a:off x="1544350" y="55350"/>
            <a:ext cx="7305300" cy="57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DELIMITER //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CREATE TRIGGER prevent_invalid_fk_update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BEFORE UPDATE ON Child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FOR EACH ROW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BEGIN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DECLARE fk_exists INT;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-- Check if the updated foreign key value exists in the Parent table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SELECT COUNT(*) INTO fk_exists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FROM Parent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WHERE Parent.primary_key = NEW.foreign_key;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-- If the foreign key does not exist, raise an error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IF fk_exists = 0 THEN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SIGNAL SQLSTATE '45000'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SET MESSAGE_TEXT = 'Foreign key constraint violated: The updated foreign key value does not exist in the Parent table.';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END IF;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END;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//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DELIMITER ;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idx="4294967295" type="title"/>
          </p:nvPr>
        </p:nvSpPr>
        <p:spPr>
          <a:xfrm>
            <a:off x="535775" y="712150"/>
            <a:ext cx="81549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2A ) Reading Data</a:t>
            </a:r>
            <a:endParaRPr sz="2400"/>
          </a:p>
        </p:txBody>
      </p:sp>
      <p:pic>
        <p:nvPicPr>
          <p:cNvPr id="83" name="Google Shape;83;p15"/>
          <p:cNvPicPr preferRelativeResize="0"/>
          <p:nvPr/>
        </p:nvPicPr>
        <p:blipFill rotWithShape="1">
          <a:blip r:embed="rId3">
            <a:alphaModFix/>
          </a:blip>
          <a:srcRect b="2094" l="0" r="0" t="1816"/>
          <a:stretch/>
        </p:blipFill>
        <p:spPr>
          <a:xfrm>
            <a:off x="1205225" y="1521150"/>
            <a:ext cx="5442599" cy="3227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4141450" y="2073800"/>
            <a:ext cx="47211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This query retrieves all authors along with their associated books using a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LEFT JOIN</a:t>
            </a:r>
            <a:r>
              <a:rPr lang="en" sz="1100">
                <a:solidFill>
                  <a:schemeClr val="dk2"/>
                </a:solidFill>
              </a:rPr>
              <a:t>. 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It ensures that every author is listed even if they have no corresponding books, making it essential for comprehensive data retrieval in a one-to-many relationship.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2"/>
          <p:cNvSpPr txBox="1"/>
          <p:nvPr>
            <p:ph type="title"/>
          </p:nvPr>
        </p:nvSpPr>
        <p:spPr>
          <a:xfrm>
            <a:off x="1146375" y="608650"/>
            <a:ext cx="6560700" cy="21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b) Testing the Trigger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est Case 2:</a:t>
            </a:r>
            <a:r>
              <a:rPr b="0"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Successfully update </a:t>
            </a:r>
            <a:r>
              <a:rPr b="0" lang="en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author_id_sm</a:t>
            </a:r>
            <a:r>
              <a:rPr b="0"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to an existing value.</a:t>
            </a:r>
            <a:endParaRPr b="0"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 sz="3600"/>
          </a:p>
        </p:txBody>
      </p:sp>
      <p:pic>
        <p:nvPicPr>
          <p:cNvPr id="279" name="Google Shape;27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5100" y="1806263"/>
            <a:ext cx="4743450" cy="183832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2"/>
          <p:cNvSpPr txBox="1"/>
          <p:nvPr/>
        </p:nvSpPr>
        <p:spPr>
          <a:xfrm>
            <a:off x="4090225" y="3969325"/>
            <a:ext cx="4629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The update should succeed if </a:t>
            </a:r>
            <a:r>
              <a:rPr lang="en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author_id_sm = 2</a:t>
            </a:r>
            <a:r>
              <a:rPr lang="en" sz="1100">
                <a:solidFill>
                  <a:schemeClr val="lt1"/>
                </a:solidFill>
              </a:rPr>
              <a:t> exists in </a:t>
            </a:r>
            <a:r>
              <a:rPr lang="en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Authors_sm</a:t>
            </a:r>
            <a:r>
              <a:rPr lang="en" sz="1100">
                <a:solidFill>
                  <a:schemeClr val="lt1"/>
                </a:solidFill>
              </a:rPr>
              <a:t>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3"/>
          <p:cNvSpPr txBox="1"/>
          <p:nvPr>
            <p:ph type="title"/>
          </p:nvPr>
        </p:nvSpPr>
        <p:spPr>
          <a:xfrm>
            <a:off x="572625" y="116825"/>
            <a:ext cx="8417700" cy="36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5"/>
                </a:solidFill>
              </a:rPr>
              <a:t>Verifying Trigger Execution</a:t>
            </a:r>
            <a:endParaRPr sz="36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3600"/>
          </a:p>
        </p:txBody>
      </p:sp>
      <p:pic>
        <p:nvPicPr>
          <p:cNvPr id="286" name="Google Shape;28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625" y="1266425"/>
            <a:ext cx="8291524" cy="293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4"/>
          <p:cNvSpPr txBox="1"/>
          <p:nvPr>
            <p:ph type="title"/>
          </p:nvPr>
        </p:nvSpPr>
        <p:spPr>
          <a:xfrm>
            <a:off x="572625" y="116825"/>
            <a:ext cx="8417700" cy="36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600">
                <a:solidFill>
                  <a:schemeClr val="accent5"/>
                </a:solidFill>
              </a:rPr>
              <a:t>2H ) ON CASCADE : </a:t>
            </a:r>
            <a:r>
              <a:rPr lang="en" sz="2000"/>
              <a:t>ON UPDATE CASCADE:</a:t>
            </a:r>
            <a:endParaRPr b="0" sz="2000"/>
          </a:p>
        </p:txBody>
      </p:sp>
      <p:pic>
        <p:nvPicPr>
          <p:cNvPr id="292" name="Google Shape;29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8425" y="993038"/>
            <a:ext cx="7581900" cy="33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44"/>
          <p:cNvSpPr txBox="1"/>
          <p:nvPr/>
        </p:nvSpPr>
        <p:spPr>
          <a:xfrm>
            <a:off x="2604525" y="4450800"/>
            <a:ext cx="5901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Check Existing Foreign Key Constraints:</a:t>
            </a:r>
            <a:r>
              <a:rPr lang="en" sz="1100">
                <a:solidFill>
                  <a:schemeClr val="lt1"/>
                </a:solidFill>
              </a:rPr>
              <a:t> You need to check the existing foreign key constraints on the </a:t>
            </a:r>
            <a:r>
              <a:rPr lang="en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Child</a:t>
            </a:r>
            <a:r>
              <a:rPr lang="en" sz="1100">
                <a:solidFill>
                  <a:schemeClr val="lt1"/>
                </a:solidFill>
              </a:rPr>
              <a:t> table. 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/>
          <p:nvPr>
            <p:ph type="title"/>
          </p:nvPr>
        </p:nvSpPr>
        <p:spPr>
          <a:xfrm>
            <a:off x="931250" y="5250075"/>
            <a:ext cx="8417700" cy="36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0" sz="3600"/>
          </a:p>
        </p:txBody>
      </p:sp>
      <p:pic>
        <p:nvPicPr>
          <p:cNvPr id="299" name="Google Shape;29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3000" y="756900"/>
            <a:ext cx="466725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1175" y="1697425"/>
            <a:ext cx="3390900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15125" y="3447725"/>
            <a:ext cx="5076825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6"/>
          <p:cNvSpPr txBox="1"/>
          <p:nvPr>
            <p:ph type="title"/>
          </p:nvPr>
        </p:nvSpPr>
        <p:spPr>
          <a:xfrm>
            <a:off x="572625" y="116825"/>
            <a:ext cx="8417700" cy="36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600">
                <a:solidFill>
                  <a:schemeClr val="accent5"/>
                </a:solidFill>
              </a:rPr>
              <a:t>2H ) ON CASCADE : </a:t>
            </a:r>
            <a:r>
              <a:rPr lang="en" sz="2000"/>
              <a:t>ON DELETECASCADE:</a:t>
            </a:r>
            <a:endParaRPr b="0" sz="2000"/>
          </a:p>
        </p:txBody>
      </p:sp>
      <p:pic>
        <p:nvPicPr>
          <p:cNvPr id="307" name="Google Shape;30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300" y="1016425"/>
            <a:ext cx="7391400" cy="343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2750" y="4627850"/>
            <a:ext cx="4086225" cy="2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/>
        </p:nvSpPr>
        <p:spPr>
          <a:xfrm>
            <a:off x="2717225" y="598375"/>
            <a:ext cx="73464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SELECT 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a.author_id_sm, 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a.first_name_sm, 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a.last_name_sm, 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a.birth_year_sm, 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b.book_id_sm, 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b.title_sm, 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b.genre_sm, 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b.publication_year_sm 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FROM 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Authors_sm a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LEFT JOIN 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Books_sm b 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ON 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a.author_id_sm = b.author_id_sm;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/>
        </p:nvSpPr>
        <p:spPr>
          <a:xfrm>
            <a:off x="872950" y="1571725"/>
            <a:ext cx="76437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SELECT 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* 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FROM 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Books_sm 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WHERE 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genre_sm = 'Fiction';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862750" y="1475425"/>
            <a:ext cx="30000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SELECT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b.title_sm,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b.genre_sm,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a.first_name_sm,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a.last_name_sm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FROM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Books_sm b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JOIN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Authors_sm a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ON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b.author_id_sm = a.author_id_sm;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325" y="193400"/>
            <a:ext cx="809855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idx="4294967295" type="title"/>
          </p:nvPr>
        </p:nvSpPr>
        <p:spPr>
          <a:xfrm>
            <a:off x="535775" y="712150"/>
            <a:ext cx="81549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2B ) Advanced Querying</a:t>
            </a:r>
            <a:endParaRPr sz="2400"/>
          </a:p>
        </p:txBody>
      </p:sp>
      <p:sp>
        <p:nvSpPr>
          <p:cNvPr id="106" name="Google Shape;106;p19"/>
          <p:cNvSpPr txBox="1"/>
          <p:nvPr/>
        </p:nvSpPr>
        <p:spPr>
          <a:xfrm flipH="1" rot="10800000">
            <a:off x="5657850" y="3576131"/>
            <a:ext cx="336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2675" y="2093600"/>
            <a:ext cx="5353050" cy="263470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4858625" y="3072500"/>
            <a:ext cx="40656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This query counts the number of books each author has written, using </a:t>
            </a:r>
            <a: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en" sz="1300">
                <a:solidFill>
                  <a:schemeClr val="dk2"/>
                </a:solidFill>
              </a:rPr>
              <a:t> and </a:t>
            </a:r>
            <a: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GROUP BY</a:t>
            </a:r>
            <a:r>
              <a:rPr lang="en" sz="1300">
                <a:solidFill>
                  <a:schemeClr val="dk2"/>
                </a:solidFill>
              </a:rPr>
              <a:t> to aggregate the data. 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It’s useful for summarizing data in a one-to-many relationship.</a:t>
            </a:r>
            <a:endParaRPr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954925" y="1480150"/>
            <a:ext cx="518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 ) Aggregate Function Query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 rotWithShape="1">
          <a:blip r:embed="rId4">
            <a:alphaModFix/>
          </a:blip>
          <a:srcRect b="-4039" l="-4047" r="0" t="3059"/>
          <a:stretch/>
        </p:blipFill>
        <p:spPr>
          <a:xfrm>
            <a:off x="5059400" y="1666775"/>
            <a:ext cx="3267075" cy="12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/>
        </p:nvSpPr>
        <p:spPr>
          <a:xfrm>
            <a:off x="3832000" y="1188525"/>
            <a:ext cx="30000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a.author_id_sm,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COUNT(b.book_id_sm) AS number_of_books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Authors_sm 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JOIN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Books_sm b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a.author_id_sm = b.author_id_sm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BY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a.author_id_sm;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idx="4294967295" type="title"/>
          </p:nvPr>
        </p:nvSpPr>
        <p:spPr>
          <a:xfrm>
            <a:off x="7584100" y="-701800"/>
            <a:ext cx="73770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21" name="Google Shape;121;p21"/>
          <p:cNvSpPr txBox="1"/>
          <p:nvPr/>
        </p:nvSpPr>
        <p:spPr>
          <a:xfrm flipH="1" rot="10800000">
            <a:off x="5657850" y="3576131"/>
            <a:ext cx="336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4858625" y="3072500"/>
            <a:ext cx="4065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422125" y="547750"/>
            <a:ext cx="518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 ) Query with a Subquery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 rotWithShape="1">
          <a:blip r:embed="rId3">
            <a:alphaModFix/>
          </a:blip>
          <a:srcRect b="0" l="0" r="0" t="2912"/>
          <a:stretch/>
        </p:blipFill>
        <p:spPr>
          <a:xfrm>
            <a:off x="1372900" y="1295100"/>
            <a:ext cx="5495925" cy="20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/>
        </p:nvSpPr>
        <p:spPr>
          <a:xfrm>
            <a:off x="4284850" y="3669750"/>
            <a:ext cx="4465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This query selects books published after the average publication year. The </a:t>
            </a: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subquery calculates the average, and the main query uses this to filter results.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