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bg>
      <p:bgPr>
        <a:solidFill>
          <a:srgbClr val="000000"/>
        </a:solidFill>
      </p:bgPr>
    </p:bg>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solidFill>
          <a:srgbClr val="000000"/>
        </a:solidFill>
      </p:bgPr>
    </p:bg>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ClrTx/>
              <a:buSzTx/>
              <a:buNone/>
              <a:defRPr i="1" sz="2400"/>
            </a:lvl1pPr>
          </a:lstStyle>
          <a:p>
            <a:pPr/>
            <a:r>
              <a:t>–Johnny Appleseed</a:t>
            </a:r>
          </a:p>
        </p:txBody>
      </p:sp>
      <p:sp>
        <p:nvSpPr>
          <p:cNvPr id="94" name="“Type a quote here.”"/>
          <p:cNvSpPr txBox="1"/>
          <p:nvPr>
            <p:ph type="body" sz="quarter" idx="14"/>
          </p:nvPr>
        </p:nvSpPr>
        <p:spPr>
          <a:xfrm>
            <a:off x="1270000" y="4308599"/>
            <a:ext cx="10464800" cy="609776"/>
          </a:xfrm>
          <a:prstGeom prst="rect">
            <a:avLst/>
          </a:prstGeom>
        </p:spPr>
        <p:txBody>
          <a:bodyPr>
            <a:spAutoFit/>
          </a:bodyPr>
          <a:lstStyle>
            <a:lvl1pPr marL="0" indent="0" algn="ctr">
              <a:spcBef>
                <a:spcPts val="0"/>
              </a:spcBef>
              <a:buClrTx/>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bg>
      <p:bgPr>
        <a:solidFill>
          <a:srgbClr val="000000"/>
        </a:solidFill>
      </p:bgPr>
    </p:bg>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bg>
      <p:bgPr>
        <a:solidFill>
          <a:srgbClr val="000000"/>
        </a:solidFill>
      </p:bgPr>
    </p:bg>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bg>
      <p:bgPr>
        <a:solidFill>
          <a:srgbClr val="000000"/>
        </a:solidFill>
      </p:bgPr>
    </p:bg>
    <p:spTree>
      <p:nvGrpSpPr>
        <p:cNvPr id="1" name=""/>
        <p:cNvGrpSpPr/>
        <p:nvPr/>
      </p:nvGrpSpPr>
      <p:grpSpPr>
        <a:xfrm>
          <a:off x="0" y="0"/>
          <a:ext cx="0" cy="0"/>
          <a:chOff x="0" y="0"/>
          <a:chExt cx="0" cy="0"/>
        </a:xfrm>
      </p:grpSpPr>
      <p:sp>
        <p:nvSpPr>
          <p:cNvPr id="20" name="Image"/>
          <p:cNvSpPr/>
          <p:nvPr>
            <p:ph type="pic" idx="13"/>
          </p:nvPr>
        </p:nvSpPr>
        <p:spPr>
          <a:xfrm>
            <a:off x="1619250" y="673100"/>
            <a:ext cx="9758016"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bg>
      <p:bgPr>
        <a:solidFill>
          <a:srgbClr val="000000"/>
        </a:solidFill>
      </p:bgPr>
    </p:bg>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bg>
      <p:bgPr>
        <a:solidFill>
          <a:srgbClr val="000000"/>
        </a:solidFill>
      </p:bgPr>
    </p:bg>
    <p:spTree>
      <p:nvGrpSpPr>
        <p:cNvPr id="1" name=""/>
        <p:cNvGrpSpPr/>
        <p:nvPr/>
      </p:nvGrpSpPr>
      <p:grpSpPr>
        <a:xfrm>
          <a:off x="0" y="0"/>
          <a:ext cx="0" cy="0"/>
          <a:chOff x="0" y="0"/>
          <a:chExt cx="0" cy="0"/>
        </a:xfrm>
      </p:grpSpPr>
      <p:sp>
        <p:nvSpPr>
          <p:cNvPr id="38" name="Image"/>
          <p:cNvSpPr/>
          <p:nvPr>
            <p:ph type="pic" sz="half" idx="13"/>
          </p:nvPr>
        </p:nvSpPr>
        <p:spPr>
          <a:xfrm>
            <a:off x="6718300" y="638919"/>
            <a:ext cx="5334001" cy="82169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bg>
      <p:bgPr>
        <a:solidFill>
          <a:srgbClr val="000000"/>
        </a:solidFill>
      </p:bgPr>
    </p:bg>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bg>
      <p:bgPr>
        <a:solidFill>
          <a:srgbClr val="000000"/>
        </a:solidFill>
      </p:bgPr>
    </p:bg>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bg>
      <p:bgPr>
        <a:solidFill>
          <a:srgbClr val="000000"/>
        </a:solidFill>
      </p:bgPr>
    </p:bg>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t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tif"/></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tif"/></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tif"/></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tif"/><Relationship Id="rId3" Type="http://schemas.openxmlformats.org/officeDocument/2006/relationships/image" Target="../media/image2.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Codecademy Machine Learning Project"/>
          <p:cNvSpPr txBox="1"/>
          <p:nvPr>
            <p:ph type="ctrTitle"/>
          </p:nvPr>
        </p:nvSpPr>
        <p:spPr>
          <a:prstGeom prst="rect">
            <a:avLst/>
          </a:prstGeom>
        </p:spPr>
        <p:txBody>
          <a:bodyPr/>
          <a:lstStyle>
            <a:lvl1pPr defTabSz="572516">
              <a:defRPr sz="7840"/>
            </a:lvl1pPr>
          </a:lstStyle>
          <a:p>
            <a:pPr/>
            <a:r>
              <a:t>Codecademy Machine Learning Project</a:t>
            </a:r>
          </a:p>
        </p:txBody>
      </p:sp>
      <p:sp>
        <p:nvSpPr>
          <p:cNvPr id="120" name="Michael Ricci"/>
          <p:cNvSpPr txBox="1"/>
          <p:nvPr>
            <p:ph type="subTitle" sz="quarter" idx="1"/>
          </p:nvPr>
        </p:nvSpPr>
        <p:spPr>
          <a:prstGeom prst="rect">
            <a:avLst/>
          </a:prstGeom>
        </p:spPr>
        <p:txBody>
          <a:bodyPr/>
          <a:lstStyle/>
          <a:p>
            <a:pPr/>
            <a:r>
              <a:t>Michael Ricci</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KNeighbors 1"/>
          <p:cNvSpPr txBox="1"/>
          <p:nvPr>
            <p:ph type="title"/>
          </p:nvPr>
        </p:nvSpPr>
        <p:spPr>
          <a:xfrm>
            <a:off x="1074674" y="-508000"/>
            <a:ext cx="11099801" cy="2159000"/>
          </a:xfrm>
          <a:prstGeom prst="rect">
            <a:avLst/>
          </a:prstGeom>
        </p:spPr>
        <p:txBody>
          <a:bodyPr/>
          <a:lstStyle>
            <a:lvl1pPr>
              <a:defRPr>
                <a:solidFill>
                  <a:srgbClr val="000000"/>
                </a:solidFill>
              </a:defRPr>
            </a:lvl1pPr>
          </a:lstStyle>
          <a:p>
            <a:pPr/>
            <a:r>
              <a:t>KNeighbors 1</a:t>
            </a:r>
          </a:p>
        </p:txBody>
      </p:sp>
      <p:sp>
        <p:nvSpPr>
          <p:cNvPr id="158" name="Feature data set is education and income, with sex as the labels.  Functional call is:"/>
          <p:cNvSpPr txBox="1"/>
          <p:nvPr>
            <p:ph type="body" idx="1"/>
          </p:nvPr>
        </p:nvSpPr>
        <p:spPr>
          <a:xfrm>
            <a:off x="1074674" y="-1422400"/>
            <a:ext cx="11099801" cy="6286500"/>
          </a:xfrm>
          <a:prstGeom prst="rect">
            <a:avLst/>
          </a:prstGeom>
        </p:spPr>
        <p:txBody>
          <a:bodyPr/>
          <a:lstStyle>
            <a:lvl1pPr>
              <a:defRPr>
                <a:solidFill>
                  <a:srgbClr val="000000"/>
                </a:solidFill>
              </a:defRPr>
            </a:lvl1pPr>
          </a:lstStyle>
          <a:p>
            <a:pPr/>
            <a:r>
              <a:t>Feature data set is education and income, with sex as the labels.  Functional call is:</a:t>
            </a:r>
          </a:p>
        </p:txBody>
      </p:sp>
      <p:sp>
        <p:nvSpPr>
          <p:cNvPr id="159" name="Text"/>
          <p:cNvSpPr txBox="1"/>
          <p:nvPr/>
        </p:nvSpPr>
        <p:spPr>
          <a:xfrm>
            <a:off x="6268262" y="3763620"/>
            <a:ext cx="712624" cy="461060"/>
          </a:xfrm>
          <a:prstGeom prst="rect">
            <a:avLst/>
          </a:prstGeom>
          <a:ln w="12700">
            <a:miter lim="400000"/>
          </a:ln>
        </p:spPr>
        <p:txBody>
          <a:bodyPr wrap="none" lIns="50800" tIns="50800" rIns="50800" bIns="50800" anchor="ctr">
            <a:spAutoFit/>
          </a:bodyPr>
          <a:lstStyle/>
          <a:p>
            <a:pPr/>
          </a:p>
        </p:txBody>
      </p:sp>
      <p:sp>
        <p:nvSpPr>
          <p:cNvPr id="160" name="classifier = KNeighborsClassifier(n_neighbors=5)…"/>
          <p:cNvSpPr txBox="1"/>
          <p:nvPr/>
        </p:nvSpPr>
        <p:spPr>
          <a:xfrm>
            <a:off x="3724148" y="2231981"/>
            <a:ext cx="5185792" cy="169553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700">
                <a:solidFill>
                  <a:srgbClr val="000000"/>
                </a:solidFill>
              </a:defRPr>
            </a:pPr>
            <a:r>
              <a:t>classifier = KNeighborsClassifier(n_neighbors=5)</a:t>
            </a:r>
          </a:p>
          <a:p>
            <a:pPr algn="l">
              <a:defRPr sz="1700">
                <a:solidFill>
                  <a:srgbClr val="000000"/>
                </a:solidFill>
              </a:defRPr>
            </a:pPr>
            <a:r>
              <a:t>t = time.process_time()</a:t>
            </a:r>
          </a:p>
          <a:p>
            <a:pPr algn="l">
              <a:defRPr sz="1700">
                <a:solidFill>
                  <a:srgbClr val="000000"/>
                </a:solidFill>
              </a:defRPr>
            </a:pPr>
            <a:r>
              <a:t>classifier.fit(train_data, train_labels)</a:t>
            </a:r>
          </a:p>
          <a:p>
            <a:pPr algn="l">
              <a:defRPr sz="1700">
                <a:solidFill>
                  <a:srgbClr val="000000"/>
                </a:solidFill>
              </a:defRPr>
            </a:pPr>
            <a:r>
              <a:t>elapsed_time = time.process_time() - t</a:t>
            </a:r>
          </a:p>
          <a:p>
            <a:pPr algn="l">
              <a:defRPr sz="1700">
                <a:solidFill>
                  <a:srgbClr val="000000"/>
                </a:solidFill>
              </a:defRPr>
            </a:pPr>
            <a:r>
              <a:t>print(classifier.score(test_data, test_labels))</a:t>
            </a:r>
          </a:p>
          <a:p>
            <a:pPr algn="l">
              <a:defRPr sz="1700">
                <a:solidFill>
                  <a:srgbClr val="000000"/>
                </a:solidFill>
              </a:defRPr>
            </a:pPr>
            <a:r>
              <a:t>print(elapsed_time)</a:t>
            </a:r>
          </a:p>
        </p:txBody>
      </p:sp>
      <p:sp>
        <p:nvSpPr>
          <p:cNvPr id="161" name="The elapsed time to fit this model was 0.076 s.  Looping over k yields the following plot:"/>
          <p:cNvSpPr txBox="1"/>
          <p:nvPr/>
        </p:nvSpPr>
        <p:spPr>
          <a:xfrm>
            <a:off x="830325" y="3960470"/>
            <a:ext cx="11272188" cy="8293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a:solidFill>
                  <a:srgbClr val="000000"/>
                </a:solidFill>
              </a:defRPr>
            </a:lvl1pPr>
          </a:lstStyle>
          <a:p>
            <a:pPr/>
            <a:r>
              <a:t>The elapsed time to fit this model was 0.076 s.  Looping over k yields the following plot:</a:t>
            </a:r>
          </a:p>
        </p:txBody>
      </p:sp>
      <p:pic>
        <p:nvPicPr>
          <p:cNvPr id="162" name="Image" descr="Image"/>
          <p:cNvPicPr>
            <a:picLocks noChangeAspect="1"/>
          </p:cNvPicPr>
          <p:nvPr/>
        </p:nvPicPr>
        <p:blipFill>
          <a:blip r:embed="rId2">
            <a:extLst/>
          </a:blip>
          <a:stretch>
            <a:fillRect/>
          </a:stretch>
        </p:blipFill>
        <p:spPr>
          <a:xfrm>
            <a:off x="3958169" y="4508500"/>
            <a:ext cx="5016501" cy="3530601"/>
          </a:xfrm>
          <a:prstGeom prst="rect">
            <a:avLst/>
          </a:prstGeom>
          <a:ln w="12700">
            <a:miter lim="400000"/>
          </a:ln>
        </p:spPr>
      </p:pic>
      <p:sp>
        <p:nvSpPr>
          <p:cNvPr id="163" name="The score is accuracy, and shows that around k = 20 is a good choice.  A score above 0.70 shows that this data is somewhat predictive on a test set."/>
          <p:cNvSpPr txBox="1"/>
          <p:nvPr/>
        </p:nvSpPr>
        <p:spPr>
          <a:xfrm>
            <a:off x="988480" y="8138770"/>
            <a:ext cx="11272188" cy="8293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a:solidFill>
                  <a:srgbClr val="000000"/>
                </a:solidFill>
              </a:defRPr>
            </a:lvl1pPr>
          </a:lstStyle>
          <a:p>
            <a:pPr/>
            <a:r>
              <a:t>The score is accuracy, and shows that around k = 20 is a good choice.  A score above 0.70 shows that this data is somewhat predictive on a test set.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Feature data set is essay length and average word length, with education as the labels.…"/>
          <p:cNvSpPr txBox="1"/>
          <p:nvPr>
            <p:ph type="body" idx="1"/>
          </p:nvPr>
        </p:nvSpPr>
        <p:spPr>
          <a:xfrm>
            <a:off x="1074674" y="292100"/>
            <a:ext cx="11099801" cy="6286500"/>
          </a:xfrm>
          <a:prstGeom prst="rect">
            <a:avLst/>
          </a:prstGeom>
        </p:spPr>
        <p:txBody>
          <a:bodyPr/>
          <a:lstStyle/>
          <a:p>
            <a:pPr>
              <a:defRPr>
                <a:solidFill>
                  <a:srgbClr val="000000"/>
                </a:solidFill>
              </a:defRPr>
            </a:pPr>
            <a:r>
              <a:t>Feature data set is essay length and average word length, with education as the labels.</a:t>
            </a:r>
          </a:p>
          <a:p>
            <a:pPr>
              <a:defRPr>
                <a:solidFill>
                  <a:srgbClr val="000000"/>
                </a:solidFill>
              </a:defRPr>
            </a:pPr>
            <a:r>
              <a:t>This data set also ran fast, 0.012 s to train the model</a:t>
            </a:r>
          </a:p>
          <a:p>
            <a:pPr>
              <a:defRPr>
                <a:solidFill>
                  <a:srgbClr val="000000"/>
                </a:solidFill>
              </a:defRPr>
            </a:pPr>
            <a:r>
              <a:t>However, a plot of the accuracy of the test set to find the optimal k shows that these features do not predict education level as well as first thought:</a:t>
            </a:r>
          </a:p>
        </p:txBody>
      </p:sp>
      <p:sp>
        <p:nvSpPr>
          <p:cNvPr id="166" name="KNeighbors 2"/>
          <p:cNvSpPr txBox="1"/>
          <p:nvPr>
            <p:ph type="title"/>
          </p:nvPr>
        </p:nvSpPr>
        <p:spPr>
          <a:xfrm>
            <a:off x="1074674" y="-508000"/>
            <a:ext cx="11099801" cy="2159000"/>
          </a:xfrm>
          <a:prstGeom prst="rect">
            <a:avLst/>
          </a:prstGeom>
        </p:spPr>
        <p:txBody>
          <a:bodyPr/>
          <a:lstStyle>
            <a:lvl1pPr>
              <a:defRPr>
                <a:solidFill>
                  <a:srgbClr val="000000"/>
                </a:solidFill>
              </a:defRPr>
            </a:lvl1pPr>
          </a:lstStyle>
          <a:p>
            <a:pPr/>
            <a:r>
              <a:t>KNeighbors 2</a:t>
            </a:r>
          </a:p>
        </p:txBody>
      </p:sp>
      <p:pic>
        <p:nvPicPr>
          <p:cNvPr id="167" name="Image" descr="Image"/>
          <p:cNvPicPr>
            <a:picLocks noChangeAspect="1"/>
          </p:cNvPicPr>
          <p:nvPr/>
        </p:nvPicPr>
        <p:blipFill>
          <a:blip r:embed="rId2">
            <a:extLst/>
          </a:blip>
          <a:stretch>
            <a:fillRect/>
          </a:stretch>
        </p:blipFill>
        <p:spPr>
          <a:xfrm>
            <a:off x="3648601" y="5441949"/>
            <a:ext cx="5707598" cy="3947047"/>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KNeighbors 3"/>
          <p:cNvSpPr txBox="1"/>
          <p:nvPr>
            <p:ph type="title"/>
          </p:nvPr>
        </p:nvSpPr>
        <p:spPr>
          <a:xfrm>
            <a:off x="1074674" y="-508000"/>
            <a:ext cx="11099801" cy="2159000"/>
          </a:xfrm>
          <a:prstGeom prst="rect">
            <a:avLst/>
          </a:prstGeom>
        </p:spPr>
        <p:txBody>
          <a:bodyPr/>
          <a:lstStyle>
            <a:lvl1pPr>
              <a:defRPr>
                <a:solidFill>
                  <a:srgbClr val="000000"/>
                </a:solidFill>
              </a:defRPr>
            </a:lvl1pPr>
          </a:lstStyle>
          <a:p>
            <a:pPr/>
            <a:r>
              <a:t>KNeighbors 3</a:t>
            </a:r>
          </a:p>
        </p:txBody>
      </p:sp>
      <p:sp>
        <p:nvSpPr>
          <p:cNvPr id="170" name="Finally, we try to determine if income predicts education level.  The model trained in 0.052 s, but was a poor predictor:"/>
          <p:cNvSpPr txBox="1"/>
          <p:nvPr>
            <p:ph type="body" idx="1"/>
          </p:nvPr>
        </p:nvSpPr>
        <p:spPr>
          <a:xfrm>
            <a:off x="1074674" y="-387350"/>
            <a:ext cx="11099801" cy="6286500"/>
          </a:xfrm>
          <a:prstGeom prst="rect">
            <a:avLst/>
          </a:prstGeom>
        </p:spPr>
        <p:txBody>
          <a:bodyPr/>
          <a:lstStyle>
            <a:lvl1pPr>
              <a:defRPr>
                <a:solidFill>
                  <a:srgbClr val="000000"/>
                </a:solidFill>
              </a:defRPr>
            </a:lvl1pPr>
          </a:lstStyle>
          <a:p>
            <a:pPr/>
            <a:r>
              <a:t>Finally, we try to determine if income predicts education level.  The model trained in 0.052 s, but was a poor predictor:</a:t>
            </a:r>
          </a:p>
        </p:txBody>
      </p:sp>
      <p:sp>
        <p:nvSpPr>
          <p:cNvPr id="171" name="Text"/>
          <p:cNvSpPr txBox="1"/>
          <p:nvPr/>
        </p:nvSpPr>
        <p:spPr>
          <a:xfrm>
            <a:off x="6268262" y="3763620"/>
            <a:ext cx="712624" cy="461060"/>
          </a:xfrm>
          <a:prstGeom prst="rect">
            <a:avLst/>
          </a:prstGeom>
          <a:ln w="12700">
            <a:miter lim="400000"/>
          </a:ln>
        </p:spPr>
        <p:txBody>
          <a:bodyPr wrap="none" lIns="50800" tIns="50800" rIns="50800" bIns="50800" anchor="ctr">
            <a:spAutoFit/>
          </a:bodyPr>
          <a:lstStyle/>
          <a:p>
            <a:pPr/>
          </a:p>
        </p:txBody>
      </p:sp>
      <p:pic>
        <p:nvPicPr>
          <p:cNvPr id="172" name="Image" descr="Image"/>
          <p:cNvPicPr>
            <a:picLocks noChangeAspect="1"/>
          </p:cNvPicPr>
          <p:nvPr/>
        </p:nvPicPr>
        <p:blipFill>
          <a:blip r:embed="rId2">
            <a:extLst/>
          </a:blip>
          <a:stretch>
            <a:fillRect/>
          </a:stretch>
        </p:blipFill>
        <p:spPr>
          <a:xfrm>
            <a:off x="3994150" y="3975100"/>
            <a:ext cx="5016500" cy="353060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Classification Approach: Support Vectors"/>
          <p:cNvSpPr txBox="1"/>
          <p:nvPr>
            <p:ph type="title"/>
          </p:nvPr>
        </p:nvSpPr>
        <p:spPr>
          <a:prstGeom prst="rect">
            <a:avLst/>
          </a:prstGeom>
        </p:spPr>
        <p:txBody>
          <a:bodyPr/>
          <a:lstStyle>
            <a:lvl1pPr defTabSz="484886">
              <a:defRPr sz="6640">
                <a:solidFill>
                  <a:srgbClr val="000000"/>
                </a:solidFill>
              </a:defRPr>
            </a:lvl1pPr>
          </a:lstStyle>
          <a:p>
            <a:pPr/>
            <a:r>
              <a:t>Classification Approach: Support Vectors</a:t>
            </a:r>
          </a:p>
        </p:txBody>
      </p:sp>
      <p:sp>
        <p:nvSpPr>
          <p:cNvPr id="175" name="A more complicated classification approach is Support Vector Classification (SVC).  Roughly speaking, SVC attempts to split the feature space into the different classes defined by the labels.  (The support vectors are the points closest to the boundary.)"/>
          <p:cNvSpPr txBox="1"/>
          <p:nvPr>
            <p:ph type="body" idx="1"/>
          </p:nvPr>
        </p:nvSpPr>
        <p:spPr>
          <a:xfrm>
            <a:off x="952500" y="787400"/>
            <a:ext cx="11099800" cy="6286500"/>
          </a:xfrm>
          <a:prstGeom prst="rect">
            <a:avLst/>
          </a:prstGeom>
        </p:spPr>
        <p:txBody>
          <a:bodyPr/>
          <a:lstStyle>
            <a:lvl1pPr>
              <a:defRPr>
                <a:solidFill>
                  <a:srgbClr val="000000"/>
                </a:solidFill>
              </a:defRPr>
            </a:lvl1pPr>
          </a:lstStyle>
          <a:p>
            <a:pPr/>
            <a:r>
              <a:t>A more complicated classification approach is Support Vector Classification (SVC).  Roughly speaking, SVC attempts to split the feature space into the different classes defined by the labels.  (The support vectors are the points closest to the boundary.)</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Feature data set is education and income, with sex as the labels.  Functional call is:"/>
          <p:cNvSpPr txBox="1"/>
          <p:nvPr>
            <p:ph type="body" idx="1"/>
          </p:nvPr>
        </p:nvSpPr>
        <p:spPr>
          <a:xfrm>
            <a:off x="1074674" y="-1422400"/>
            <a:ext cx="11099801" cy="6286500"/>
          </a:xfrm>
          <a:prstGeom prst="rect">
            <a:avLst/>
          </a:prstGeom>
        </p:spPr>
        <p:txBody>
          <a:bodyPr/>
          <a:lstStyle>
            <a:lvl1pPr>
              <a:defRPr>
                <a:solidFill>
                  <a:srgbClr val="000000"/>
                </a:solidFill>
              </a:defRPr>
            </a:lvl1pPr>
          </a:lstStyle>
          <a:p>
            <a:pPr/>
            <a:r>
              <a:t>Feature data set is education and income, with sex as the labels.  Functional call is:</a:t>
            </a:r>
          </a:p>
        </p:txBody>
      </p:sp>
      <p:sp>
        <p:nvSpPr>
          <p:cNvPr id="178" name="SVC 1"/>
          <p:cNvSpPr txBox="1"/>
          <p:nvPr>
            <p:ph type="title"/>
          </p:nvPr>
        </p:nvSpPr>
        <p:spPr>
          <a:xfrm>
            <a:off x="1074674" y="-508000"/>
            <a:ext cx="11099801" cy="2159000"/>
          </a:xfrm>
          <a:prstGeom prst="rect">
            <a:avLst/>
          </a:prstGeom>
        </p:spPr>
        <p:txBody>
          <a:bodyPr/>
          <a:lstStyle>
            <a:lvl1pPr>
              <a:defRPr>
                <a:solidFill>
                  <a:srgbClr val="000000"/>
                </a:solidFill>
              </a:defRPr>
            </a:lvl1pPr>
          </a:lstStyle>
          <a:p>
            <a:pPr/>
            <a:r>
              <a:t>SVC 1</a:t>
            </a:r>
          </a:p>
        </p:txBody>
      </p:sp>
      <p:sp>
        <p:nvSpPr>
          <p:cNvPr id="179" name="Text"/>
          <p:cNvSpPr txBox="1"/>
          <p:nvPr/>
        </p:nvSpPr>
        <p:spPr>
          <a:xfrm>
            <a:off x="6268262" y="3763620"/>
            <a:ext cx="712624" cy="461060"/>
          </a:xfrm>
          <a:prstGeom prst="rect">
            <a:avLst/>
          </a:prstGeom>
          <a:ln w="12700">
            <a:miter lim="400000"/>
          </a:ln>
        </p:spPr>
        <p:txBody>
          <a:bodyPr wrap="none" lIns="50800" tIns="50800" rIns="50800" bIns="50800" anchor="ctr">
            <a:spAutoFit/>
          </a:bodyPr>
          <a:lstStyle/>
          <a:p>
            <a:pPr/>
          </a:p>
        </p:txBody>
      </p:sp>
      <p:sp>
        <p:nvSpPr>
          <p:cNvPr id="180" name="classifier = SVC(gamma=3,C=1)…"/>
          <p:cNvSpPr txBox="1"/>
          <p:nvPr/>
        </p:nvSpPr>
        <p:spPr>
          <a:xfrm>
            <a:off x="3724147" y="2632031"/>
            <a:ext cx="4575011" cy="89543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700">
                <a:solidFill>
                  <a:srgbClr val="000000"/>
                </a:solidFill>
              </a:defRPr>
            </a:pPr>
            <a:r>
              <a:t>classifier = SVC(gamma=3,C=1)</a:t>
            </a:r>
          </a:p>
          <a:p>
            <a:pPr algn="l">
              <a:defRPr sz="1700">
                <a:solidFill>
                  <a:srgbClr val="000000"/>
                </a:solidFill>
              </a:defRPr>
            </a:pPr>
            <a:r>
              <a:t>classifier.fit(train_data, train_labels)</a:t>
            </a:r>
          </a:p>
          <a:p>
            <a:pPr algn="l">
              <a:defRPr sz="1700">
                <a:solidFill>
                  <a:srgbClr val="000000"/>
                </a:solidFill>
              </a:defRPr>
            </a:pPr>
            <a:r>
              <a:t>print(classifier.score(test_data, test_labels))</a:t>
            </a:r>
          </a:p>
        </p:txBody>
      </p:sp>
      <p:sp>
        <p:nvSpPr>
          <p:cNvPr id="181" name="The elapsed time to fit this model was 1.5 s, significantly longer than k-neighbors.  Looping over gamma and C (both 1-10) yields the following plot:"/>
          <p:cNvSpPr txBox="1"/>
          <p:nvPr/>
        </p:nvSpPr>
        <p:spPr>
          <a:xfrm>
            <a:off x="830325" y="3960470"/>
            <a:ext cx="11272188" cy="8293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a:solidFill>
                  <a:srgbClr val="000000"/>
                </a:solidFill>
              </a:defRPr>
            </a:lvl1pPr>
          </a:lstStyle>
          <a:p>
            <a:pPr/>
            <a:r>
              <a:t>The elapsed time to fit this model was 1.5 s, significantly longer than k-neighbors.  Looping over gamma and C (both 1-10) yields the following plot:</a:t>
            </a:r>
          </a:p>
        </p:txBody>
      </p:sp>
      <p:sp>
        <p:nvSpPr>
          <p:cNvPr id="182" name="The score is accuracy, and shows a pretty flat line at 0.714 regardless of gamma (kernel coefficient) or C (penalty for error).  The score shows that this data is somewhat predictive on a test set."/>
          <p:cNvSpPr txBox="1"/>
          <p:nvPr/>
        </p:nvSpPr>
        <p:spPr>
          <a:xfrm>
            <a:off x="988480" y="8183220"/>
            <a:ext cx="11272188" cy="11976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a:solidFill>
                  <a:srgbClr val="000000"/>
                </a:solidFill>
              </a:defRPr>
            </a:lvl1pPr>
          </a:lstStyle>
          <a:p>
            <a:pPr/>
            <a:r>
              <a:t>The score is accuracy, and shows a pretty flat line at 0.714 regardless of gamma (kernel coefficient) or C (penalty for error).  The score shows that this data is somewhat predictive on a test set.</a:t>
            </a:r>
          </a:p>
        </p:txBody>
      </p:sp>
      <p:pic>
        <p:nvPicPr>
          <p:cNvPr id="183" name="Image" descr="Image"/>
          <p:cNvPicPr>
            <a:picLocks noChangeAspect="1"/>
          </p:cNvPicPr>
          <p:nvPr/>
        </p:nvPicPr>
        <p:blipFill>
          <a:blip r:embed="rId2">
            <a:extLst/>
          </a:blip>
          <a:stretch>
            <a:fillRect/>
          </a:stretch>
        </p:blipFill>
        <p:spPr>
          <a:xfrm>
            <a:off x="3911600" y="4743450"/>
            <a:ext cx="5181600" cy="3530600"/>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Feature data sets are essay length and average word length, with education as the labels, and income vs. education.…"/>
          <p:cNvSpPr txBox="1"/>
          <p:nvPr>
            <p:ph type="body" idx="1"/>
          </p:nvPr>
        </p:nvSpPr>
        <p:spPr>
          <a:xfrm>
            <a:off x="1074674" y="1536700"/>
            <a:ext cx="11099801" cy="6286500"/>
          </a:xfrm>
          <a:prstGeom prst="rect">
            <a:avLst/>
          </a:prstGeom>
        </p:spPr>
        <p:txBody>
          <a:bodyPr/>
          <a:lstStyle/>
          <a:p>
            <a:pPr>
              <a:defRPr>
                <a:solidFill>
                  <a:srgbClr val="000000"/>
                </a:solidFill>
              </a:defRPr>
            </a:pPr>
            <a:r>
              <a:t>Feature data sets are essay length and average word length, with education as the labels, and income vs. education.</a:t>
            </a:r>
          </a:p>
          <a:p>
            <a:pPr>
              <a:defRPr>
                <a:solidFill>
                  <a:srgbClr val="000000"/>
                </a:solidFill>
              </a:defRPr>
            </a:pPr>
            <a:r>
              <a:t>This data set also ran slower, 1.5 s to train the model in both cases.  The scores were much better for the essay length/avg word length vs education when compared to the k neighbors (0.71 vs 0.55), however income vs education did roughly the same (0.55 for both SVC and kNeighbors) </a:t>
            </a:r>
          </a:p>
        </p:txBody>
      </p:sp>
      <p:sp>
        <p:nvSpPr>
          <p:cNvPr id="186" name="SVC 2 &amp; 3"/>
          <p:cNvSpPr txBox="1"/>
          <p:nvPr>
            <p:ph type="title"/>
          </p:nvPr>
        </p:nvSpPr>
        <p:spPr>
          <a:xfrm>
            <a:off x="1074674" y="-508000"/>
            <a:ext cx="11099801" cy="2159000"/>
          </a:xfrm>
          <a:prstGeom prst="rect">
            <a:avLst/>
          </a:prstGeom>
        </p:spPr>
        <p:txBody>
          <a:bodyPr/>
          <a:lstStyle>
            <a:lvl1pPr>
              <a:defRPr>
                <a:solidFill>
                  <a:srgbClr val="000000"/>
                </a:solidFill>
              </a:defRPr>
            </a:lvl1pPr>
          </a:lstStyle>
          <a:p>
            <a:pPr/>
            <a:r>
              <a:t>SVC 2 &amp; 3</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Classification Approach: Naive Bayes"/>
          <p:cNvSpPr txBox="1"/>
          <p:nvPr>
            <p:ph type="title"/>
          </p:nvPr>
        </p:nvSpPr>
        <p:spPr>
          <a:prstGeom prst="rect">
            <a:avLst/>
          </a:prstGeom>
        </p:spPr>
        <p:txBody>
          <a:bodyPr/>
          <a:lstStyle>
            <a:lvl1pPr defTabSz="484886">
              <a:defRPr sz="6640">
                <a:solidFill>
                  <a:srgbClr val="000000"/>
                </a:solidFill>
              </a:defRPr>
            </a:lvl1pPr>
          </a:lstStyle>
          <a:p>
            <a:pPr/>
            <a:r>
              <a:t>Classification Approach: Naive Bayes</a:t>
            </a:r>
          </a:p>
        </p:txBody>
      </p:sp>
      <p:sp>
        <p:nvSpPr>
          <p:cNvPr id="189" name="The last classification method attempted was Naive Bayes Classification, which uses Bayes’ theorem on the features.  It tends to be used with discrete features, and text-based classifiers."/>
          <p:cNvSpPr txBox="1"/>
          <p:nvPr>
            <p:ph type="body" idx="1"/>
          </p:nvPr>
        </p:nvSpPr>
        <p:spPr>
          <a:xfrm>
            <a:off x="952500" y="787400"/>
            <a:ext cx="11099800" cy="6286500"/>
          </a:xfrm>
          <a:prstGeom prst="rect">
            <a:avLst/>
          </a:prstGeom>
        </p:spPr>
        <p:txBody>
          <a:bodyPr/>
          <a:lstStyle>
            <a:lvl1pPr>
              <a:defRPr>
                <a:solidFill>
                  <a:srgbClr val="000000"/>
                </a:solidFill>
              </a:defRPr>
            </a:lvl1pPr>
          </a:lstStyle>
          <a:p>
            <a:pPr/>
            <a:r>
              <a:t>The last classification method attempted was Naive Bayes Classification, which uses Bayes’ theorem on the features.  It tends to be used with discrete features, and text-based classifiers.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Feature data set is education and income, with sex as the labels.  Functional call is:"/>
          <p:cNvSpPr txBox="1"/>
          <p:nvPr>
            <p:ph type="body" idx="1"/>
          </p:nvPr>
        </p:nvSpPr>
        <p:spPr>
          <a:xfrm>
            <a:off x="1074674" y="38100"/>
            <a:ext cx="11099801" cy="6286500"/>
          </a:xfrm>
          <a:prstGeom prst="rect">
            <a:avLst/>
          </a:prstGeom>
        </p:spPr>
        <p:txBody>
          <a:bodyPr/>
          <a:lstStyle>
            <a:lvl1pPr>
              <a:defRPr>
                <a:solidFill>
                  <a:srgbClr val="000000"/>
                </a:solidFill>
              </a:defRPr>
            </a:lvl1pPr>
          </a:lstStyle>
          <a:p>
            <a:pPr/>
            <a:r>
              <a:t>Feature data set is education and income, with sex as the labels.  Functional call is:</a:t>
            </a:r>
          </a:p>
        </p:txBody>
      </p:sp>
      <p:sp>
        <p:nvSpPr>
          <p:cNvPr id="192" name="Naive Bayes Results"/>
          <p:cNvSpPr txBox="1"/>
          <p:nvPr>
            <p:ph type="title"/>
          </p:nvPr>
        </p:nvSpPr>
        <p:spPr>
          <a:xfrm>
            <a:off x="1074674" y="-457200"/>
            <a:ext cx="11099801" cy="2159000"/>
          </a:xfrm>
          <a:prstGeom prst="rect">
            <a:avLst/>
          </a:prstGeom>
        </p:spPr>
        <p:txBody>
          <a:bodyPr/>
          <a:lstStyle>
            <a:lvl1pPr>
              <a:defRPr>
                <a:solidFill>
                  <a:srgbClr val="000000"/>
                </a:solidFill>
              </a:defRPr>
            </a:lvl1pPr>
          </a:lstStyle>
          <a:p>
            <a:pPr/>
            <a:r>
              <a:t>Naive Bayes Results</a:t>
            </a:r>
          </a:p>
        </p:txBody>
      </p:sp>
      <p:sp>
        <p:nvSpPr>
          <p:cNvPr id="193" name="Text"/>
          <p:cNvSpPr txBox="1"/>
          <p:nvPr/>
        </p:nvSpPr>
        <p:spPr>
          <a:xfrm>
            <a:off x="6268262" y="3763620"/>
            <a:ext cx="712624" cy="461060"/>
          </a:xfrm>
          <a:prstGeom prst="rect">
            <a:avLst/>
          </a:prstGeom>
          <a:ln w="12700">
            <a:miter lim="400000"/>
          </a:ln>
        </p:spPr>
        <p:txBody>
          <a:bodyPr wrap="none" lIns="50800" tIns="50800" rIns="50800" bIns="50800" anchor="ctr">
            <a:spAutoFit/>
          </a:bodyPr>
          <a:lstStyle/>
          <a:p>
            <a:pPr/>
          </a:p>
        </p:txBody>
      </p:sp>
      <p:sp>
        <p:nvSpPr>
          <p:cNvPr id="194" name="classifier = MultinomialNB()…"/>
          <p:cNvSpPr txBox="1"/>
          <p:nvPr/>
        </p:nvSpPr>
        <p:spPr>
          <a:xfrm>
            <a:off x="3724147" y="3692481"/>
            <a:ext cx="4575011" cy="169553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700">
                <a:solidFill>
                  <a:srgbClr val="000000"/>
                </a:solidFill>
              </a:defRPr>
            </a:pPr>
            <a:r>
              <a:t>classifier = MultinomialNB()</a:t>
            </a:r>
          </a:p>
          <a:p>
            <a:pPr algn="l">
              <a:defRPr sz="1700">
                <a:solidFill>
                  <a:srgbClr val="000000"/>
                </a:solidFill>
              </a:defRPr>
            </a:pPr>
            <a:r>
              <a:t>t = time.process_time()</a:t>
            </a:r>
          </a:p>
          <a:p>
            <a:pPr algn="l">
              <a:defRPr sz="1700">
                <a:solidFill>
                  <a:srgbClr val="000000"/>
                </a:solidFill>
              </a:defRPr>
            </a:pPr>
            <a:r>
              <a:t>classifier.fit(train_data, train_labels)</a:t>
            </a:r>
          </a:p>
          <a:p>
            <a:pPr algn="l">
              <a:defRPr sz="1700">
                <a:solidFill>
                  <a:srgbClr val="000000"/>
                </a:solidFill>
              </a:defRPr>
            </a:pPr>
            <a:r>
              <a:t>elapsed_time = time.process_time() - t</a:t>
            </a:r>
          </a:p>
          <a:p>
            <a:pPr algn="l">
              <a:defRPr sz="1700">
                <a:solidFill>
                  <a:srgbClr val="000000"/>
                </a:solidFill>
              </a:defRPr>
            </a:pPr>
            <a:r>
              <a:t>print(elapsed_time)</a:t>
            </a:r>
          </a:p>
          <a:p>
            <a:pPr algn="l">
              <a:defRPr sz="1700">
                <a:solidFill>
                  <a:srgbClr val="000000"/>
                </a:solidFill>
              </a:defRPr>
            </a:pPr>
            <a:r>
              <a:t>print(classifier.score(test_data, test_labels))</a:t>
            </a:r>
          </a:p>
        </p:txBody>
      </p:sp>
      <p:sp>
        <p:nvSpPr>
          <p:cNvPr id="195" name="The elapsed time to fit this model was 0.01 s, with a score (accuracy) of 0.72, similar to the kNeighbors.  The other two features sets had similar numbers for speed, and their scores matched kNeighbors."/>
          <p:cNvSpPr txBox="1"/>
          <p:nvPr/>
        </p:nvSpPr>
        <p:spPr>
          <a:xfrm>
            <a:off x="866306" y="5738470"/>
            <a:ext cx="11272188" cy="11976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a:solidFill>
                  <a:srgbClr val="000000"/>
                </a:solidFill>
              </a:defRPr>
            </a:lvl1pPr>
          </a:lstStyle>
          <a:p>
            <a:pPr/>
            <a:r>
              <a:t>The elapsed time to fit this model was 0.01 s, with a score (accuracy) of 0.72, similar to the kNeighbors.  The other two features sets had similar numbers for speed, and their scores matched kNeighbors.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Regression 1/2"/>
          <p:cNvSpPr txBox="1"/>
          <p:nvPr>
            <p:ph type="title"/>
          </p:nvPr>
        </p:nvSpPr>
        <p:spPr>
          <a:prstGeom prst="rect">
            <a:avLst/>
          </a:prstGeom>
        </p:spPr>
        <p:txBody>
          <a:bodyPr/>
          <a:lstStyle>
            <a:lvl1pPr>
              <a:defRPr>
                <a:solidFill>
                  <a:srgbClr val="000000"/>
                </a:solidFill>
              </a:defRPr>
            </a:lvl1pPr>
          </a:lstStyle>
          <a:p>
            <a:pPr/>
            <a:r>
              <a:t>Regression 1/2</a:t>
            </a:r>
          </a:p>
        </p:txBody>
      </p:sp>
      <p:sp>
        <p:nvSpPr>
          <p:cNvPr id="198" name="Two types of regression were investigated: multiple linear regression and k-neighbors regression.…"/>
          <p:cNvSpPr txBox="1"/>
          <p:nvPr>
            <p:ph type="body" idx="1"/>
          </p:nvPr>
        </p:nvSpPr>
        <p:spPr>
          <a:prstGeom prst="rect">
            <a:avLst/>
          </a:prstGeom>
        </p:spPr>
        <p:txBody>
          <a:bodyPr/>
          <a:lstStyle/>
          <a:p>
            <a:pPr marL="382270" indent="-382270" defTabSz="502412">
              <a:spcBef>
                <a:spcPts val="3600"/>
              </a:spcBef>
              <a:defRPr sz="2752">
                <a:solidFill>
                  <a:srgbClr val="000000"/>
                </a:solidFill>
              </a:defRPr>
            </a:pPr>
            <a:r>
              <a:t>Two types of regression were investigated: multiple linear regression and k-neighbors regression.</a:t>
            </a:r>
          </a:p>
          <a:p>
            <a:pPr marL="382270" indent="-382270" defTabSz="502412">
              <a:spcBef>
                <a:spcPts val="3600"/>
              </a:spcBef>
              <a:defRPr sz="2752">
                <a:solidFill>
                  <a:srgbClr val="000000"/>
                </a:solidFill>
              </a:defRPr>
            </a:pPr>
            <a:r>
              <a:t>For all three feature sets tested, the multiple linear regression was better than k-neighbors.  However, on its own, the linear regression was poor (low R^2)</a:t>
            </a:r>
          </a:p>
          <a:p>
            <a:pPr marL="382270" indent="-382270" defTabSz="502412">
              <a:spcBef>
                <a:spcPts val="3600"/>
              </a:spcBef>
              <a:defRPr sz="2752">
                <a:solidFill>
                  <a:srgbClr val="000000"/>
                </a:solidFill>
              </a:defRPr>
            </a:pPr>
            <a:r>
              <a:t>For the linear regression the R^2 are:</a:t>
            </a:r>
          </a:p>
          <a:p>
            <a:pPr lvl="1" marL="764540" indent="-382270" defTabSz="502412">
              <a:spcBef>
                <a:spcPts val="3600"/>
              </a:spcBef>
              <a:defRPr sz="2752">
                <a:solidFill>
                  <a:srgbClr val="000000"/>
                </a:solidFill>
              </a:defRPr>
            </a:pPr>
            <a:r>
              <a:t>Feature set 1 (education &amp; income): 0.03</a:t>
            </a:r>
          </a:p>
          <a:p>
            <a:pPr lvl="1" marL="764540" indent="-382270" defTabSz="502412">
              <a:spcBef>
                <a:spcPts val="3600"/>
              </a:spcBef>
              <a:defRPr sz="2752">
                <a:solidFill>
                  <a:srgbClr val="000000"/>
                </a:solidFill>
              </a:defRPr>
            </a:pPr>
            <a:r>
              <a:t>Feature set 2 (education &amp; income): 0.009</a:t>
            </a:r>
          </a:p>
          <a:p>
            <a:pPr lvl="1" marL="764540" indent="-382270" defTabSz="502412">
              <a:spcBef>
                <a:spcPts val="3600"/>
              </a:spcBef>
              <a:defRPr sz="2752">
                <a:solidFill>
                  <a:srgbClr val="000000"/>
                </a:solidFill>
              </a:defRPr>
            </a:pPr>
            <a:r>
              <a:t>Feature set 3 (education &amp; income): 0.04</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Regression 2/2"/>
          <p:cNvSpPr txBox="1"/>
          <p:nvPr>
            <p:ph type="title"/>
          </p:nvPr>
        </p:nvSpPr>
        <p:spPr>
          <a:prstGeom prst="rect">
            <a:avLst/>
          </a:prstGeom>
        </p:spPr>
        <p:txBody>
          <a:bodyPr/>
          <a:lstStyle>
            <a:lvl1pPr>
              <a:defRPr>
                <a:solidFill>
                  <a:srgbClr val="000000"/>
                </a:solidFill>
              </a:defRPr>
            </a:lvl1pPr>
          </a:lstStyle>
          <a:p>
            <a:pPr/>
            <a:r>
              <a:t>Regression 2/2</a:t>
            </a:r>
          </a:p>
        </p:txBody>
      </p:sp>
      <p:sp>
        <p:nvSpPr>
          <p:cNvPr id="201" name="For the k-neighbors regression, this plot is typical for all three feature sets:"/>
          <p:cNvSpPr txBox="1"/>
          <p:nvPr>
            <p:ph type="body" idx="1"/>
          </p:nvPr>
        </p:nvSpPr>
        <p:spPr>
          <a:prstGeom prst="rect">
            <a:avLst/>
          </a:prstGeom>
        </p:spPr>
        <p:txBody>
          <a:bodyPr anchor="t"/>
          <a:lstStyle>
            <a:lvl1pPr>
              <a:defRPr>
                <a:solidFill>
                  <a:srgbClr val="000000"/>
                </a:solidFill>
              </a:defRPr>
            </a:lvl1pPr>
          </a:lstStyle>
          <a:p>
            <a:pPr/>
            <a:r>
              <a:t>For the k-neighbors regression, this plot is typical for all three feature sets:</a:t>
            </a:r>
          </a:p>
        </p:txBody>
      </p:sp>
      <p:pic>
        <p:nvPicPr>
          <p:cNvPr id="202" name="Image" descr="Image"/>
          <p:cNvPicPr>
            <a:picLocks noChangeAspect="1"/>
          </p:cNvPicPr>
          <p:nvPr/>
        </p:nvPicPr>
        <p:blipFill>
          <a:blip r:embed="rId2">
            <a:extLst/>
          </a:blip>
          <a:stretch>
            <a:fillRect/>
          </a:stretch>
        </p:blipFill>
        <p:spPr>
          <a:xfrm>
            <a:off x="4108450" y="4095750"/>
            <a:ext cx="5041900" cy="3530600"/>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Introduction"/>
          <p:cNvSpPr txBox="1"/>
          <p:nvPr>
            <p:ph type="title"/>
          </p:nvPr>
        </p:nvSpPr>
        <p:spPr>
          <a:prstGeom prst="rect">
            <a:avLst/>
          </a:prstGeom>
        </p:spPr>
        <p:txBody>
          <a:bodyPr/>
          <a:lstStyle>
            <a:lvl1pPr>
              <a:defRPr>
                <a:solidFill>
                  <a:srgbClr val="000000"/>
                </a:solidFill>
              </a:defRPr>
            </a:lvl1pPr>
          </a:lstStyle>
          <a:p>
            <a:pPr/>
            <a:r>
              <a:t>Introduction</a:t>
            </a:r>
          </a:p>
        </p:txBody>
      </p:sp>
      <p:sp>
        <p:nvSpPr>
          <p:cNvPr id="123" name="This capstone project will explore data provided by OK Cupid, a dating service…"/>
          <p:cNvSpPr txBox="1"/>
          <p:nvPr>
            <p:ph type="body" idx="1"/>
          </p:nvPr>
        </p:nvSpPr>
        <p:spPr>
          <a:prstGeom prst="rect">
            <a:avLst/>
          </a:prstGeom>
        </p:spPr>
        <p:txBody>
          <a:bodyPr/>
          <a:lstStyle/>
          <a:p>
            <a:pPr>
              <a:defRPr>
                <a:solidFill>
                  <a:srgbClr val="000000"/>
                </a:solidFill>
              </a:defRPr>
            </a:pPr>
            <a:r>
              <a:t>This capstone project will explore data provided by OK Cupid, a dating service</a:t>
            </a:r>
          </a:p>
          <a:p>
            <a:pPr>
              <a:defRPr>
                <a:solidFill>
                  <a:srgbClr val="000000"/>
                </a:solidFill>
              </a:defRPr>
            </a:pPr>
            <a:r>
              <a:t>The data provided includes answers to questions that cover a wide range of information about a user.</a:t>
            </a:r>
          </a:p>
          <a:p>
            <a:pPr lvl="1">
              <a:defRPr>
                <a:solidFill>
                  <a:srgbClr val="000000"/>
                </a:solidFill>
              </a:defRPr>
            </a:pPr>
            <a:r>
              <a:t>Answers to multiple choices to questions about body type, diet, job, etc.</a:t>
            </a:r>
          </a:p>
          <a:p>
            <a:pPr lvl="1">
              <a:defRPr>
                <a:solidFill>
                  <a:srgbClr val="000000"/>
                </a:solidFill>
              </a:defRPr>
            </a:pPr>
            <a:r>
              <a:t>Answers to essay questions such as likes, things they’re good at, etc.</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Summary"/>
          <p:cNvSpPr txBox="1"/>
          <p:nvPr>
            <p:ph type="title"/>
          </p:nvPr>
        </p:nvSpPr>
        <p:spPr>
          <a:xfrm>
            <a:off x="952500" y="-279400"/>
            <a:ext cx="11099800" cy="2159000"/>
          </a:xfrm>
          <a:prstGeom prst="rect">
            <a:avLst/>
          </a:prstGeom>
        </p:spPr>
        <p:txBody>
          <a:bodyPr/>
          <a:lstStyle>
            <a:lvl1pPr>
              <a:defRPr>
                <a:solidFill>
                  <a:srgbClr val="000000"/>
                </a:solidFill>
              </a:defRPr>
            </a:lvl1pPr>
          </a:lstStyle>
          <a:p>
            <a:pPr/>
            <a:r>
              <a:t>Summary</a:t>
            </a:r>
          </a:p>
        </p:txBody>
      </p:sp>
      <p:sp>
        <p:nvSpPr>
          <p:cNvPr id="205" name="Various machine learning methods were used to investigate data from OKCupid.…"/>
          <p:cNvSpPr txBox="1"/>
          <p:nvPr>
            <p:ph type="body" idx="1"/>
          </p:nvPr>
        </p:nvSpPr>
        <p:spPr>
          <a:xfrm>
            <a:off x="952500" y="1612900"/>
            <a:ext cx="11099800" cy="7244706"/>
          </a:xfrm>
          <a:prstGeom prst="rect">
            <a:avLst/>
          </a:prstGeom>
        </p:spPr>
        <p:txBody>
          <a:bodyPr anchor="t"/>
          <a:lstStyle/>
          <a:p>
            <a:pPr marL="288925" indent="-288925" defTabSz="379729">
              <a:spcBef>
                <a:spcPts val="2700"/>
              </a:spcBef>
              <a:defRPr sz="2080">
                <a:solidFill>
                  <a:srgbClr val="000000"/>
                </a:solidFill>
              </a:defRPr>
            </a:pPr>
            <a:r>
              <a:t>Various machine learning methods were used to investigate data from OKCupid.</a:t>
            </a:r>
          </a:p>
          <a:p>
            <a:pPr marL="288925" indent="-288925" defTabSz="379729">
              <a:spcBef>
                <a:spcPts val="2700"/>
              </a:spcBef>
              <a:defRPr sz="2080">
                <a:solidFill>
                  <a:srgbClr val="000000"/>
                </a:solidFill>
              </a:defRPr>
            </a:pPr>
            <a:r>
              <a:t>Methods of changing data were shown, such as reducing sex from male to female to 0 and 1, and removing html coding in the essay questions.</a:t>
            </a:r>
          </a:p>
          <a:p>
            <a:pPr marL="288925" indent="-288925" defTabSz="379729">
              <a:spcBef>
                <a:spcPts val="2700"/>
              </a:spcBef>
              <a:defRPr sz="2080">
                <a:solidFill>
                  <a:srgbClr val="000000"/>
                </a:solidFill>
              </a:defRPr>
            </a:pPr>
            <a:r>
              <a:t>Classification methods were shown using K-neighbors, Support Vectors, and Naive Bayes.  K-neighbors and Naive Bayes gave similar accuracy, while Support Vectors took the longest.</a:t>
            </a:r>
          </a:p>
          <a:p>
            <a:pPr marL="288925" indent="-288925" defTabSz="379729">
              <a:spcBef>
                <a:spcPts val="2700"/>
              </a:spcBef>
              <a:defRPr sz="2080">
                <a:solidFill>
                  <a:srgbClr val="000000"/>
                </a:solidFill>
              </a:defRPr>
            </a:pPr>
            <a:r>
              <a:t>Two regression methods were used: multiple linear regression and k-neighbors regression.  The former performed better than the latter, however its accuracy overall was very poor.</a:t>
            </a:r>
          </a:p>
          <a:p>
            <a:pPr marL="288925" indent="-288925" defTabSz="379729">
              <a:spcBef>
                <a:spcPts val="2700"/>
              </a:spcBef>
              <a:defRPr sz="2080">
                <a:solidFill>
                  <a:srgbClr val="000000"/>
                </a:solidFill>
              </a:defRPr>
            </a:pPr>
            <a:r>
              <a:t>The models used on the data showed that education and income could predict sex, essay length and average word length could predict education with support vectors, and income could not predict education very well.</a:t>
            </a:r>
          </a:p>
          <a:p>
            <a:pPr marL="288925" indent="-288925" defTabSz="379729">
              <a:spcBef>
                <a:spcPts val="2700"/>
              </a:spcBef>
              <a:defRPr sz="2080">
                <a:solidFill>
                  <a:srgbClr val="000000"/>
                </a:solidFill>
              </a:defRPr>
            </a:pPr>
            <a:r>
              <a:t>Further studies could benefit from additional data, for instance the income data was mostly NAN.  Also, the granularity of some questions could be reduced (e.g. highest education degree obtained vs. various answers including dropping out), while others can be increased (e.g. exact income rather than nearest 10k).  The honesty of some answers should also be questioned as on a dating website the purpose is to stand out and get attention rather than give true answers, which may be boring.</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Exploration of Data: Age"/>
          <p:cNvSpPr txBox="1"/>
          <p:nvPr>
            <p:ph type="title"/>
          </p:nvPr>
        </p:nvSpPr>
        <p:spPr>
          <a:prstGeom prst="rect">
            <a:avLst/>
          </a:prstGeom>
        </p:spPr>
        <p:txBody>
          <a:bodyPr/>
          <a:lstStyle>
            <a:lvl1pPr defTabSz="560831">
              <a:defRPr sz="7679">
                <a:solidFill>
                  <a:srgbClr val="000000"/>
                </a:solidFill>
              </a:defRPr>
            </a:lvl1pPr>
          </a:lstStyle>
          <a:p>
            <a:pPr/>
            <a:r>
              <a:t>Exploration of Data: Age</a:t>
            </a:r>
          </a:p>
        </p:txBody>
      </p:sp>
      <p:pic>
        <p:nvPicPr>
          <p:cNvPr id="126" name="Image" descr="Image"/>
          <p:cNvPicPr>
            <a:picLocks noChangeAspect="1"/>
          </p:cNvPicPr>
          <p:nvPr/>
        </p:nvPicPr>
        <p:blipFill>
          <a:blip r:embed="rId2">
            <a:extLst/>
          </a:blip>
          <a:stretch>
            <a:fillRect/>
          </a:stretch>
        </p:blipFill>
        <p:spPr>
          <a:xfrm>
            <a:off x="-31750" y="3810898"/>
            <a:ext cx="6358597" cy="4155742"/>
          </a:xfrm>
          <a:prstGeom prst="rect">
            <a:avLst/>
          </a:prstGeom>
          <a:ln w="12700">
            <a:miter lim="400000"/>
          </a:ln>
        </p:spPr>
      </p:pic>
      <p:pic>
        <p:nvPicPr>
          <p:cNvPr id="127" name="Image" descr="Image"/>
          <p:cNvPicPr>
            <a:picLocks noChangeAspect="1"/>
          </p:cNvPicPr>
          <p:nvPr/>
        </p:nvPicPr>
        <p:blipFill>
          <a:blip r:embed="rId3">
            <a:extLst/>
          </a:blip>
          <a:stretch>
            <a:fillRect/>
          </a:stretch>
        </p:blipFill>
        <p:spPr>
          <a:xfrm>
            <a:off x="6423953" y="3714750"/>
            <a:ext cx="6358597" cy="4348038"/>
          </a:xfrm>
          <a:prstGeom prst="rect">
            <a:avLst/>
          </a:prstGeom>
          <a:ln w="12700">
            <a:miter lim="400000"/>
          </a:ln>
        </p:spPr>
      </p:pic>
      <p:sp>
        <p:nvSpPr>
          <p:cNvPr id="128" name="Text"/>
          <p:cNvSpPr txBox="1"/>
          <p:nvPr/>
        </p:nvSpPr>
        <p:spPr>
          <a:xfrm>
            <a:off x="6152438" y="4639920"/>
            <a:ext cx="712624" cy="461060"/>
          </a:xfrm>
          <a:prstGeom prst="rect">
            <a:avLst/>
          </a:prstGeom>
          <a:ln w="12700">
            <a:miter lim="400000"/>
          </a:ln>
        </p:spPr>
        <p:txBody>
          <a:bodyPr wrap="none" lIns="50800" tIns="50800" rIns="50800" bIns="50800" anchor="ctr">
            <a:spAutoFit/>
          </a:bodyPr>
          <a:lstStyle/>
          <a:p>
            <a:pPr/>
          </a:p>
        </p:txBody>
      </p:sp>
      <p:sp>
        <p:nvSpPr>
          <p:cNvPr id="129" name="An exploration of age shows a wide range of ages, from under 20 to over 80, though the latter is likely not real.  The bulk of users are under 40 (80%), with the majority in their late 20s."/>
          <p:cNvSpPr txBox="1"/>
          <p:nvPr/>
        </p:nvSpPr>
        <p:spPr>
          <a:xfrm>
            <a:off x="859332" y="2138020"/>
            <a:ext cx="11747602" cy="11976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a:solidFill>
                  <a:srgbClr val="000000"/>
                </a:solidFill>
              </a:defRPr>
            </a:lvl1pPr>
          </a:lstStyle>
          <a:p>
            <a:pPr>
              <a:defRPr>
                <a:solidFill>
                  <a:srgbClr val="FFFFFF"/>
                </a:solidFill>
              </a:defRPr>
            </a:pPr>
            <a:r>
              <a:rPr>
                <a:solidFill>
                  <a:srgbClr val="000000"/>
                </a:solidFill>
              </a:rPr>
              <a:t>An exploration of age shows a wide range of ages, from under 20 to over 80, though the latter is likely not real.  The bulk of users are under 40 (80%), with the majority in their late 20s.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Exploration of Data: Income"/>
          <p:cNvSpPr txBox="1"/>
          <p:nvPr>
            <p:ph type="title"/>
          </p:nvPr>
        </p:nvSpPr>
        <p:spPr>
          <a:prstGeom prst="rect">
            <a:avLst/>
          </a:prstGeom>
        </p:spPr>
        <p:txBody>
          <a:bodyPr/>
          <a:lstStyle>
            <a:lvl1pPr defTabSz="490727">
              <a:defRPr sz="6719">
                <a:solidFill>
                  <a:srgbClr val="000000"/>
                </a:solidFill>
              </a:defRPr>
            </a:lvl1pPr>
          </a:lstStyle>
          <a:p>
            <a:pPr/>
            <a:r>
              <a:t>Exploration of Data: Income</a:t>
            </a:r>
          </a:p>
        </p:txBody>
      </p:sp>
      <p:sp>
        <p:nvSpPr>
          <p:cNvPr id="132" name="Text"/>
          <p:cNvSpPr txBox="1"/>
          <p:nvPr/>
        </p:nvSpPr>
        <p:spPr>
          <a:xfrm>
            <a:off x="6152438" y="4639920"/>
            <a:ext cx="712624" cy="461060"/>
          </a:xfrm>
          <a:prstGeom prst="rect">
            <a:avLst/>
          </a:prstGeom>
          <a:ln w="12700">
            <a:miter lim="400000"/>
          </a:ln>
        </p:spPr>
        <p:txBody>
          <a:bodyPr wrap="none" lIns="50800" tIns="50800" rIns="50800" bIns="50800" anchor="ctr">
            <a:spAutoFit/>
          </a:bodyPr>
          <a:lstStyle/>
          <a:p>
            <a:pPr/>
          </a:p>
        </p:txBody>
      </p:sp>
      <p:sp>
        <p:nvSpPr>
          <p:cNvPr id="133" name="The answers to income also show a variety.  While the bulk of people preferred not to answer, the majority listed a salary under $100,000.  Looking at the value_counts for income shows that actual salaries were not entered, rather a “nearest 10k,” roughly speaking.  Thus, I will group similar salaries later on to make the analysis simpler."/>
          <p:cNvSpPr txBox="1"/>
          <p:nvPr/>
        </p:nvSpPr>
        <p:spPr>
          <a:xfrm>
            <a:off x="859332" y="1769720"/>
            <a:ext cx="11747602" cy="19342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a:solidFill>
                  <a:srgbClr val="000000"/>
                </a:solidFill>
              </a:defRPr>
            </a:lvl1pPr>
          </a:lstStyle>
          <a:p>
            <a:pPr/>
            <a:r>
              <a:t>The answers to income also show a variety.  While the bulk of people preferred not to answer, the majority listed a salary under $100,000.  Looking at the value_counts for income shows that actual salaries were not entered, rather a “nearest 10k,” roughly speaking.  Thus, I will group similar salaries later on to make the analysis simpler.</a:t>
            </a:r>
          </a:p>
        </p:txBody>
      </p:sp>
      <p:pic>
        <p:nvPicPr>
          <p:cNvPr id="134" name="Image" descr="Image"/>
          <p:cNvPicPr>
            <a:picLocks noChangeAspect="1"/>
          </p:cNvPicPr>
          <p:nvPr/>
        </p:nvPicPr>
        <p:blipFill>
          <a:blip r:embed="rId2">
            <a:extLst/>
          </a:blip>
          <a:stretch>
            <a:fillRect/>
          </a:stretch>
        </p:blipFill>
        <p:spPr>
          <a:xfrm>
            <a:off x="6383042" y="4060559"/>
            <a:ext cx="6546240" cy="4442091"/>
          </a:xfrm>
          <a:prstGeom prst="rect">
            <a:avLst/>
          </a:prstGeom>
          <a:ln w="12700">
            <a:miter lim="400000"/>
          </a:ln>
        </p:spPr>
      </p:pic>
      <p:sp>
        <p:nvSpPr>
          <p:cNvPr id="135" name="Text"/>
          <p:cNvSpPr txBox="1"/>
          <p:nvPr/>
        </p:nvSpPr>
        <p:spPr>
          <a:xfrm>
            <a:off x="6146088" y="4639920"/>
            <a:ext cx="712624" cy="461060"/>
          </a:xfrm>
          <a:prstGeom prst="rect">
            <a:avLst/>
          </a:prstGeom>
          <a:ln w="12700">
            <a:miter lim="400000"/>
          </a:ln>
        </p:spPr>
        <p:txBody>
          <a:bodyPr wrap="none" lIns="50800" tIns="50800" rIns="50800" bIns="50800" anchor="ctr">
            <a:spAutoFit/>
          </a:bodyPr>
          <a:lstStyle/>
          <a:p>
            <a:pPr/>
          </a:p>
        </p:txBody>
      </p:sp>
      <p:sp>
        <p:nvSpPr>
          <p:cNvPr id="136" name="profiles.income.value_counts()…"/>
          <p:cNvSpPr txBox="1"/>
          <p:nvPr/>
        </p:nvSpPr>
        <p:spPr>
          <a:xfrm>
            <a:off x="837844" y="4349750"/>
            <a:ext cx="4623512" cy="327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a:solidFill>
                  <a:srgbClr val="000000"/>
                </a:solidFill>
              </a:defRPr>
            </a:pPr>
            <a:r>
              <a:t>profiles.income.value_counts()</a:t>
            </a:r>
          </a:p>
          <a:p>
            <a:pPr algn="l" defTabSz="457200">
              <a:defRPr b="0" sz="1400">
                <a:solidFill>
                  <a:srgbClr val="000000"/>
                </a:solidFill>
                <a:latin typeface="Courier"/>
                <a:ea typeface="Courier"/>
                <a:cs typeface="Courier"/>
                <a:sym typeface="Courier"/>
              </a:defRPr>
            </a:pPr>
            <a:r>
              <a:t>-1          48442</a:t>
            </a:r>
          </a:p>
          <a:p>
            <a:pPr algn="l" defTabSz="457200">
              <a:defRPr b="0" sz="1400">
                <a:solidFill>
                  <a:srgbClr val="000000"/>
                </a:solidFill>
                <a:latin typeface="Courier"/>
                <a:ea typeface="Courier"/>
                <a:cs typeface="Courier"/>
                <a:sym typeface="Courier"/>
              </a:defRPr>
            </a:pPr>
            <a:r>
              <a:t> 20000       2952</a:t>
            </a:r>
          </a:p>
          <a:p>
            <a:pPr algn="l" defTabSz="457200">
              <a:defRPr b="0" sz="1400">
                <a:solidFill>
                  <a:srgbClr val="000000"/>
                </a:solidFill>
                <a:latin typeface="Courier"/>
                <a:ea typeface="Courier"/>
                <a:cs typeface="Courier"/>
                <a:sym typeface="Courier"/>
              </a:defRPr>
            </a:pPr>
            <a:r>
              <a:t> 100000      1621</a:t>
            </a:r>
          </a:p>
          <a:p>
            <a:pPr algn="l" defTabSz="457200">
              <a:defRPr b="0" sz="1400">
                <a:solidFill>
                  <a:srgbClr val="000000"/>
                </a:solidFill>
                <a:latin typeface="Courier"/>
                <a:ea typeface="Courier"/>
                <a:cs typeface="Courier"/>
                <a:sym typeface="Courier"/>
              </a:defRPr>
            </a:pPr>
            <a:r>
              <a:t> 80000       1111</a:t>
            </a:r>
          </a:p>
          <a:p>
            <a:pPr algn="l" defTabSz="457200">
              <a:defRPr b="0" sz="1400">
                <a:solidFill>
                  <a:srgbClr val="000000"/>
                </a:solidFill>
                <a:latin typeface="Courier"/>
                <a:ea typeface="Courier"/>
                <a:cs typeface="Courier"/>
                <a:sym typeface="Courier"/>
              </a:defRPr>
            </a:pPr>
            <a:r>
              <a:t> 30000       1048</a:t>
            </a:r>
          </a:p>
          <a:p>
            <a:pPr algn="l" defTabSz="457200">
              <a:defRPr b="0" sz="1400">
                <a:solidFill>
                  <a:srgbClr val="000000"/>
                </a:solidFill>
                <a:latin typeface="Courier"/>
                <a:ea typeface="Courier"/>
                <a:cs typeface="Courier"/>
                <a:sym typeface="Courier"/>
              </a:defRPr>
            </a:pPr>
            <a:r>
              <a:t> 40000       1005</a:t>
            </a:r>
          </a:p>
          <a:p>
            <a:pPr algn="l" defTabSz="457200">
              <a:defRPr b="0" sz="1400">
                <a:solidFill>
                  <a:srgbClr val="000000"/>
                </a:solidFill>
                <a:latin typeface="Courier"/>
                <a:ea typeface="Courier"/>
                <a:cs typeface="Courier"/>
                <a:sym typeface="Courier"/>
              </a:defRPr>
            </a:pPr>
            <a:r>
              <a:t> 50000        975</a:t>
            </a:r>
          </a:p>
          <a:p>
            <a:pPr algn="l" defTabSz="457200">
              <a:defRPr b="0" sz="1400">
                <a:solidFill>
                  <a:srgbClr val="000000"/>
                </a:solidFill>
                <a:latin typeface="Courier"/>
                <a:ea typeface="Courier"/>
                <a:cs typeface="Courier"/>
                <a:sym typeface="Courier"/>
              </a:defRPr>
            </a:pPr>
            <a:r>
              <a:t> 60000        736</a:t>
            </a:r>
          </a:p>
          <a:p>
            <a:pPr algn="l" defTabSz="457200">
              <a:defRPr b="0" sz="1400">
                <a:solidFill>
                  <a:srgbClr val="000000"/>
                </a:solidFill>
                <a:latin typeface="Courier"/>
                <a:ea typeface="Courier"/>
                <a:cs typeface="Courier"/>
                <a:sym typeface="Courier"/>
              </a:defRPr>
            </a:pPr>
            <a:r>
              <a:t> 70000        707</a:t>
            </a:r>
          </a:p>
          <a:p>
            <a:pPr algn="l" defTabSz="457200">
              <a:defRPr b="0" sz="1400">
                <a:solidFill>
                  <a:srgbClr val="000000"/>
                </a:solidFill>
                <a:latin typeface="Courier"/>
                <a:ea typeface="Courier"/>
                <a:cs typeface="Courier"/>
                <a:sym typeface="Courier"/>
              </a:defRPr>
            </a:pPr>
            <a:r>
              <a:t> 150000       631</a:t>
            </a:r>
          </a:p>
          <a:p>
            <a:pPr algn="l" defTabSz="457200">
              <a:defRPr b="0" sz="1400">
                <a:solidFill>
                  <a:srgbClr val="000000"/>
                </a:solidFill>
                <a:latin typeface="Courier"/>
                <a:ea typeface="Courier"/>
                <a:cs typeface="Courier"/>
                <a:sym typeface="Courier"/>
              </a:defRPr>
            </a:pPr>
            <a:r>
              <a:t> 1000000      521</a:t>
            </a:r>
          </a:p>
          <a:p>
            <a:pPr algn="l" defTabSz="457200">
              <a:defRPr b="0" sz="1400">
                <a:solidFill>
                  <a:srgbClr val="000000"/>
                </a:solidFill>
                <a:latin typeface="Courier"/>
                <a:ea typeface="Courier"/>
                <a:cs typeface="Courier"/>
                <a:sym typeface="Courier"/>
              </a:defRPr>
            </a:pPr>
            <a:r>
              <a:t> 250000       149</a:t>
            </a:r>
          </a:p>
          <a:p>
            <a:pPr algn="l" defTabSz="457200">
              <a:defRPr b="0" sz="1400">
                <a:solidFill>
                  <a:srgbClr val="000000"/>
                </a:solidFill>
                <a:latin typeface="Courier"/>
                <a:ea typeface="Courier"/>
                <a:cs typeface="Courier"/>
                <a:sym typeface="Courier"/>
              </a:defRPr>
            </a:pPr>
            <a:r>
              <a:t> 500000        48</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Questions"/>
          <p:cNvSpPr txBox="1"/>
          <p:nvPr>
            <p:ph type="title"/>
          </p:nvPr>
        </p:nvSpPr>
        <p:spPr>
          <a:prstGeom prst="rect">
            <a:avLst/>
          </a:prstGeom>
        </p:spPr>
        <p:txBody>
          <a:bodyPr/>
          <a:lstStyle>
            <a:lvl1pPr>
              <a:defRPr>
                <a:solidFill>
                  <a:srgbClr val="000000"/>
                </a:solidFill>
              </a:defRPr>
            </a:lvl1pPr>
          </a:lstStyle>
          <a:p>
            <a:pPr/>
            <a:r>
              <a:t>Questions</a:t>
            </a:r>
          </a:p>
        </p:txBody>
      </p:sp>
      <p:sp>
        <p:nvSpPr>
          <p:cNvPr id="139" name="Taking a cue from the questions in the guide, I asked the following:…"/>
          <p:cNvSpPr txBox="1"/>
          <p:nvPr>
            <p:ph type="body" idx="1"/>
          </p:nvPr>
        </p:nvSpPr>
        <p:spPr>
          <a:prstGeom prst="rect">
            <a:avLst/>
          </a:prstGeom>
        </p:spPr>
        <p:txBody>
          <a:bodyPr/>
          <a:lstStyle/>
          <a:p>
            <a:pPr>
              <a:defRPr>
                <a:solidFill>
                  <a:srgbClr val="000000"/>
                </a:solidFill>
              </a:defRPr>
            </a:pPr>
            <a:r>
              <a:t>Taking a cue from the questions in the guide, I asked the following:</a:t>
            </a:r>
          </a:p>
          <a:p>
            <a:pPr lvl="1">
              <a:defRPr>
                <a:solidFill>
                  <a:srgbClr val="000000"/>
                </a:solidFill>
              </a:defRPr>
            </a:pPr>
            <a:r>
              <a:t>Can we predict sex with education and income? (Original from guide)</a:t>
            </a:r>
          </a:p>
          <a:p>
            <a:pPr lvl="1">
              <a:defRPr>
                <a:solidFill>
                  <a:srgbClr val="000000"/>
                </a:solidFill>
              </a:defRPr>
            </a:pPr>
            <a:r>
              <a:t>Can we predict education from essay length and/or word length?</a:t>
            </a:r>
          </a:p>
          <a:p>
            <a:pPr lvl="1">
              <a:defRPr>
                <a:solidFill>
                  <a:srgbClr val="000000"/>
                </a:solidFill>
              </a:defRPr>
            </a:pPr>
            <a:r>
              <a:t>Can we predict income with education?</a:t>
            </a:r>
          </a:p>
          <a:p>
            <a:pPr lvl="1">
              <a:defRPr>
                <a:solidFill>
                  <a:srgbClr val="000000"/>
                </a:solidFill>
              </a:defRPr>
            </a:pPr>
            <a:r>
              <a:t>Can we predict sex with vice (smoking/drinking/drugs)?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New Data Columns"/>
          <p:cNvSpPr txBox="1"/>
          <p:nvPr>
            <p:ph type="title"/>
          </p:nvPr>
        </p:nvSpPr>
        <p:spPr>
          <a:xfrm>
            <a:off x="952500" y="-419100"/>
            <a:ext cx="11099800" cy="2159000"/>
          </a:xfrm>
          <a:prstGeom prst="rect">
            <a:avLst/>
          </a:prstGeom>
        </p:spPr>
        <p:txBody>
          <a:bodyPr/>
          <a:lstStyle>
            <a:lvl1pPr>
              <a:defRPr>
                <a:solidFill>
                  <a:srgbClr val="000000"/>
                </a:solidFill>
              </a:defRPr>
            </a:lvl1pPr>
          </a:lstStyle>
          <a:p>
            <a:pPr/>
            <a:r>
              <a:t>New Data Columns</a:t>
            </a:r>
          </a:p>
        </p:txBody>
      </p:sp>
      <p:sp>
        <p:nvSpPr>
          <p:cNvPr id="142" name="Some data needs to be converted before use.…"/>
          <p:cNvSpPr txBox="1"/>
          <p:nvPr>
            <p:ph type="body" idx="1"/>
          </p:nvPr>
        </p:nvSpPr>
        <p:spPr>
          <a:xfrm>
            <a:off x="228600" y="635000"/>
            <a:ext cx="11099800" cy="6286500"/>
          </a:xfrm>
          <a:prstGeom prst="rect">
            <a:avLst/>
          </a:prstGeom>
        </p:spPr>
        <p:txBody>
          <a:bodyPr/>
          <a:lstStyle/>
          <a:p>
            <a:pPr>
              <a:defRPr>
                <a:solidFill>
                  <a:srgbClr val="000000"/>
                </a:solidFill>
              </a:defRPr>
            </a:pPr>
            <a:r>
              <a:t>Some data needs to be converted before use.</a:t>
            </a:r>
          </a:p>
          <a:p>
            <a:pPr>
              <a:defRPr>
                <a:solidFill>
                  <a:srgbClr val="000000"/>
                </a:solidFill>
              </a:defRPr>
            </a:pPr>
            <a:r>
              <a:t>An easy example is changing sex from m(ale)/f(emale) to binary 0/1.  This can be done as follows: </a:t>
            </a:r>
          </a:p>
          <a:p>
            <a:pPr lvl="1">
              <a:defRPr sz="2400">
                <a:solidFill>
                  <a:srgbClr val="000000"/>
                </a:solidFill>
                <a:latin typeface="Courier New"/>
                <a:ea typeface="Courier New"/>
                <a:cs typeface="Courier New"/>
                <a:sym typeface="Courier New"/>
              </a:defRPr>
            </a:pPr>
            <a:r>
              <a:t>profiles['sex_01'] = profiles[‘sex'].map({'m':0,'f':1})</a:t>
            </a:r>
          </a:p>
          <a:p>
            <a:pPr marL="444499" indent="-444499">
              <a:defRPr>
                <a:solidFill>
                  <a:srgbClr val="000000"/>
                </a:solidFill>
              </a:defRPr>
            </a:pPr>
            <a:r>
              <a:t>This mapping is also done for the income mapping.  Recall that incomes were grouped by similar salaries, which can be seen below:</a:t>
            </a:r>
          </a:p>
        </p:txBody>
      </p:sp>
      <p:sp>
        <p:nvSpPr>
          <p:cNvPr id="143" name="income_mapping_2 = {-1: np.nan,…"/>
          <p:cNvSpPr txBox="1"/>
          <p:nvPr/>
        </p:nvSpPr>
        <p:spPr>
          <a:xfrm>
            <a:off x="1908149" y="6462370"/>
            <a:ext cx="9950502" cy="23025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solidFill>
                  <a:srgbClr val="000000"/>
                </a:solidFill>
              </a:defRPr>
            </a:pPr>
            <a:r>
              <a:t>income_mapping_2 = {-1: np.nan, </a:t>
            </a:r>
          </a:p>
          <a:p>
            <a:pPr algn="l">
              <a:defRPr>
                <a:solidFill>
                  <a:srgbClr val="000000"/>
                </a:solidFill>
              </a:defRPr>
            </a:pPr>
            <a:r>
              <a:t>                    20000: 0, 30000: 0, 40000: 0,</a:t>
            </a:r>
          </a:p>
          <a:p>
            <a:pPr algn="l">
              <a:defRPr>
                <a:solidFill>
                  <a:srgbClr val="000000"/>
                </a:solidFill>
              </a:defRPr>
            </a:pPr>
            <a:r>
              <a:t>                    50000: 1, 60000: 1, 70000: 1, 80000: 1, 100000: 1,</a:t>
            </a:r>
          </a:p>
          <a:p>
            <a:pPr algn="l">
              <a:defRPr>
                <a:solidFill>
                  <a:srgbClr val="000000"/>
                </a:solidFill>
              </a:defRPr>
            </a:pPr>
            <a:r>
              <a:t>                    150000: 2, 250000: 2,</a:t>
            </a:r>
          </a:p>
          <a:p>
            <a:pPr algn="l">
              <a:defRPr>
                <a:solidFill>
                  <a:srgbClr val="000000"/>
                </a:solidFill>
              </a:defRPr>
            </a:pPr>
            <a:r>
              <a:t>                    500000: 3, 1000000: 3,}</a:t>
            </a:r>
          </a:p>
          <a:p>
            <a:pPr algn="l">
              <a:defRPr>
                <a:solidFill>
                  <a:srgbClr val="000000"/>
                </a:solidFill>
              </a:defRPr>
            </a:pPr>
            <a:r>
              <a:t>profiles["income_code"] = profiles.income.map(income_mapping_2)</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Finding Essay Length"/>
          <p:cNvSpPr txBox="1"/>
          <p:nvPr>
            <p:ph type="title"/>
          </p:nvPr>
        </p:nvSpPr>
        <p:spPr>
          <a:xfrm>
            <a:off x="952500" y="-381000"/>
            <a:ext cx="11099800" cy="2159000"/>
          </a:xfrm>
          <a:prstGeom prst="rect">
            <a:avLst/>
          </a:prstGeom>
        </p:spPr>
        <p:txBody>
          <a:bodyPr/>
          <a:lstStyle>
            <a:lvl1pPr>
              <a:defRPr>
                <a:solidFill>
                  <a:srgbClr val="000000"/>
                </a:solidFill>
              </a:defRPr>
            </a:lvl1pPr>
          </a:lstStyle>
          <a:p>
            <a:pPr/>
            <a:r>
              <a:t>Finding Essay Length</a:t>
            </a:r>
          </a:p>
        </p:txBody>
      </p:sp>
      <p:sp>
        <p:nvSpPr>
          <p:cNvPr id="146" name="In order to get essay length, we must remove all the html code.  After this, we can split the essays up into words using regular expressions, and then count the number of words, find average word length, find occurrences of I and me, etc."/>
          <p:cNvSpPr txBox="1"/>
          <p:nvPr>
            <p:ph type="body" idx="1"/>
          </p:nvPr>
        </p:nvSpPr>
        <p:spPr>
          <a:xfrm>
            <a:off x="952500" y="1295400"/>
            <a:ext cx="11099800" cy="6286500"/>
          </a:xfrm>
          <a:prstGeom prst="rect">
            <a:avLst/>
          </a:prstGeom>
        </p:spPr>
        <p:txBody>
          <a:bodyPr anchor="t"/>
          <a:lstStyle>
            <a:lvl1pPr>
              <a:defRPr>
                <a:solidFill>
                  <a:srgbClr val="000000"/>
                </a:solidFill>
              </a:defRPr>
            </a:lvl1pPr>
          </a:lstStyle>
          <a:p>
            <a:pPr/>
            <a:r>
              <a:t>In order to get essay length, we must remove all the html code.  After this, we can split the essays up into words using regular expressions, and then count the number of words, find average word length, find occurrences of I and me, etc.</a:t>
            </a:r>
          </a:p>
        </p:txBody>
      </p:sp>
      <p:sp>
        <p:nvSpPr>
          <p:cNvPr id="147" name="essay_cols = [&quot;essay0&quot;,&quot;essay1&quot;,&quot;essay2&quot;,&quot;essay3&quot;,&quot;essay4&quot;,&quot;essay5&quot;,&quot;essay6&quot;,&quot;essay7&quot;,&quot;essay8&quot;,&quot;essay9&quot;]…"/>
          <p:cNvSpPr txBox="1"/>
          <p:nvPr/>
        </p:nvSpPr>
        <p:spPr>
          <a:xfrm>
            <a:off x="151790" y="3952831"/>
            <a:ext cx="11352544" cy="302903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700">
                <a:solidFill>
                  <a:srgbClr val="000000"/>
                </a:solidFill>
              </a:defRPr>
            </a:pPr>
            <a:r>
              <a:t>essay_cols = ["essay0","essay1","essay2","essay3","essay4","essay5","essay6","essay7","essay8","essay9"]</a:t>
            </a:r>
          </a:p>
          <a:p>
            <a:pPr algn="l">
              <a:defRPr sz="1700">
                <a:solidFill>
                  <a:srgbClr val="000000"/>
                </a:solidFill>
              </a:defRPr>
            </a:pPr>
            <a:r>
              <a:t># Removing the NaNs</a:t>
            </a:r>
          </a:p>
          <a:p>
            <a:pPr algn="l">
              <a:defRPr sz="1700">
                <a:solidFill>
                  <a:srgbClr val="000000"/>
                </a:solidFill>
              </a:defRPr>
            </a:pPr>
            <a:r>
              <a:t>all_essays = profiles[essay_cols].replace(np.nan, '', regex=True)</a:t>
            </a:r>
          </a:p>
          <a:p>
            <a:pPr algn="l">
              <a:defRPr sz="1700">
                <a:solidFill>
                  <a:srgbClr val="000000"/>
                </a:solidFill>
              </a:defRPr>
            </a:pPr>
            <a:r>
              <a:t># Remove &lt;br&gt; html stuff</a:t>
            </a:r>
          </a:p>
          <a:p>
            <a:pPr algn="l">
              <a:defRPr sz="1700">
                <a:solidFill>
                  <a:srgbClr val="000000"/>
                </a:solidFill>
              </a:defRPr>
            </a:pPr>
            <a:r>
              <a:t>all_essays = all_essays.replace('&lt;br /&gt;', ' ', regex=True)</a:t>
            </a:r>
          </a:p>
          <a:p>
            <a:pPr algn="l">
              <a:defRPr sz="1700">
                <a:solidFill>
                  <a:srgbClr val="000000"/>
                </a:solidFill>
              </a:defRPr>
            </a:pPr>
            <a:r>
              <a:t>all_essays = all_essays.replace('\n', ' ', regex=True)</a:t>
            </a:r>
          </a:p>
          <a:p>
            <a:pPr algn="l">
              <a:defRPr sz="1700">
                <a:solidFill>
                  <a:srgbClr val="000000"/>
                </a:solidFill>
              </a:defRPr>
            </a:pPr>
            <a:r>
              <a:t>all_essays = all_essays.replace('\ni', ' ', regex=True)</a:t>
            </a:r>
          </a:p>
          <a:p>
            <a:pPr algn="l">
              <a:defRPr sz="1700">
                <a:solidFill>
                  <a:srgbClr val="000000"/>
                </a:solidFill>
              </a:defRPr>
            </a:pPr>
            <a:r>
              <a:t>all_essays = all_essays.replace('\n1', ' ', regex=True)</a:t>
            </a:r>
          </a:p>
          <a:p>
            <a:pPr algn="l">
              <a:defRPr sz="1700">
                <a:solidFill>
                  <a:srgbClr val="000000"/>
                </a:solidFill>
              </a:defRPr>
            </a:pPr>
            <a:r>
              <a:t># Combining the essays</a:t>
            </a:r>
          </a:p>
          <a:p>
            <a:pPr algn="l">
              <a:defRPr sz="1700">
                <a:solidFill>
                  <a:srgbClr val="000000"/>
                </a:solidFill>
              </a:defRPr>
            </a:pPr>
            <a:r>
              <a:t>all_essays = all_essays[essay_cols].apply(lambda x: ' '.join(x), axis=1)</a:t>
            </a:r>
          </a:p>
          <a:p>
            <a:pPr algn="l">
              <a:defRPr sz="1700">
                <a:solidFill>
                  <a:srgbClr val="000000"/>
                </a:solidFill>
              </a:defRPr>
            </a:pPr>
            <a:r>
              <a:t>profiles["essay_len"] = all_essays.apply(lambda x: len(x))</a:t>
            </a:r>
          </a:p>
        </p:txBody>
      </p:sp>
      <p:sp>
        <p:nvSpPr>
          <p:cNvPr id="148" name="avg_word_length = []…"/>
          <p:cNvSpPr txBox="1"/>
          <p:nvPr/>
        </p:nvSpPr>
        <p:spPr>
          <a:xfrm>
            <a:off x="7636764" y="5248047"/>
            <a:ext cx="5260849" cy="4451806"/>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defRPr>
            </a:pPr>
            <a:r>
              <a:t>avg_word_length = []</a:t>
            </a:r>
          </a:p>
          <a:p>
            <a:pPr algn="l">
              <a:defRPr sz="1600">
                <a:solidFill>
                  <a:srgbClr val="000000"/>
                </a:solidFill>
              </a:defRPr>
            </a:pPr>
            <a:r>
              <a:t>num_I_or_me = []</a:t>
            </a:r>
          </a:p>
          <a:p>
            <a:pPr algn="l">
              <a:defRPr sz="1600">
                <a:solidFill>
                  <a:srgbClr val="000000"/>
                </a:solidFill>
              </a:defRPr>
            </a:pPr>
            <a:r>
              <a:t>for essay in all_essays:</a:t>
            </a:r>
          </a:p>
          <a:p>
            <a:pPr algn="l">
              <a:defRPr sz="1600">
                <a:solidFill>
                  <a:srgbClr val="000000"/>
                </a:solidFill>
              </a:defRPr>
            </a:pPr>
            <a:r>
              <a:t>    if essay:</a:t>
            </a:r>
          </a:p>
          <a:p>
            <a:pPr algn="l">
              <a:defRPr sz="1600">
                <a:solidFill>
                  <a:srgbClr val="000000"/>
                </a:solidFill>
              </a:defRPr>
            </a:pPr>
            <a:r>
              <a:t>        words = re.split(r'[^0-9A-Za-z]+',essay)</a:t>
            </a:r>
          </a:p>
          <a:p>
            <a:pPr algn="l">
              <a:defRPr sz="1600">
                <a:solidFill>
                  <a:srgbClr val="000000"/>
                </a:solidFill>
              </a:defRPr>
            </a:pPr>
            <a:r>
              <a:t>        wordLength = 0</a:t>
            </a:r>
          </a:p>
          <a:p>
            <a:pPr algn="l">
              <a:defRPr sz="1600">
                <a:solidFill>
                  <a:srgbClr val="000000"/>
                </a:solidFill>
              </a:defRPr>
            </a:pPr>
            <a:r>
              <a:t>        IorME = 0</a:t>
            </a:r>
          </a:p>
          <a:p>
            <a:pPr algn="l">
              <a:defRPr sz="1600">
                <a:solidFill>
                  <a:srgbClr val="000000"/>
                </a:solidFill>
              </a:defRPr>
            </a:pPr>
            <a:r>
              <a:t>        for word in words:</a:t>
            </a:r>
          </a:p>
          <a:p>
            <a:pPr algn="l">
              <a:defRPr sz="1600">
                <a:solidFill>
                  <a:srgbClr val="000000"/>
                </a:solidFill>
              </a:defRPr>
            </a:pPr>
            <a:r>
              <a:t>            wordLength += len(word)</a:t>
            </a:r>
          </a:p>
          <a:p>
            <a:pPr algn="l">
              <a:defRPr sz="1600">
                <a:solidFill>
                  <a:srgbClr val="000000"/>
                </a:solidFill>
              </a:defRPr>
            </a:pPr>
            <a:r>
              <a:t>            if word.lower() == "i" or word.lower() == "me":</a:t>
            </a:r>
          </a:p>
          <a:p>
            <a:pPr algn="l">
              <a:defRPr sz="1600">
                <a:solidFill>
                  <a:srgbClr val="000000"/>
                </a:solidFill>
              </a:defRPr>
            </a:pPr>
            <a:r>
              <a:t>                IorME += 1      </a:t>
            </a:r>
          </a:p>
          <a:p>
            <a:pPr algn="l">
              <a:defRPr sz="1600">
                <a:solidFill>
                  <a:srgbClr val="000000"/>
                </a:solidFill>
              </a:defRPr>
            </a:pPr>
            <a:r>
              <a:t>        avgWordLength = wordLength / len(words)</a:t>
            </a:r>
          </a:p>
          <a:p>
            <a:pPr algn="l">
              <a:defRPr sz="1600">
                <a:solidFill>
                  <a:srgbClr val="000000"/>
                </a:solidFill>
              </a:defRPr>
            </a:pPr>
            <a:r>
              <a:t>    else:</a:t>
            </a:r>
          </a:p>
          <a:p>
            <a:pPr algn="l">
              <a:defRPr sz="1600">
                <a:solidFill>
                  <a:srgbClr val="000000"/>
                </a:solidFill>
              </a:defRPr>
            </a:pPr>
            <a:r>
              <a:t>        avgWordLength = 0</a:t>
            </a:r>
          </a:p>
          <a:p>
            <a:pPr algn="l">
              <a:defRPr sz="1600">
                <a:solidFill>
                  <a:srgbClr val="000000"/>
                </a:solidFill>
              </a:defRPr>
            </a:pPr>
            <a:r>
              <a:t>    avg_word_length.append(avgWordLength)</a:t>
            </a:r>
          </a:p>
          <a:p>
            <a:pPr algn="l">
              <a:defRPr sz="1600">
                <a:solidFill>
                  <a:srgbClr val="000000"/>
                </a:solidFill>
              </a:defRPr>
            </a:pPr>
            <a:r>
              <a:t>    num_I_or_me.append(IorME)</a:t>
            </a:r>
          </a:p>
          <a:p>
            <a:pPr algn="l">
              <a:defRPr sz="1600">
                <a:solidFill>
                  <a:srgbClr val="000000"/>
                </a:solidFill>
              </a:defRPr>
            </a:pPr>
            <a:r>
              <a:t>profiles["avg_word_length"] = avg_word_length</a:t>
            </a:r>
          </a:p>
          <a:p>
            <a:pPr algn="l">
              <a:defRPr sz="1600">
                <a:solidFill>
                  <a:srgbClr val="000000"/>
                </a:solidFill>
              </a:defRPr>
            </a:pPr>
            <a:r>
              <a:t>profiles["num_I_or_me"] = num_I_or_me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Education"/>
          <p:cNvSpPr txBox="1"/>
          <p:nvPr>
            <p:ph type="title"/>
          </p:nvPr>
        </p:nvSpPr>
        <p:spPr>
          <a:xfrm>
            <a:off x="952500" y="-546100"/>
            <a:ext cx="11099800" cy="2159000"/>
          </a:xfrm>
          <a:prstGeom prst="rect">
            <a:avLst/>
          </a:prstGeom>
        </p:spPr>
        <p:txBody>
          <a:bodyPr/>
          <a:lstStyle>
            <a:lvl1pPr>
              <a:defRPr>
                <a:solidFill>
                  <a:srgbClr val="000000"/>
                </a:solidFill>
              </a:defRPr>
            </a:lvl1pPr>
          </a:lstStyle>
          <a:p>
            <a:pPr/>
            <a:r>
              <a:t>Education</a:t>
            </a:r>
          </a:p>
        </p:txBody>
      </p:sp>
      <p:sp>
        <p:nvSpPr>
          <p:cNvPr id="151" name="There are numerous different types of education, for example “in school”, “graduated”, and “dropped”.  There is also a joke about space camp.…"/>
          <p:cNvSpPr txBox="1"/>
          <p:nvPr>
            <p:ph type="body" idx="1"/>
          </p:nvPr>
        </p:nvSpPr>
        <p:spPr>
          <a:xfrm>
            <a:off x="228600" y="-596900"/>
            <a:ext cx="11099800" cy="6286500"/>
          </a:xfrm>
          <a:prstGeom prst="rect">
            <a:avLst/>
          </a:prstGeom>
        </p:spPr>
        <p:txBody>
          <a:bodyPr/>
          <a:lstStyle/>
          <a:p>
            <a:pPr>
              <a:defRPr>
                <a:solidFill>
                  <a:srgbClr val="000000"/>
                </a:solidFill>
              </a:defRPr>
            </a:pPr>
            <a:r>
              <a:t>There are numerous different types of education, for example “in school”, “graduated”, and “dropped”.  There is also a joke about space camp.</a:t>
            </a:r>
          </a:p>
          <a:p>
            <a:pPr>
              <a:defRPr>
                <a:solidFill>
                  <a:srgbClr val="000000"/>
                </a:solidFill>
              </a:defRPr>
            </a:pPr>
            <a:r>
              <a:t>In order to make things easy, schools were reduced to 6 numbers:</a:t>
            </a:r>
          </a:p>
        </p:txBody>
      </p:sp>
      <p:sp>
        <p:nvSpPr>
          <p:cNvPr id="152" name="edu_mapping = {&quot;graduated from college/university&quot;: 3,…"/>
          <p:cNvSpPr txBox="1"/>
          <p:nvPr/>
        </p:nvSpPr>
        <p:spPr>
          <a:xfrm>
            <a:off x="4464202" y="3780276"/>
            <a:ext cx="4654411" cy="57109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100">
                <a:solidFill>
                  <a:srgbClr val="000000"/>
                </a:solidFill>
              </a:defRPr>
            </a:pPr>
            <a:r>
              <a:t>edu_mapping = {"graduated from college/university": 3, </a:t>
            </a:r>
          </a:p>
          <a:p>
            <a:pPr algn="l">
              <a:defRPr sz="1100">
                <a:solidFill>
                  <a:srgbClr val="000000"/>
                </a:solidFill>
              </a:defRPr>
            </a:pPr>
            <a:r>
              <a:t>               "graduated from masters program": 4, </a:t>
            </a:r>
          </a:p>
          <a:p>
            <a:pPr algn="l">
              <a:defRPr sz="1100">
                <a:solidFill>
                  <a:srgbClr val="000000"/>
                </a:solidFill>
              </a:defRPr>
            </a:pPr>
            <a:r>
              <a:t>               "working on college/university": 3, </a:t>
            </a:r>
          </a:p>
          <a:p>
            <a:pPr algn="l">
              <a:defRPr sz="1100">
                <a:solidFill>
                  <a:srgbClr val="000000"/>
                </a:solidFill>
              </a:defRPr>
            </a:pPr>
            <a:r>
              <a:t>               "working on masters program": 4, </a:t>
            </a:r>
          </a:p>
          <a:p>
            <a:pPr algn="l">
              <a:defRPr sz="1100">
                <a:solidFill>
                  <a:srgbClr val="000000"/>
                </a:solidFill>
              </a:defRPr>
            </a:pPr>
            <a:r>
              <a:t>               "graduated from two-year college": 2, </a:t>
            </a:r>
          </a:p>
          <a:p>
            <a:pPr algn="l">
              <a:defRPr sz="1100">
                <a:solidFill>
                  <a:srgbClr val="000000"/>
                </a:solidFill>
              </a:defRPr>
            </a:pPr>
            <a:r>
              <a:t>               "graduated from high school": 1,</a:t>
            </a:r>
          </a:p>
          <a:p>
            <a:pPr algn="l">
              <a:defRPr sz="1100">
                <a:solidFill>
                  <a:srgbClr val="000000"/>
                </a:solidFill>
              </a:defRPr>
            </a:pPr>
            <a:r>
              <a:t>               "graduated from ph.d program": 5,</a:t>
            </a:r>
          </a:p>
          <a:p>
            <a:pPr algn="l">
              <a:defRPr sz="1100">
                <a:solidFill>
                  <a:srgbClr val="000000"/>
                </a:solidFill>
              </a:defRPr>
            </a:pPr>
            <a:r>
              <a:t>               "graduated from law school": 5,</a:t>
            </a:r>
          </a:p>
          <a:p>
            <a:pPr algn="l">
              <a:defRPr sz="1100">
                <a:solidFill>
                  <a:srgbClr val="000000"/>
                </a:solidFill>
              </a:defRPr>
            </a:pPr>
            <a:r>
              <a:t>               "working on two-year college": 2,</a:t>
            </a:r>
          </a:p>
          <a:p>
            <a:pPr algn="l">
              <a:defRPr sz="1100">
                <a:solidFill>
                  <a:srgbClr val="000000"/>
                </a:solidFill>
              </a:defRPr>
            </a:pPr>
            <a:r>
              <a:t>               "dropped out of college/university": 1,</a:t>
            </a:r>
          </a:p>
          <a:p>
            <a:pPr algn="l">
              <a:defRPr sz="1100">
                <a:solidFill>
                  <a:srgbClr val="000000"/>
                </a:solidFill>
              </a:defRPr>
            </a:pPr>
            <a:r>
              <a:t>               "working on ph.d program": 5,</a:t>
            </a:r>
          </a:p>
          <a:p>
            <a:pPr algn="l">
              <a:defRPr sz="1100">
                <a:solidFill>
                  <a:srgbClr val="000000"/>
                </a:solidFill>
              </a:defRPr>
            </a:pPr>
            <a:r>
              <a:t>               "college/university": 3,</a:t>
            </a:r>
          </a:p>
          <a:p>
            <a:pPr algn="l">
              <a:defRPr sz="1100">
                <a:solidFill>
                  <a:srgbClr val="000000"/>
                </a:solidFill>
              </a:defRPr>
            </a:pPr>
            <a:r>
              <a:t>               "graduated from space camp": np.nan,</a:t>
            </a:r>
          </a:p>
          <a:p>
            <a:pPr algn="l">
              <a:defRPr sz="1100">
                <a:solidFill>
                  <a:srgbClr val="000000"/>
                </a:solidFill>
              </a:defRPr>
            </a:pPr>
            <a:r>
              <a:t>               "dropped out of space camp": np.nan,</a:t>
            </a:r>
          </a:p>
          <a:p>
            <a:pPr algn="l">
              <a:defRPr sz="1100">
                <a:solidFill>
                  <a:srgbClr val="000000"/>
                </a:solidFill>
              </a:defRPr>
            </a:pPr>
            <a:r>
              <a:t>               "graduated from med school": 5,</a:t>
            </a:r>
          </a:p>
          <a:p>
            <a:pPr algn="l">
              <a:defRPr sz="1100">
                <a:solidFill>
                  <a:srgbClr val="000000"/>
                </a:solidFill>
              </a:defRPr>
            </a:pPr>
            <a:r>
              <a:t>               "working on space camp": np.nan,</a:t>
            </a:r>
          </a:p>
          <a:p>
            <a:pPr algn="l">
              <a:defRPr sz="1100">
                <a:solidFill>
                  <a:srgbClr val="000000"/>
                </a:solidFill>
              </a:defRPr>
            </a:pPr>
            <a:r>
              <a:t>               "working on law school": 5,</a:t>
            </a:r>
          </a:p>
          <a:p>
            <a:pPr algn="l">
              <a:defRPr sz="1100">
                <a:solidFill>
                  <a:srgbClr val="000000"/>
                </a:solidFill>
              </a:defRPr>
            </a:pPr>
            <a:r>
              <a:t>               "two-year college": 2,</a:t>
            </a:r>
          </a:p>
          <a:p>
            <a:pPr algn="l">
              <a:defRPr sz="1100">
                <a:solidFill>
                  <a:srgbClr val="000000"/>
                </a:solidFill>
              </a:defRPr>
            </a:pPr>
            <a:r>
              <a:t>               "working on med school": 5,</a:t>
            </a:r>
          </a:p>
          <a:p>
            <a:pPr algn="l">
              <a:defRPr sz="1100">
                <a:solidFill>
                  <a:srgbClr val="000000"/>
                </a:solidFill>
              </a:defRPr>
            </a:pPr>
            <a:r>
              <a:t>               "dropped out of two-year college": 1,</a:t>
            </a:r>
          </a:p>
          <a:p>
            <a:pPr algn="l">
              <a:defRPr sz="1100">
                <a:solidFill>
                  <a:srgbClr val="000000"/>
                </a:solidFill>
              </a:defRPr>
            </a:pPr>
            <a:r>
              <a:t>               "dropped out of masters program": 3,</a:t>
            </a:r>
          </a:p>
          <a:p>
            <a:pPr algn="l">
              <a:defRPr sz="1100">
                <a:solidFill>
                  <a:srgbClr val="000000"/>
                </a:solidFill>
              </a:defRPr>
            </a:pPr>
            <a:r>
              <a:t>               "masters program": 4,</a:t>
            </a:r>
          </a:p>
          <a:p>
            <a:pPr algn="l">
              <a:defRPr sz="1100">
                <a:solidFill>
                  <a:srgbClr val="000000"/>
                </a:solidFill>
              </a:defRPr>
            </a:pPr>
            <a:r>
              <a:t>               "dropped out of ph.d program": 3,</a:t>
            </a:r>
          </a:p>
          <a:p>
            <a:pPr algn="l">
              <a:defRPr sz="1100">
                <a:solidFill>
                  <a:srgbClr val="000000"/>
                </a:solidFill>
              </a:defRPr>
            </a:pPr>
            <a:r>
              <a:t>               "dropped out of high school": 0,</a:t>
            </a:r>
          </a:p>
          <a:p>
            <a:pPr algn="l">
              <a:defRPr sz="1100">
                <a:solidFill>
                  <a:srgbClr val="000000"/>
                </a:solidFill>
              </a:defRPr>
            </a:pPr>
            <a:r>
              <a:t>               "high school": 1,</a:t>
            </a:r>
          </a:p>
          <a:p>
            <a:pPr algn="l">
              <a:defRPr sz="1100">
                <a:solidFill>
                  <a:srgbClr val="000000"/>
                </a:solidFill>
              </a:defRPr>
            </a:pPr>
            <a:r>
              <a:t>               "working on high school": 1,</a:t>
            </a:r>
          </a:p>
          <a:p>
            <a:pPr algn="l">
              <a:defRPr sz="1100">
                <a:solidFill>
                  <a:srgbClr val="000000"/>
                </a:solidFill>
              </a:defRPr>
            </a:pPr>
            <a:r>
              <a:t>               "space camp": np.nan,</a:t>
            </a:r>
          </a:p>
          <a:p>
            <a:pPr algn="l">
              <a:defRPr sz="1100">
                <a:solidFill>
                  <a:srgbClr val="000000"/>
                </a:solidFill>
              </a:defRPr>
            </a:pPr>
            <a:r>
              <a:t>               "ph.d program": 5,</a:t>
            </a:r>
          </a:p>
          <a:p>
            <a:pPr algn="l">
              <a:defRPr sz="1100">
                <a:solidFill>
                  <a:srgbClr val="000000"/>
                </a:solidFill>
              </a:defRPr>
            </a:pPr>
            <a:r>
              <a:t>               "law school": 5,</a:t>
            </a:r>
          </a:p>
          <a:p>
            <a:pPr algn="l">
              <a:defRPr sz="1100">
                <a:solidFill>
                  <a:srgbClr val="000000"/>
                </a:solidFill>
              </a:defRPr>
            </a:pPr>
            <a:r>
              <a:t>               "dropped out of law school": 3,</a:t>
            </a:r>
          </a:p>
          <a:p>
            <a:pPr algn="l">
              <a:defRPr sz="1100">
                <a:solidFill>
                  <a:srgbClr val="000000"/>
                </a:solidFill>
              </a:defRPr>
            </a:pPr>
            <a:r>
              <a:t>               "dropped out of med school": 3,</a:t>
            </a:r>
          </a:p>
          <a:p>
            <a:pPr algn="l">
              <a:defRPr sz="1100">
                <a:solidFill>
                  <a:srgbClr val="000000"/>
                </a:solidFill>
              </a:defRPr>
            </a:pPr>
            <a:r>
              <a:t>               "med school": 5}</a:t>
            </a:r>
          </a:p>
          <a:p>
            <a:pPr algn="l">
              <a:defRPr sz="1100">
                <a:solidFill>
                  <a:srgbClr val="000000"/>
                </a:solidFill>
              </a:defRPr>
            </a:pPr>
            <a:r>
              <a:t>profiles["enum_education"] = profiles.education.map(edu_mapping)</a:t>
            </a:r>
          </a:p>
          <a:p>
            <a:pPr algn="l">
              <a:defRPr sz="1100">
                <a:solidFill>
                  <a:srgbClr val="000000"/>
                </a:solidFill>
              </a:defRPr>
            </a:pPr>
            <a:r>
              <a:t>print(profiles["enum_education"][1:10])</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Classification Approach: KNeighbors"/>
          <p:cNvSpPr txBox="1"/>
          <p:nvPr>
            <p:ph type="title"/>
          </p:nvPr>
        </p:nvSpPr>
        <p:spPr>
          <a:prstGeom prst="rect">
            <a:avLst/>
          </a:prstGeom>
        </p:spPr>
        <p:txBody>
          <a:bodyPr/>
          <a:lstStyle>
            <a:lvl1pPr defTabSz="484886">
              <a:defRPr sz="6640">
                <a:solidFill>
                  <a:srgbClr val="000000"/>
                </a:solidFill>
              </a:defRPr>
            </a:lvl1pPr>
          </a:lstStyle>
          <a:p>
            <a:pPr/>
            <a:r>
              <a:t>Classification Approach: KNeighbors</a:t>
            </a:r>
          </a:p>
        </p:txBody>
      </p:sp>
      <p:sp>
        <p:nvSpPr>
          <p:cNvPr id="155" name="One of the simpler classification methods is k-neighbors.  Once trained, the model will return the classification of the k-nearest neighbors from a point.  Typically, k will be varied on a training set until a scoring metric, such as accuracy, begins to even out (i.e., the “knee in the curve”)"/>
          <p:cNvSpPr txBox="1"/>
          <p:nvPr>
            <p:ph type="body" idx="1"/>
          </p:nvPr>
        </p:nvSpPr>
        <p:spPr>
          <a:prstGeom prst="rect">
            <a:avLst/>
          </a:prstGeom>
        </p:spPr>
        <p:txBody>
          <a:bodyPr/>
          <a:lstStyle>
            <a:lvl1pPr>
              <a:defRPr>
                <a:solidFill>
                  <a:srgbClr val="000000"/>
                </a:solidFill>
              </a:defRPr>
            </a:lvl1pPr>
          </a:lstStyle>
          <a:p>
            <a:pPr/>
            <a:r>
              <a:t>One of the simpler classification methods is k-neighbors.  Once trained, the model will return the classification of the k-nearest neighbors from a point.  Typically, k will be varied on a training set until a scoring metric, such as accuracy, begins to even out (i.e., the “knee in the curve”)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