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94" r:id="rId4"/>
    <p:sldId id="295" r:id="rId5"/>
    <p:sldId id="296" r:id="rId6"/>
    <p:sldId id="259" r:id="rId7"/>
    <p:sldId id="297" r:id="rId8"/>
    <p:sldId id="298" r:id="rId9"/>
    <p:sldId id="299" r:id="rId10"/>
    <p:sldId id="267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E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/>
    <p:restoredTop sz="84347" autoAdjust="0"/>
  </p:normalViewPr>
  <p:slideViewPr>
    <p:cSldViewPr snapToGrid="0">
      <p:cViewPr varScale="1">
        <p:scale>
          <a:sx n="77" d="100"/>
          <a:sy n="77" d="100"/>
        </p:scale>
        <p:origin x="86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B4915D-FBB9-C34F-896A-85F3E7E8FB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0947B-6219-8648-B898-CB8D601F7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0F716-410A-A54A-8F98-B0E52D6A559C}" type="datetimeFigureOut">
              <a:rPr lang="en-RU" smtClean="0"/>
              <a:t>03/09/2024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0DA14-315A-E241-9443-CF16C3507B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027F8-465E-3844-B109-5A0A2ACF65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C2E3C-935E-464B-A11B-CA5EFFF394F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34027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4C1D-7E01-1847-9C7D-D045223BB03C}" type="datetimeFigureOut">
              <a:rPr lang="en-RU" smtClean="0"/>
              <a:t>03/09/2024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A287C-F450-484E-9FD5-FC6D729DAE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30034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я студент группы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ИУ4-4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 Кутаев Кирилл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ставляю</a:t>
            </a:r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вашему вниманию выпускную квалификационную работу магистра на тему:</a:t>
            </a:r>
          </a:p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b="0" dirty="0">
                <a:latin typeface="+mn-lt"/>
              </a:rPr>
              <a:t>Разработка эмулятора ядра MIPS с использованием современных средств и методов проектирования ПО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68271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0852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0294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Увеличение интеграции встраиваемых систем во многие сферы промышленности и</a:t>
            </a:r>
          </a:p>
          <a:p>
            <a:r>
              <a:rPr lang="ru-RU" sz="2000" dirty="0"/>
              <a:t>повседневной жизни привело к взрывному росту количества устройств и к</a:t>
            </a:r>
          </a:p>
          <a:p>
            <a:r>
              <a:rPr lang="ru-RU" sz="2000" dirty="0"/>
              <a:t>расширению их функциональности.</a:t>
            </a:r>
          </a:p>
          <a:p>
            <a:r>
              <a:rPr lang="ru-RU" sz="2000" dirty="0"/>
              <a:t>В процессе разработки ВПО требуется проводить тестирование, отладку и динамический анализ его выполнения.</a:t>
            </a:r>
            <a:br>
              <a:rPr lang="ru-RU" sz="2000" dirty="0"/>
            </a:br>
            <a:r>
              <a:rPr lang="ru-RU" sz="2000" dirty="0"/>
              <a:t>Использование данных процессов является важным критерием для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разработки надежных, отказоустойчивых и безопасных встраиваемых систем.</a:t>
            </a:r>
            <a:br>
              <a:rPr lang="ru-RU" sz="2000" dirty="0"/>
            </a:br>
            <a:r>
              <a:rPr lang="ru-RU" sz="1800" kern="100" dirty="0">
                <a:effectLst/>
                <a:latin typeface="Times New Roman" panose="02020603050405020304" pitchFamily="18" charset="0"/>
              </a:rPr>
              <a:t>Проводить эти процессы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разрабатываемом устройстве не всегда является возможным: разработка аппаратной части не завершена, отсутствует физический доступ, на системе недостаточно ресурсов. 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12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Была поставлена цель увеличения эффективности процесса отладки ВПО разрабатываемых устройств</a:t>
            </a:r>
          </a:p>
          <a:p>
            <a:pPr marL="0" indent="0">
              <a:buNone/>
            </a:pPr>
            <a:r>
              <a:rPr lang="ru-RU" sz="2000" dirty="0"/>
              <a:t>за счет применения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эмулятора, обладающего характеристиками быстродействия и эффективности поддержки.</a:t>
            </a:r>
          </a:p>
          <a:p>
            <a:pPr marL="0" indent="0">
              <a:buNone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Для достижения цели были поставлены следующие 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программного обеспечения для проведения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архитектуры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модуля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 эмуляторе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Kopycat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использованием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эмуляторов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340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Эмулятор имитирует работу программной и аппаратной части вычислительной системы и ее окружения в другой вычислительной системе.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Эмуляторы обладают широким спектром применения. Они используются для тестирования и отладки разрабатываемого ПО, анализа выполнения ПО в рамках проведения сертификационных испытаний, для тестирования производительности, для подтверждения корректности выполнения ПО, а также для решения задач обратной разработки.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996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Был проведен обзор и анализ существующих решений по эмуляции встраиваемых систем. 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Выявлено отсутствие решения, которое обладает характеристикой быстродействия и низкой трудоемкостью реализации новых модулей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возникает потребность в разработке эмулятора, который будет обладать данными характеристиками.</a:t>
            </a:r>
          </a:p>
          <a:p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246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7712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8368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4759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1519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9A24A-6DB1-4EAB-B024-9D7864B8D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F4B68F-898A-4F88-8E11-6DE7557A9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E2642-7E6B-43AC-9974-F4957F6A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B8D-C717-FB40-8C4E-BD086F389FF5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D35859-9A95-4169-8FE1-C9220F3F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B746B4-FE27-4E85-B5B8-6F018818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2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1DE84-3F62-4784-A51F-31F38405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F912EA-0093-4229-96DA-4A155548C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CD10D-773D-44C0-BEA2-DD0DFDE8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790D-FFAC-5F44-A8C4-EC2E2164A3DC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291A88-E29A-45BB-BF0A-7494A75E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B0B5D-2A73-4649-B9AF-6835420F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43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2848D7-7859-4B5C-9B60-87363DEA8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AD7F08-0A0F-40FC-9331-2B2ED2986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9FE6EE-9DDD-4386-A4F4-20D22F63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41A0-40B2-AC45-B64F-340B7C88EF7C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DB2D81-B3F8-4FD9-82DF-28BABDF6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50654-D5F1-446C-A7FF-498489B3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77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ED0C7-FDE4-4B8D-92EC-0104AC0F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F0DA8-7E49-4E58-AA2E-E4E84B54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3AA1B-FBF5-4E29-B463-82E17037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082E-14C7-0D4D-9FED-8B46EFD1D4D1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115A9-B536-4D4D-B442-A2E81C9C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ADAF8-DED8-4A89-8AB3-100BA723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6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325A0-6D32-48C4-A4FD-7610068B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11FC07-B74F-40C7-91A5-9FBDB8B2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5BB230-92FE-4233-AA37-EBC35A9B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DB28-D253-F044-923D-BEB262C1D170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38B24-2F35-4385-8AFD-27F44369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FE53CA-A40D-44DF-87C5-8132B499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35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89615-E4DE-4441-9317-DF656692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A01E6-824B-4CE1-A601-2C78379A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867BFC-AC32-4868-A149-44A926F7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C6A31E-DDBE-4C6D-AE0D-E6667149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0C6B-99A3-C34E-BFB7-3DDCA6604EB2}" type="datetime1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3F0602-1301-4BC5-91C8-6E5EC979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1342D7-1023-4206-94FB-A672E0A2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21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30D47-E92F-486D-BCC3-87806A7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E1E7B-F585-48B3-A8CB-CE8B76A4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44A65D-F14D-46A7-98CB-275E0F024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4D175E-E241-4647-986E-D21A46A99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5040E3-D123-4ADA-A6A4-A1AE40662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A95BC7-AC53-462B-9FDF-E1333B0D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28CE-B4EE-8A4B-BED9-37AFD8E01F06}" type="datetime1">
              <a:rPr lang="ru-RU" smtClean="0"/>
              <a:t>09.03.2024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4694F1-20EE-485F-95AB-B9AAE951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307868-0A8E-4FD8-A912-163231A4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71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0C49D-0A28-4BC8-B76C-8B7B4D2C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A13E8C-3BB6-4F01-8A65-01586BA9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85D0-C1B6-374F-A798-32E4D666EDAA}" type="datetime1">
              <a:rPr lang="ru-RU" smtClean="0"/>
              <a:t>09.03.2024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8CBB26-72D4-4E10-9D38-4BB4BAF9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659874-AC18-4C25-A7A2-3D3EEF01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8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3DAEDE-A62F-44C6-A982-826D9D5C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D0E3-9B84-0E47-A123-FDD2FAE97398}" type="datetime1">
              <a:rPr lang="ru-RU" smtClean="0"/>
              <a:t>09.03.2024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169CF8-5F1E-4960-A136-93F8F7BF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32D088-ABC3-48C0-9580-055043A2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5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6121C-3DD6-453F-889F-F945F62B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69A5D-E5BE-46DD-AE80-3F091BA9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1E2C59-6948-4E56-9462-E6686B907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3A138B-5C70-4FC4-A5E5-83AF5F54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5F5B-25AC-5141-A84C-002BC2E8628D}" type="datetime1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D69365-938F-46EB-B8E3-3614B2B8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B40247-A431-41FE-9371-59F73A28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4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DD540-6A16-48DE-A7FF-B16977A0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134CA4-E47A-4D63-8B40-8E6CA8838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E3D8F9-BCF7-4D22-A8FA-38D615A8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C97C3F-A146-4639-9092-9E0BC06C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38F4-3FD1-5249-8FE0-C3294BD30713}" type="datetime1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35E2BF-298C-4CD1-A737-C50F1D20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135FC0-1EAD-4290-B729-A666C60D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26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572B5-4242-47FB-B5A2-2ABBEF06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31E18-07D5-44D7-A895-0F675FE1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104FE-5283-4463-9DBE-EBFA2068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7344-6D54-E647-B5A2-7AB5D3AFE719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5FC6E-873D-435B-8BCC-0E4F873EC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51AE9-3CF2-4C72-A0D8-E576A1F1D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151" y="6316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F65D-6ED2-4CD5-9A43-7F793B06593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14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0161A-A435-4558-A00D-853AAC550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675" y="1208636"/>
            <a:ext cx="10310648" cy="210782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+mn-lt"/>
              </a:rPr>
              <a:t>Выпускная квалификационная</a:t>
            </a:r>
            <a:br>
              <a:rPr lang="ru-RU" sz="3600" dirty="0">
                <a:latin typeface="+mn-lt"/>
              </a:rPr>
            </a:br>
            <a:r>
              <a:rPr lang="ru-RU" sz="3600" dirty="0">
                <a:latin typeface="+mn-lt"/>
              </a:rPr>
              <a:t>работа магистра</a:t>
            </a:r>
            <a:br>
              <a:rPr lang="en-US" sz="3600" b="1" dirty="0">
                <a:latin typeface="+mn-lt"/>
              </a:rPr>
            </a:br>
            <a:r>
              <a:rPr lang="ru-RU" sz="3600" b="1" dirty="0">
                <a:latin typeface="+mn-lt"/>
              </a:rPr>
              <a:t>«Разработка эмулятора ядра MIPS с использованием современных средств и методов проектирования ПО»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8DFE39-B174-4EC9-A856-DA948DC77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6" y="3861581"/>
            <a:ext cx="12076386" cy="2405576"/>
          </a:xfrm>
        </p:spPr>
        <p:txBody>
          <a:bodyPr>
            <a:normAutofit/>
          </a:bodyPr>
          <a:lstStyle/>
          <a:p>
            <a:r>
              <a:rPr lang="ru-RU" dirty="0"/>
              <a:t>Направление подготовки 11.04.03 </a:t>
            </a:r>
          </a:p>
          <a:p>
            <a:r>
              <a:rPr lang="ru-RU" dirty="0"/>
              <a:t>Проектирование и технология производства электронной аппаратуры</a:t>
            </a:r>
          </a:p>
          <a:p>
            <a:endParaRPr lang="ru-RU" dirty="0"/>
          </a:p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студент группы ИУ4-4</a:t>
            </a:r>
            <a:r>
              <a:rPr lang="en-US" dirty="0"/>
              <a:t>1</a:t>
            </a:r>
            <a:r>
              <a:rPr lang="ru-RU" dirty="0"/>
              <a:t>М Кутаев К.С.</a:t>
            </a:r>
          </a:p>
          <a:p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к.т.н., доцент кафедры ИУ4 Гладких А.А.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AF2FA-DCC2-A142-819B-73443F2E2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764" y="343195"/>
            <a:ext cx="1407867" cy="1374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1A0F7-57F2-E648-8B8B-63416FC46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4" y="222340"/>
            <a:ext cx="1177074" cy="1388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27E6C6-CFF2-42DA-9602-6865D45BA1D7}"/>
              </a:ext>
            </a:extLst>
          </p:cNvPr>
          <p:cNvSpPr txBox="1"/>
          <p:nvPr/>
        </p:nvSpPr>
        <p:spPr>
          <a:xfrm>
            <a:off x="5362135" y="6365631"/>
            <a:ext cx="146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2024</a:t>
            </a:r>
          </a:p>
        </p:txBody>
      </p:sp>
    </p:spTree>
    <p:extLst>
      <p:ext uri="{BB962C8B-B14F-4D97-AF65-F5344CB8AC3E}">
        <p14:creationId xmlns:p14="http://schemas.microsoft.com/office/powerpoint/2010/main" val="97286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3F4B6-34F6-5F49-8575-0B830127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10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97D02F3-B3CF-1A40-992B-3BCE54AEC322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Заключение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5F144-5406-EF47-B91B-14B125A33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6CDF8B-5A30-8C4F-B34E-4275A0D98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64989-CF3D-4AA0-88E2-0C0B8B6D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10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0A73A-0DF3-3A44-813D-3A4A08C1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18D549C-931B-2B41-8F20-D12288256AC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Публикации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38554-368B-1248-AC91-FEBE5F0B2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DCF241-9FDA-E548-AFC7-74FEE1DA1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5388A-7D00-477E-B115-BAACE3DF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15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+mn-lt"/>
              </a:rPr>
              <a:t>	Актуальность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1173161-F7A1-408C-A972-BD9FE797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3891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Увеличение интеграции встраиваемых систем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Тестирование, отладка и анализ ВПО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Разработка надежных, отказоустойчивых и безопасных встраиваемых систем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Затруднения при проведения отладочных процессов на устройстве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1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Цели и решаемые задачи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1173161-F7A1-408C-A972-BD9FE797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838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– повышение эффективности процесса отладки внутреннего программного обеспечения за счет применения эмулятора, обладающего характеристиками быстродействия и эффективности поддержки</a:t>
            </a:r>
          </a:p>
          <a:p>
            <a:pPr marL="0" indent="0">
              <a:buNone/>
            </a:pP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ru-RU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Решаемые задачи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программного обеспечения для проведения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архитектуры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модуля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 эмуляторе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Kopycat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использованием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эмуляторов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8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Области применения эмуляторов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4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0D966-19EA-42C0-BC09-8354BAB51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51" y="1300444"/>
            <a:ext cx="9802158" cy="51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7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Обзор существующих решений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0D074E-39C2-4BAE-8C24-89B3B566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16691"/>
              </p:ext>
            </p:extLst>
          </p:nvPr>
        </p:nvGraphicFramePr>
        <p:xfrm>
          <a:off x="834403" y="1633224"/>
          <a:ext cx="10519397" cy="437779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006426">
                  <a:extLst>
                    <a:ext uri="{9D8B030D-6E8A-4147-A177-3AD203B41FA5}">
                      <a16:colId xmlns:a16="http://schemas.microsoft.com/office/drawing/2014/main" val="983327999"/>
                    </a:ext>
                  </a:extLst>
                </a:gridCol>
                <a:gridCol w="2755640">
                  <a:extLst>
                    <a:ext uri="{9D8B030D-6E8A-4147-A177-3AD203B41FA5}">
                      <a16:colId xmlns:a16="http://schemas.microsoft.com/office/drawing/2014/main" val="3070786675"/>
                    </a:ext>
                  </a:extLst>
                </a:gridCol>
                <a:gridCol w="3528238">
                  <a:extLst>
                    <a:ext uri="{9D8B030D-6E8A-4147-A177-3AD203B41FA5}">
                      <a16:colId xmlns:a16="http://schemas.microsoft.com/office/drawing/2014/main" val="40221874"/>
                    </a:ext>
                  </a:extLst>
                </a:gridCol>
                <a:gridCol w="2229093">
                  <a:extLst>
                    <a:ext uri="{9D8B030D-6E8A-4147-A177-3AD203B41FA5}">
                      <a16:colId xmlns:a16="http://schemas.microsoft.com/office/drawing/2014/main" val="168951822"/>
                    </a:ext>
                  </a:extLst>
                </a:gridCol>
              </a:tblGrid>
              <a:tr h="90456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Программное решение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Быстродействие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Трудоемкость реализации</a:t>
                      </a: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новых модулей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Интерфейс GDB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354951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Qemu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120587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Kopycat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Среднее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Низкая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734980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Unicorn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4835370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Proteus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Низкое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733781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Keil IDE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Низкое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Отсутствует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190223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Mars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Среднее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60048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7D4CFD-4E64-46FD-B7D3-43F01BC5F8E3}"/>
              </a:ext>
            </a:extLst>
          </p:cNvPr>
          <p:cNvSpPr txBox="1"/>
          <p:nvPr/>
        </p:nvSpPr>
        <p:spPr>
          <a:xfrm>
            <a:off x="771331" y="6253190"/>
            <a:ext cx="1058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Helvetica Neue" panose="02000503000000020004"/>
                <a:ea typeface="Calibri" panose="020F0502020204030204" pitchFamily="34" charset="0"/>
              </a:rPr>
              <a:t>Значения качественных характеристик приведены относительно элементов таблицы</a:t>
            </a:r>
            <a:endParaRPr lang="ru-RU" dirty="0"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23515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Обзор средств разработки ПО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2D99D7-2D01-45A2-980B-0DF8E53C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03732"/>
              </p:ext>
            </p:extLst>
          </p:nvPr>
        </p:nvGraphicFramePr>
        <p:xfrm>
          <a:off x="834403" y="1161248"/>
          <a:ext cx="10519397" cy="515562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682964">
                  <a:extLst>
                    <a:ext uri="{9D8B030D-6E8A-4147-A177-3AD203B41FA5}">
                      <a16:colId xmlns:a16="http://schemas.microsoft.com/office/drawing/2014/main" val="983327999"/>
                    </a:ext>
                  </a:extLst>
                </a:gridCol>
                <a:gridCol w="3421225">
                  <a:extLst>
                    <a:ext uri="{9D8B030D-6E8A-4147-A177-3AD203B41FA5}">
                      <a16:colId xmlns:a16="http://schemas.microsoft.com/office/drawing/2014/main" val="3070786675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40221874"/>
                    </a:ext>
                  </a:extLst>
                </a:gridCol>
                <a:gridCol w="2541380">
                  <a:extLst>
                    <a:ext uri="{9D8B030D-6E8A-4147-A177-3AD203B41FA5}">
                      <a16:colId xmlns:a16="http://schemas.microsoft.com/office/drawing/2014/main" val="168951822"/>
                    </a:ext>
                  </a:extLst>
                </a:gridCol>
              </a:tblGrid>
              <a:tr h="78647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Средство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Способ преобразования исходного кода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Распространенность</a:t>
                      </a: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TIOBE Index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доля рынка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синтаксический абстракций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35495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Интерпретация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120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Helvetica Neue" panose="02000503000000020004"/>
                        </a:rPr>
                        <a:t>Cython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&lt;0.2%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7349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JavaScript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Интерпретация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483537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C#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Байт-код 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JVM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73378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Kotlin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Байт-код 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JVM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1902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Rust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60048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429592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A13848-46FE-4E19-971F-2CD2B418A5F1}"/>
              </a:ext>
            </a:extLst>
          </p:cNvPr>
          <p:cNvSpPr txBox="1"/>
          <p:nvPr/>
        </p:nvSpPr>
        <p:spPr>
          <a:xfrm>
            <a:off x="771331" y="6369062"/>
            <a:ext cx="1058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Helvetica Neue" panose="02000503000000020004"/>
                <a:ea typeface="Calibri" panose="020F0502020204030204" pitchFamily="34" charset="0"/>
              </a:rPr>
              <a:t>Значения качественных характеристик приведены относительно элементов таблицы</a:t>
            </a:r>
            <a:endParaRPr lang="ru-RU" dirty="0"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01744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Методика исследования быстродействия ЯП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80E79F5E-74A1-452D-AB16-BD229624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83819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идентичных алгоритмов с использованием базовых синтаксических конструкций ЯП и идентичного интерфейса передачи входных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Генерация случайных входных данных в заданных диапазонах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Запуск контейнера с образом ОС и окружением для исследуемых ЯП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Старт отсчета времени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Запуск выполнения алгоритма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Окончание отсчета времени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Сохранение результатов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Повторение пунктов 3 – 7 для других исследуемых ЯП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Повторение пунктов 2 – 8 для заданное количество раз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Вычисление среднего арифметического скорости выполнения для каждого ЯП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Построение графика сравнения быстродействия ЯП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5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Разработка ПО для исследования ЯП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0B9D570-6731-44BB-AC1E-9D7F60B6D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5" y="2108859"/>
            <a:ext cx="11642910" cy="3377542"/>
          </a:xfrm>
        </p:spPr>
      </p:pic>
    </p:spTree>
    <p:extLst>
      <p:ext uri="{BB962C8B-B14F-4D97-AF65-F5344CB8AC3E}">
        <p14:creationId xmlns:p14="http://schemas.microsoft.com/office/powerpoint/2010/main" val="110487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Блок схема алгоритма ПО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2B398EE-82B3-4B17-8F7B-01A74A768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30" y="1066267"/>
            <a:ext cx="7906139" cy="5615735"/>
          </a:xfrm>
        </p:spPr>
      </p:pic>
    </p:spTree>
    <p:extLst>
      <p:ext uri="{BB962C8B-B14F-4D97-AF65-F5344CB8AC3E}">
        <p14:creationId xmlns:p14="http://schemas.microsoft.com/office/powerpoint/2010/main" val="3051840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696</Words>
  <Application>Microsoft Office PowerPoint</Application>
  <PresentationFormat>Widescreen</PresentationFormat>
  <Paragraphs>147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Times New Roman</vt:lpstr>
      <vt:lpstr>Тема Office</vt:lpstr>
      <vt:lpstr>Выпускная квалификационная работа магистра «Разработка эмулятора ядра MIPS с использованием современных средств и методов проектирования ПО»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Kirill Kutaev</cp:lastModifiedBy>
  <cp:revision>213</cp:revision>
  <dcterms:created xsi:type="dcterms:W3CDTF">2021-05-29T20:28:04Z</dcterms:created>
  <dcterms:modified xsi:type="dcterms:W3CDTF">2024-03-09T18:04:06Z</dcterms:modified>
</cp:coreProperties>
</file>