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4" r:id="rId4"/>
    <p:sldId id="295" r:id="rId5"/>
    <p:sldId id="296" r:id="rId6"/>
    <p:sldId id="259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63205" autoAdjust="0"/>
  </p:normalViewPr>
  <p:slideViewPr>
    <p:cSldViewPr snapToGrid="0">
      <p:cViewPr varScale="1">
        <p:scale>
          <a:sx n="58" d="100"/>
          <a:sy n="58" d="100"/>
        </p:scale>
        <p:origin x="15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03/10/2024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03/10/2024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571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439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229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556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программной и аппаратной части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 проведен обзор и анализ существующих решений по эмуляции встраиваемых систем.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отсутствие решения, которое обладает характеристикой быстродействия и низкой трудоемкостью реализации новых модулей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возникает потребность в разработке эмулятора, который будет обладать данными характеристиками.</a:t>
            </a:r>
          </a:p>
          <a:p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368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759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1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10.03.2024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10.03.2024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10.03.2024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	</a:t>
            </a:r>
            <a:r>
              <a:rPr lang="ru-RU" sz="3600" b="1" dirty="0">
                <a:latin typeface="+mn-lt"/>
              </a:rPr>
              <a:t>Иерархический дескриптор конфигурации тестов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18612-E936-4B6A-B4AA-3152A2839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1009888"/>
            <a:ext cx="8389623" cy="5702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F13A0-A3DE-478A-932F-41E0B33D3784}"/>
              </a:ext>
            </a:extLst>
          </p:cNvPr>
          <p:cNvSpPr txBox="1"/>
          <p:nvPr/>
        </p:nvSpPr>
        <p:spPr>
          <a:xfrm>
            <a:off x="8559282" y="2466475"/>
            <a:ext cx="3437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/>
              </a:rPr>
              <a:t>Пример структуры четырехуровневого иерархического дескриптора конфигурации для проведения исследования быстродействия выполнения заданных алгоритмов различными языками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79707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Обзор исследуемых алгоритмов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F13A0-A3DE-478A-932F-41E0B33D3784}"/>
              </a:ext>
            </a:extLst>
          </p:cNvPr>
          <p:cNvSpPr txBox="1"/>
          <p:nvPr/>
        </p:nvSpPr>
        <p:spPr>
          <a:xfrm>
            <a:off x="9343053" y="1359243"/>
            <a:ext cx="265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/>
              </a:rPr>
              <a:t>Блок-схемы алгоритмов, используемых для проведения исследования быстродействия языков программирования</a:t>
            </a:r>
          </a:p>
          <a:p>
            <a:endParaRPr lang="ru-RU" dirty="0">
              <a:latin typeface="Helvetica Neue" panose="02000503000000020004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Helvetica Neue" panose="02000503000000020004"/>
              </a:rPr>
              <a:t>Алгоритм умножения матриц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Helvetica Neue" panose="02000503000000020004"/>
              </a:rPr>
              <a:t>Алгоритм «Быстрая сортировка»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Helvetica Neue" panose="02000503000000020004"/>
              </a:rPr>
              <a:t>Алгоритм поиска простых чисел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8478D-C1A8-47F9-9155-B71D41D3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34" y="1277375"/>
            <a:ext cx="2065165" cy="4989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D60359-2333-4CC5-A139-5F08B528A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17" y="1096075"/>
            <a:ext cx="2733418" cy="5170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F0E88-B832-494F-86D9-081CB561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1736704"/>
            <a:ext cx="3767059" cy="37678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EF78BA-560B-4221-9B05-F6F8E5537E33}"/>
              </a:ext>
            </a:extLst>
          </p:cNvPr>
          <p:cNvSpPr txBox="1"/>
          <p:nvPr/>
        </p:nvSpPr>
        <p:spPr>
          <a:xfrm>
            <a:off x="1721440" y="6266987"/>
            <a:ext cx="4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/>
              </a:rPr>
              <a:t>1</a:t>
            </a:r>
            <a:endParaRPr lang="ru-RU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38E51-1866-4929-BA10-8E75F2B99124}"/>
              </a:ext>
            </a:extLst>
          </p:cNvPr>
          <p:cNvSpPr txBox="1"/>
          <p:nvPr/>
        </p:nvSpPr>
        <p:spPr>
          <a:xfrm>
            <a:off x="4816372" y="6273225"/>
            <a:ext cx="4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/>
              </a:rPr>
              <a:t>2</a:t>
            </a:r>
            <a:endParaRPr lang="ru-RU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1A535-20FD-45E2-9D68-2D661964C1B8}"/>
              </a:ext>
            </a:extLst>
          </p:cNvPr>
          <p:cNvSpPr txBox="1"/>
          <p:nvPr/>
        </p:nvSpPr>
        <p:spPr>
          <a:xfrm>
            <a:off x="8186066" y="6266988"/>
            <a:ext cx="4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/>
              </a:rPr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6546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Результаты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1C7AD-A0BA-4D34-87EE-EF9810EF8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2622103"/>
            <a:ext cx="4026405" cy="3019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68A9FE-1D32-4322-B358-30979C78E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19" y="2622103"/>
            <a:ext cx="4026405" cy="3019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900C7F-8783-4AAE-8A0C-CA7BA9937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22" y="2622102"/>
            <a:ext cx="4026407" cy="3019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C34A7F-CD97-4F1A-BD63-B3567DA952FD}"/>
              </a:ext>
            </a:extLst>
          </p:cNvPr>
          <p:cNvSpPr txBox="1"/>
          <p:nvPr/>
        </p:nvSpPr>
        <p:spPr>
          <a:xfrm>
            <a:off x="8849559" y="1670970"/>
            <a:ext cx="2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 Neue" panose="02000503000000020004"/>
              </a:rPr>
              <a:t>Алгоритм поиска простых чисел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8C14E-37F3-4970-8DBE-E04581152B8E}"/>
              </a:ext>
            </a:extLst>
          </p:cNvPr>
          <p:cNvSpPr txBox="1"/>
          <p:nvPr/>
        </p:nvSpPr>
        <p:spPr>
          <a:xfrm>
            <a:off x="4795933" y="1670970"/>
            <a:ext cx="2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 Neue" panose="02000503000000020004"/>
              </a:rPr>
              <a:t>Алгоритм «Быстрая сортировка»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B9FB1-BEDB-4330-B559-C8F9F0B9189E}"/>
              </a:ext>
            </a:extLst>
          </p:cNvPr>
          <p:cNvSpPr txBox="1"/>
          <p:nvPr/>
        </p:nvSpPr>
        <p:spPr>
          <a:xfrm>
            <a:off x="796750" y="1670970"/>
            <a:ext cx="2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 Neue" panose="02000503000000020004"/>
              </a:rPr>
              <a:t>Алгоритм умножения матриц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88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Результаты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C17B16-F344-4897-A1F9-A6F0EDD3F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81349"/>
              </p:ext>
            </p:extLst>
          </p:nvPr>
        </p:nvGraphicFramePr>
        <p:xfrm>
          <a:off x="834403" y="1307157"/>
          <a:ext cx="10519397" cy="475488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4298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681184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314635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046876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  <a:gridCol w="2046876">
                  <a:extLst>
                    <a:ext uri="{9D8B030D-6E8A-4147-A177-3AD203B41FA5}">
                      <a16:colId xmlns:a16="http://schemas.microsoft.com/office/drawing/2014/main" val="4057867323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Helvetica Neue" panose="02000503000000020004"/>
                        </a:rPr>
                        <a:t>Алгоритм умножения матриц</a:t>
                      </a:r>
                      <a:endParaRPr lang="ru-RU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Helvetica Neue" panose="02000503000000020004"/>
                        </a:rPr>
                        <a:t>Алгоритм «Быстрая сортировка»</a:t>
                      </a:r>
                      <a:endParaRPr lang="ru-RU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Helvetica Neue" panose="02000503000000020004"/>
                        </a:rPr>
                        <a:t>Алгоритм поиска простых чисел</a:t>
                      </a:r>
                      <a:endParaRPr lang="ru-RU" sz="2000" dirty="0"/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Helvetica Neue" panose="02000503000000020004"/>
                        </a:rPr>
                        <a:t>Среднее значение</a:t>
                      </a:r>
                      <a:endParaRPr lang="ru-RU" sz="20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978.26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6.53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45.61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343.46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5.91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2.94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647.30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4.10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145.76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265.72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43.20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4.95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7.01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18.38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6.14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2.79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61436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25.73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9.80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8BE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2.66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3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решений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91"/>
              </p:ext>
            </p:extLst>
          </p:nvPr>
        </p:nvGraphicFramePr>
        <p:xfrm>
          <a:off x="834403" y="1633224"/>
          <a:ext cx="10519397" cy="43777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755640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352823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Программное решение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D4CFD-4E64-46FD-B7D3-43F01BC5F8E3}"/>
              </a:ext>
            </a:extLst>
          </p:cNvPr>
          <p:cNvSpPr txBox="1"/>
          <p:nvPr/>
        </p:nvSpPr>
        <p:spPr>
          <a:xfrm>
            <a:off x="771331" y="6253190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средств разработки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D99D7-2D01-45A2-980B-0DF8E53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79200"/>
              </p:ext>
            </p:extLst>
          </p:nvPr>
        </p:nvGraphicFramePr>
        <p:xfrm>
          <a:off x="834403" y="1161248"/>
          <a:ext cx="10519397" cy="51556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82964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3421225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541380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Способ преобразования исходного кода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Распространенность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TIOBE Index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доля рынка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синтаксический абстракций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&lt;0.2%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41940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A13848-46FE-4E19-971F-2CD2B418A5F1}"/>
              </a:ext>
            </a:extLst>
          </p:cNvPr>
          <p:cNvSpPr txBox="1"/>
          <p:nvPr/>
        </p:nvSpPr>
        <p:spPr>
          <a:xfrm>
            <a:off x="771331" y="6369062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Методика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E79F5E-74A1-452D-AB16-BD229624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идентичных алгоритмов с использованием базовых синтаксических конструкций ЯП и идентичного интерфейса передачи входных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Генерация случайных входных данных в заданных диапазонах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контейнера с образом ОС и окружением для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Старт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выполнения алгоритма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Окончание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Сохранение результатов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3 – 7 для других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2 – 8 для заданное количество раз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Вычисление среднего арифметического скорости выполнения для каждого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Построение графика сравнения быстродействия ЯП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Разработка ПО для исследования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0B9D570-6731-44BB-AC1E-9D7F60B6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4" y="2875648"/>
            <a:ext cx="11642910" cy="337754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04CD7-5B1F-4BE0-8AAC-F70055042F14}"/>
              </a:ext>
            </a:extLst>
          </p:cNvPr>
          <p:cNvSpPr txBox="1"/>
          <p:nvPr/>
        </p:nvSpPr>
        <p:spPr>
          <a:xfrm>
            <a:off x="274544" y="1244432"/>
            <a:ext cx="9373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/>
              </a:rPr>
              <a:t>Flexible Programming Language Benchmarking (FPLB)</a:t>
            </a:r>
            <a:endParaRPr lang="ru-RU" sz="2000" dirty="0">
              <a:latin typeface="Helvetica Neue" panose="02000503000000020004"/>
            </a:endParaRPr>
          </a:p>
          <a:p>
            <a:r>
              <a:rPr lang="ru-RU" sz="2000" dirty="0">
                <a:latin typeface="Helvetica Neue" panose="02000503000000020004"/>
              </a:rPr>
              <a:t>Гибкий Бенчмаркинг Языков Программирования </a:t>
            </a:r>
            <a:endParaRPr lang="en-US" sz="2000" dirty="0">
              <a:latin typeface="Helvetica Neue" panose="02000503000000020004"/>
            </a:endParaRPr>
          </a:p>
          <a:p>
            <a:endParaRPr lang="en-US" sz="2000" dirty="0">
              <a:latin typeface="Helvetica Neue" panose="02000503000000020004"/>
            </a:endParaRPr>
          </a:p>
          <a:p>
            <a:endParaRPr lang="en-US" sz="2000" dirty="0">
              <a:latin typeface="Helvetica Neue" panose="02000503000000020004"/>
            </a:endParaRPr>
          </a:p>
          <a:p>
            <a:r>
              <a:rPr lang="ru-RU" sz="2000" dirty="0">
                <a:latin typeface="Helvetica Neue" panose="02000503000000020004"/>
              </a:rPr>
              <a:t>Диаграмма классов ПО для исследования быстродействия ЯП «</a:t>
            </a:r>
            <a:r>
              <a:rPr lang="en-US" sz="2000" dirty="0">
                <a:latin typeface="Helvetica Neue" panose="02000503000000020004"/>
              </a:rPr>
              <a:t>FPLB</a:t>
            </a:r>
            <a:r>
              <a:rPr lang="ru-RU" sz="2000" dirty="0">
                <a:latin typeface="Helvetica Neue" panose="02000503000000020004"/>
              </a:rPr>
              <a:t>»</a:t>
            </a:r>
            <a:endParaRPr lang="en-US" sz="2000" dirty="0">
              <a:latin typeface="Helvetica Neue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5DE12-E870-4412-BE25-1C1813A94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22" y="1059393"/>
            <a:ext cx="1861457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Блок-схема алгоритма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B398EE-82B3-4B17-8F7B-01A74A76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9" y="1173579"/>
            <a:ext cx="7906139" cy="561573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ABD6-DB4B-482A-A5EF-714E3A90A9ED}"/>
              </a:ext>
            </a:extLst>
          </p:cNvPr>
          <p:cNvSpPr txBox="1"/>
          <p:nvPr/>
        </p:nvSpPr>
        <p:spPr>
          <a:xfrm>
            <a:off x="8391331" y="3300415"/>
            <a:ext cx="345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Helvetica Neue" panose="02000503000000020004"/>
              </a:rPr>
              <a:t>Блок-схема алгоритма работы ПО </a:t>
            </a:r>
            <a:r>
              <a:rPr lang="ru-RU" sz="1800" dirty="0">
                <a:latin typeface="Helvetica Neue" panose="02000503000000020004"/>
              </a:rPr>
              <a:t>для исследован</a:t>
            </a:r>
            <a:r>
              <a:rPr lang="ru-RU" dirty="0">
                <a:latin typeface="Helvetica Neue" panose="02000503000000020004"/>
              </a:rPr>
              <a:t>ия быстродействия языков программирования «</a:t>
            </a:r>
            <a:r>
              <a:rPr lang="en-US" dirty="0">
                <a:latin typeface="Helvetica Neue" panose="02000503000000020004"/>
              </a:rPr>
              <a:t>FPLB</a:t>
            </a:r>
            <a:r>
              <a:rPr lang="ru-RU" dirty="0">
                <a:latin typeface="Helvetica Neue" panose="02000503000000020004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51840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859</Words>
  <Application>Microsoft Office PowerPoint</Application>
  <PresentationFormat>Widescreen</PresentationFormat>
  <Paragraphs>217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234</cp:revision>
  <dcterms:created xsi:type="dcterms:W3CDTF">2021-05-29T20:28:04Z</dcterms:created>
  <dcterms:modified xsi:type="dcterms:W3CDTF">2024-03-10T12:23:08Z</dcterms:modified>
</cp:coreProperties>
</file>