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9"/>
  </p:notesMasterIdLst>
  <p:sldIdLst>
    <p:sldId id="280" r:id="rId2"/>
    <p:sldId id="281" r:id="rId3"/>
    <p:sldId id="282" r:id="rId4"/>
    <p:sldId id="283" r:id="rId5"/>
    <p:sldId id="284" r:id="rId6"/>
    <p:sldId id="299" r:id="rId7"/>
    <p:sldId id="30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195" autoAdjust="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2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AFA1-B3B9-4073-BD6B-EAA0A7A3D0AD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92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4892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2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3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7CE3-A395-438E-AD22-B5816DF42E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8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6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89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0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8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5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8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0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9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0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07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9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1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1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14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15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1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91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87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20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2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92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9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91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9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8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2F4D-7630-4241-8377-4F589E7FBF1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0529-513D-4DCF-A5FE-E8F9C10AC2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4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097153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462" y="0"/>
            <a:ext cx="7344742" cy="4254500"/>
          </a:xfrm>
          <a:prstGeom prst="rect">
            <a:avLst/>
          </a:prstGeom>
        </p:spPr>
      </p:pic>
      <p:sp>
        <p:nvSpPr>
          <p:cNvPr id="1048585" name="文本框 10"/>
          <p:cNvSpPr txBox="1"/>
          <p:nvPr/>
        </p:nvSpPr>
        <p:spPr>
          <a:xfrm>
            <a:off x="2678461" y="1923328"/>
            <a:ext cx="6479057" cy="18897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latin typeface="汉仪青云简"/>
                <a:ea typeface="汉仪青云简"/>
                <a:cs typeface="+mn-cs"/>
              </a:rPr>
              <a:t>北京文旅推广</a:t>
            </a:r>
            <a:endParaRPr kumimoji="0" lang="en-US" altLang="zh-CN" sz="4800" b="1" i="0" u="none" strike="noStrike" kern="1200" cap="none" spc="0" normalizeH="0" baseline="0" noProof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汉仪青云简"/>
              <a:ea typeface="汉仪青云简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latin typeface="汉仪青云简"/>
                <a:ea typeface="汉仪青云简"/>
                <a:cs typeface="+mn-cs"/>
              </a:rPr>
              <a:t>             </a:t>
            </a:r>
            <a:r>
              <a:rPr kumimoji="0" lang="zh-CN_#Hans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latin typeface="汉仪青云简"/>
                <a:ea typeface="汉仪青云简"/>
                <a:cs typeface="+mn-cs"/>
              </a:rPr>
              <a:t>—</a:t>
            </a:r>
            <a:r>
              <a:rPr kumimoji="0" lang="en-US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latin typeface="汉仪青云简"/>
                <a:ea typeface="汉仪青云简"/>
                <a:cs typeface="+mn-cs"/>
              </a:rPr>
              <a:t>12</a:t>
            </a:r>
            <a:r>
              <a:rPr kumimoji="0" lang="zh-CN_#Hans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latin typeface="汉仪青云简"/>
                <a:ea typeface="汉仪青云简"/>
                <a:cs typeface="+mn-cs"/>
              </a:rPr>
              <a:t>组</a:t>
            </a: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汉仪青云简"/>
              <a:ea typeface="汉仪青云简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E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25"/>
          <p:cNvSpPr txBox="1"/>
          <p:nvPr/>
        </p:nvSpPr>
        <p:spPr>
          <a:xfrm>
            <a:off x="242646" y="-211810"/>
            <a:ext cx="11706708" cy="65227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圆明园记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圆明之园，在京畿西北隅，为清帝之离宫别苑也。其地周遭数十里，汇玉泉之水，潴为湖沼，逶迤曲折，映带左右。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昔日入园，初极狭，才通人。复行数十步，豁然开朗。但见殿宇峥嵘，楼阁参差，金辉玉映，耀人耳目。廊腰缦回，檐牙高啄；各抱地势，钩心斗角。亭台水榭，错落于荷塘柳岸之间；奇花异草，点缀于假山曲径之侧。西洋楼之巧夺天工，中式园之雅致清幽，融为一体，举世无双。春夏之时，嘉木葱茏，禽鸟和鸣；秋冬之际，水天一色，银装素裹。朝则烟霞缭绕，如入仙境；夕则落日熔金，美不胜收。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然咸丰十年，英法联军至，纵火焚园，三日不绝。金碧辉煌，付之一炬；奇珍异宝，荡然无存。昔日盛景，今日残垣。断壁颓垣，立于斜阳之下；荒草萋萋，掩于乱石之间。风过处，似有昔日管弦之音，呜咽不绝；雨落时，犹见当年繁华之影，依稀梦中。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_#Hans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故渔者歌曰：“圆明一曲终成梦，千古风流化作尘”</a:t>
            </a:r>
            <a:endParaRPr kumimoji="0" lang="zh-CN" altLang="zh-CN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E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文本框 1048939"/>
          <p:cNvSpPr txBox="1"/>
          <p:nvPr/>
        </p:nvSpPr>
        <p:spPr>
          <a:xfrm>
            <a:off x="532659" y="763478"/>
            <a:ext cx="10670025" cy="5324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_#Hans" altLang="en-US" sz="2000" dirty="0">
                <a:solidFill>
                  <a:srgbClr val="FFFFFF"/>
                </a:solidFill>
              </a:rPr>
              <a:t>随着旅游旺季的到来，北京多个热门景点迎来大量游客，清华北大、圆明园、天安门和长城成为旅游热门打卡点，展现出京城独特的历史文化魅力与现代学府风采。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 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暑期开放的清华北大，吸引无数游客前来感受顶尖学府的学术氛围，校门口排队入校的游客络绎不绝。校园内，二校门、未名湖等标志性地点，处处都是拍照留念的游客，其中不乏前来励志的学生群体。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 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圆明园景色宜人，西洋楼遗址、大水法残柱前，游客驻足凝视，聆听历史的回响。国庆期间，圆明园管理处还推出了特色文化活动，让游客沉浸式体验历史韵味。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 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天安门广场则是另一处热门打卡地，国庆期间，“祝福祖国”花篮成为焦点，吸引游客拍照留念。天安门城楼也恢复开放，游客可登上城楼，俯瞰广场壮丽景色，感受首都的庄严肃穆。观礼升旗仪式的游客更是凌晨便前往排队，只为见证这一神圣时刻。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 </a:t>
            </a:r>
            <a:endParaRPr lang="zh-CN-#Hans" sz="2000" dirty="0">
              <a:solidFill>
                <a:srgbClr val="FFFFFF"/>
              </a:solidFill>
            </a:endParaRPr>
          </a:p>
          <a:p>
            <a:r>
              <a:rPr lang="zh-CN_#Hans" altLang="en-US" sz="2000" dirty="0">
                <a:solidFill>
                  <a:srgbClr val="FFFFFF"/>
                </a:solidFill>
              </a:rPr>
              <a:t>八达岭长城同样人气高涨，秋日的长城层林尽染，游客们拾级而上，在烽火台上眺望，感受“不到长城非好汉”的豪迈。景区为应对客流高峰，优化了交通疏导和游客服务措施，保障游客的游览体验。</a:t>
            </a:r>
            <a:endParaRPr lang="zh-CN-#Han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E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34"/>
          <p:cNvGrpSpPr/>
          <p:nvPr/>
        </p:nvGrpSpPr>
        <p:grpSpPr>
          <a:xfrm>
            <a:off x="806081" y="285642"/>
            <a:ext cx="9873332" cy="6126479"/>
            <a:chOff x="907174" y="5047281"/>
            <a:chExt cx="5016731" cy="6867801"/>
          </a:xfrm>
        </p:grpSpPr>
        <p:sp>
          <p:nvSpPr>
            <p:cNvPr id="1048602" name="矩形 35"/>
            <p:cNvSpPr/>
            <p:nvPr/>
          </p:nvSpPr>
          <p:spPr>
            <a:xfrm>
              <a:off x="907174" y="5047282"/>
              <a:ext cx="4955894" cy="957943"/>
            </a:xfrm>
            <a:prstGeom prst="rect">
              <a:avLst/>
            </a:prstGeom>
            <a:solidFill>
              <a:srgbClr val="A1835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48603" name="文本框 36"/>
            <p:cNvSpPr txBox="1"/>
            <p:nvPr/>
          </p:nvSpPr>
          <p:spPr>
            <a:xfrm>
              <a:off x="1230067" y="5047281"/>
              <a:ext cx="4693838" cy="6867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 Trip to Beijing</a:t>
              </a:r>
              <a:endParaRPr lang="zh-CN" altLang="en-US" sz="1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Last summer holiday, I went to Beijing with my friend . It was my first time coming here, and this is the capital of China.The Landscape there was amazing and I felt very excited .</a:t>
              </a:r>
              <a:endParaRPr lang="zh-CN" altLang="en-US" sz="1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 the first day, we visited the Great Wall. It was so long ! It looked like a huge dragon lying on the mountains. I climbed up with my friends .When I stood on the top, I could see all the scenery.My dad told me it’s one of the Seven Wonders of the World. I felt very proud.</a:t>
              </a:r>
              <a:endParaRPr lang="zh-CN" altLang="en-US" sz="1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 next day, we went to the Forbidden City. The buildings there were beautiful with red walls . This place records a lot of China's history. This made me feel very surprised.I took lots of photos.</a:t>
              </a:r>
              <a:endParaRPr lang="zh-CN" altLang="en-US" sz="1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On the last day, we went to Tian’anmen Square. We watched the flag-raising ceremony early in the morning. The Five-Star Red Flag was fluttering high in the wind . This reminds people that peace isn’t coming easily</a:t>
              </a:r>
              <a:endParaRPr lang="zh-CN" altLang="en-US" sz="1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 also tried some special food in Beijing</a:t>
              </a:r>
              <a:endParaRPr lang="zh-CN" altLang="en-US" sz="1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like Peking Duck and  Douzhi . the Peking Duck tasted good . But the taste of Douzhi wasn’t very good. It tasted a little strange</a:t>
              </a:r>
              <a:endParaRPr lang="zh-CN" altLang="en-US" sz="16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en-US" sz="1800" b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 had a great time in Beijing. This trip made me even more proud of my country. I will never forget this trip. I hope I can go there again!</a:t>
              </a:r>
              <a:endParaRPr lang="zh-CN" altLang="en-US" sz="24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5E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文本框 1048933"/>
          <p:cNvSpPr txBox="1"/>
          <p:nvPr/>
        </p:nvSpPr>
        <p:spPr>
          <a:xfrm>
            <a:off x="0" y="797510"/>
            <a:ext cx="2556409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_#Hans" altLang="en-US" sz="2400" dirty="0">
                <a:solidFill>
                  <a:srgbClr val="FFFFFF"/>
                </a:solidFill>
              </a:rPr>
              <a:t>长城多沿着山脉修建，如燕山山脉、太行山脉等。金山岭长城位于燕山山脉，地势险要，山峦起伏，长城沿着山脊蜿蜒伸展，宛如一条巨龙在崇山峻岭间腾飞，与周围的奇峰怪石、茂密植被共同构成了雄伟壮观的景观。</a:t>
            </a:r>
            <a:endParaRPr lang="zh-CN-#Hans" sz="2400" dirty="0">
              <a:solidFill>
                <a:srgbClr val="FFFFFF"/>
              </a:solidFill>
            </a:endParaRPr>
          </a:p>
        </p:txBody>
      </p:sp>
      <p:pic>
        <p:nvPicPr>
          <p:cNvPr id="2097262" name="图片 20972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29" y="0"/>
            <a:ext cx="9214555" cy="8897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E0CA4C-210B-A305-3A45-E25357B9714B}"/>
              </a:ext>
            </a:extLst>
          </p:cNvPr>
          <p:cNvSpPr txBox="1"/>
          <p:nvPr/>
        </p:nvSpPr>
        <p:spPr>
          <a:xfrm>
            <a:off x="506028" y="266330"/>
            <a:ext cx="963227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生活习性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生长环境：喜温好水，依赖优质水源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温度：京西稻是喜温作物，它的整个生长周期（约</a:t>
            </a:r>
            <a:r>
              <a:rPr lang="en-US" altLang="zh-CN" sz="1600" dirty="0">
                <a:solidFill>
                  <a:schemeClr val="bg1"/>
                </a:solidFill>
              </a:rPr>
              <a:t>160-170</a:t>
            </a:r>
            <a:r>
              <a:rPr lang="zh-CN" altLang="en-US" sz="1600" dirty="0">
                <a:solidFill>
                  <a:schemeClr val="bg1"/>
                </a:solidFill>
              </a:rPr>
              <a:t>天）需要充足的光照和适宜的温度。北京夏季高温多雨、雨热同期的气候特点，满足了它对温度和热量的需求。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水源：它极度依赖清澈、寒冷、富含矿物质的泉水灌溉。普通河水或地下水很难种出同样品质的稻米。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生长周期：单季中稻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京西稻属于单季稻，也叫中稻。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种植时间：春季</a:t>
            </a: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月下旬至</a:t>
            </a:r>
            <a:r>
              <a:rPr lang="en-US" altLang="zh-CN" sz="1600" dirty="0">
                <a:solidFill>
                  <a:schemeClr val="bg1"/>
                </a:solidFill>
              </a:rPr>
              <a:t>5</a:t>
            </a:r>
            <a:r>
              <a:rPr lang="zh-CN" altLang="en-US" sz="1600" dirty="0">
                <a:solidFill>
                  <a:schemeClr val="bg1"/>
                </a:solidFill>
              </a:rPr>
              <a:t>月中旬播种或插秧。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生长季节：整个夏季是它生长最旺盛的时期。</a:t>
            </a: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收获时间：秋季</a:t>
            </a:r>
            <a:r>
              <a:rPr lang="en-US" altLang="zh-CN" sz="1600" dirty="0">
                <a:solidFill>
                  <a:schemeClr val="bg1"/>
                </a:solidFill>
              </a:rPr>
              <a:t>9</a:t>
            </a:r>
            <a:r>
              <a:rPr lang="zh-CN" altLang="en-US" sz="1600" dirty="0">
                <a:solidFill>
                  <a:schemeClr val="bg1"/>
                </a:solidFill>
              </a:rPr>
              <a:t>月下旬至</a:t>
            </a:r>
            <a:r>
              <a:rPr lang="en-US" altLang="zh-CN" sz="1600" dirty="0">
                <a:solidFill>
                  <a:schemeClr val="bg1"/>
                </a:solidFill>
              </a:rPr>
              <a:t>10</a:t>
            </a:r>
            <a:r>
              <a:rPr lang="zh-CN" altLang="en-US" sz="1600" dirty="0">
                <a:solidFill>
                  <a:schemeClr val="bg1"/>
                </a:solidFill>
              </a:rPr>
              <a:t>月中旬，稻谷成熟，开始收割。</a:t>
            </a:r>
          </a:p>
          <a:p>
            <a:pPr marL="342900" indent="-342900">
              <a:buAutoNum type="arabicPeriod"/>
            </a:pP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土壤要求：偏好肥沃土壤</a:t>
            </a:r>
          </a:p>
          <a:p>
            <a:pPr marL="342900" indent="-342900">
              <a:buAutoNum type="arabicPeriod"/>
            </a:pP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</a:rPr>
              <a:t>·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京西稻适宜种植在土质肥沃、有机质含量高的土壤中。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5EE546-CA73-8147-6F11-5C822A72F82A}"/>
              </a:ext>
            </a:extLst>
          </p:cNvPr>
          <p:cNvSpPr txBox="1"/>
          <p:nvPr/>
        </p:nvSpPr>
        <p:spPr>
          <a:xfrm>
            <a:off x="369532" y="1280902"/>
            <a:ext cx="104911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提高产量方案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科学水肥管理：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方案：推广节水灌溉技术（如间歇灌溉），既保证泉水资源的可持续利用，又能促进根系发育。采用测土配方施肥，根据土壤检测结果精准施用有机肥和矿物质肥料，避免过度施肥。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生态种植与绿色防控：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·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方案：在稻田中养殖鸭子或鱼（“稻鸭共生”、“稻鱼共生”），它们可以吃虫、除草、松土，其粪便还是天然的肥料，能有效减少农药和化肥的使用，提升稻米品质和产量。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文本框 1048940"/>
          <p:cNvSpPr txBox="1"/>
          <p:nvPr/>
        </p:nvSpPr>
        <p:spPr>
          <a:xfrm>
            <a:off x="4012682" y="2843530"/>
            <a:ext cx="7475447" cy="1170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_#Hans" altLang="en-US" sz="7200">
                <a:solidFill>
                  <a:srgbClr val="FFFFFF"/>
                </a:solidFill>
              </a:rPr>
              <a:t>谢谢大家</a:t>
            </a:r>
            <a:endParaRPr lang="zh-CN-#Hans" sz="2800">
              <a:solidFill>
                <a:srgbClr val="FFFFFF"/>
              </a:solidFill>
            </a:endParaRPr>
          </a:p>
        </p:txBody>
      </p:sp>
      <p:sp>
        <p:nvSpPr>
          <p:cNvPr id="1048942" name="文本框 1048941"/>
          <p:cNvSpPr txBox="1"/>
          <p:nvPr/>
        </p:nvSpPr>
        <p:spPr>
          <a:xfrm>
            <a:off x="6798229" y="4662782"/>
            <a:ext cx="4000000" cy="993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12</a:t>
            </a:r>
            <a:r>
              <a:rPr lang="zh-CN_#Hans" altLang="en-US" sz="6000">
                <a:solidFill>
                  <a:srgbClr val="FFFFFF"/>
                </a:solidFill>
              </a:rPr>
              <a:t>组</a:t>
            </a:r>
            <a:endParaRPr lang="zh-CN-#Han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汉仪青云简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二一教育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21cnjy.com</dc:creator>
  <cp:lastModifiedBy>Administrator</cp:lastModifiedBy>
  <cp:revision>1</cp:revision>
  <dcterms:created xsi:type="dcterms:W3CDTF">2021-12-06T00:49:00Z</dcterms:created>
  <dcterms:modified xsi:type="dcterms:W3CDTF">2025-09-25T13:08:51Z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2052-10.8.2.6837</vt:lpwstr>
  </property>
  <property fmtid="{D5CDD505-2E9C-101B-9397-08002B2CF9AE}" pid="3" name="KSOTemplateUUID">
    <vt:lpwstr>v1.0_mb_Ameo4YUJIxkNOf6bMBJtWQ==</vt:lpwstr>
  </property>
  <property fmtid="{D5CDD505-2E9C-101B-9397-08002B2CF9AE}" pid="4" name="ICV">
    <vt:lpwstr>85e27e3b6cf944999d2aaf5bdd2b6009_21</vt:lpwstr>
  </property>
</Properties>
</file>