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8" r:id="rId3"/>
    <p:sldId id="374" r:id="rId4"/>
    <p:sldId id="259" r:id="rId5"/>
    <p:sldId id="334" r:id="rId6"/>
    <p:sldId id="342" r:id="rId7"/>
    <p:sldId id="372" r:id="rId8"/>
    <p:sldId id="344" r:id="rId9"/>
    <p:sldId id="373" r:id="rId10"/>
    <p:sldId id="345" r:id="rId11"/>
    <p:sldId id="347" r:id="rId12"/>
    <p:sldId id="368" r:id="rId13"/>
    <p:sldId id="355" r:id="rId14"/>
    <p:sldId id="356" r:id="rId15"/>
    <p:sldId id="375" r:id="rId16"/>
    <p:sldId id="377" r:id="rId17"/>
    <p:sldId id="366" r:id="rId18"/>
    <p:sldId id="378" r:id="rId19"/>
    <p:sldId id="379" r:id="rId20"/>
    <p:sldId id="388" r:id="rId21"/>
    <p:sldId id="371" r:id="rId22"/>
    <p:sldId id="376" r:id="rId23"/>
    <p:sldId id="350" r:id="rId24"/>
    <p:sldId id="359" r:id="rId25"/>
    <p:sldId id="362" r:id="rId26"/>
    <p:sldId id="361" r:id="rId27"/>
    <p:sldId id="381" r:id="rId28"/>
    <p:sldId id="380" r:id="rId29"/>
    <p:sldId id="387" r:id="rId30"/>
    <p:sldId id="384" r:id="rId31"/>
    <p:sldId id="364" r:id="rId32"/>
    <p:sldId id="385" r:id="rId33"/>
    <p:sldId id="390" r:id="rId34"/>
    <p:sldId id="389" r:id="rId35"/>
    <p:sldId id="393" r:id="rId36"/>
    <p:sldId id="383" r:id="rId37"/>
    <p:sldId id="394" r:id="rId38"/>
    <p:sldId id="396" r:id="rId39"/>
    <p:sldId id="397" r:id="rId40"/>
    <p:sldId id="398" r:id="rId41"/>
    <p:sldId id="348" r:id="rId42"/>
    <p:sldId id="258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888"/>
    <a:srgbClr val="C3C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7" autoAdjust="0"/>
    <p:restoredTop sz="89550" autoAdjust="0"/>
  </p:normalViewPr>
  <p:slideViewPr>
    <p:cSldViewPr snapToGrid="0">
      <p:cViewPr varScale="1">
        <p:scale>
          <a:sx n="66" d="100"/>
          <a:sy n="66" d="100"/>
        </p:scale>
        <p:origin x="1044" y="72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F0A80-B5DA-4724-ACAB-6746018291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8D650A3-AA32-4030-971B-D18A9CB35833}">
      <dgm:prSet/>
      <dgm:spPr/>
      <dgm:t>
        <a:bodyPr/>
        <a:lstStyle/>
        <a:p>
          <a:pPr rtl="0"/>
          <a:r>
            <a:rPr lang="en-US" smtClean="0"/>
            <a:t>Elgamal</a:t>
          </a:r>
          <a:r>
            <a:rPr lang="zh-CN" smtClean="0"/>
            <a:t>密码体制</a:t>
          </a:r>
          <a:endParaRPr lang="zh-CN"/>
        </a:p>
      </dgm:t>
    </dgm:pt>
    <dgm:pt modelId="{2BF07D65-54FA-4382-BD57-24BD054CCEB6}" type="parTrans" cxnId="{A9296CAE-2614-41D3-A4ED-01774F3C5560}">
      <dgm:prSet/>
      <dgm:spPr/>
      <dgm:t>
        <a:bodyPr/>
        <a:lstStyle/>
        <a:p>
          <a:endParaRPr lang="zh-CN" altLang="en-US"/>
        </a:p>
      </dgm:t>
    </dgm:pt>
    <dgm:pt modelId="{A4532F38-115D-4BA3-BD02-6F84BD05F7A2}" type="sibTrans" cxnId="{A9296CAE-2614-41D3-A4ED-01774F3C5560}">
      <dgm:prSet/>
      <dgm:spPr/>
      <dgm:t>
        <a:bodyPr/>
        <a:lstStyle/>
        <a:p>
          <a:endParaRPr lang="zh-CN" altLang="en-US"/>
        </a:p>
      </dgm:t>
    </dgm:pt>
    <dgm:pt modelId="{271C05E2-D9B8-4083-8CE1-4B15F9FA89D7}">
      <dgm:prSet/>
      <dgm:spPr/>
      <dgm:t>
        <a:bodyPr/>
        <a:lstStyle/>
        <a:p>
          <a:pPr rtl="0"/>
          <a:r>
            <a:rPr lang="zh-CN" smtClean="0"/>
            <a:t>群 域</a:t>
          </a:r>
          <a:endParaRPr lang="zh-CN"/>
        </a:p>
      </dgm:t>
    </dgm:pt>
    <dgm:pt modelId="{1CA65917-B2A7-44A2-BE79-C230C429F111}" type="parTrans" cxnId="{F9D058B6-C7FE-47F4-AFB1-FC66DE285B03}">
      <dgm:prSet/>
      <dgm:spPr/>
      <dgm:t>
        <a:bodyPr/>
        <a:lstStyle/>
        <a:p>
          <a:endParaRPr lang="zh-CN" altLang="en-US"/>
        </a:p>
      </dgm:t>
    </dgm:pt>
    <dgm:pt modelId="{F07C2799-9237-4C4B-B385-5692581900A7}" type="sibTrans" cxnId="{F9D058B6-C7FE-47F4-AFB1-FC66DE285B03}">
      <dgm:prSet/>
      <dgm:spPr/>
      <dgm:t>
        <a:bodyPr/>
        <a:lstStyle/>
        <a:p>
          <a:endParaRPr lang="zh-CN" altLang="en-US"/>
        </a:p>
      </dgm:t>
    </dgm:pt>
    <dgm:pt modelId="{E9BDFE5B-250A-4C56-88AB-D8E7E3ED5A4F}">
      <dgm:prSet/>
      <dgm:spPr/>
      <dgm:t>
        <a:bodyPr/>
        <a:lstStyle/>
        <a:p>
          <a:pPr rtl="0"/>
          <a:r>
            <a:rPr lang="zh-CN" smtClean="0"/>
            <a:t>椭圆曲线</a:t>
          </a:r>
          <a:endParaRPr lang="zh-CN"/>
        </a:p>
      </dgm:t>
    </dgm:pt>
    <dgm:pt modelId="{9ED91C94-BFC2-47EB-B3C8-876EC70406C8}" type="parTrans" cxnId="{7864F814-B9A1-446E-93FF-EA72CC669141}">
      <dgm:prSet/>
      <dgm:spPr/>
      <dgm:t>
        <a:bodyPr/>
        <a:lstStyle/>
        <a:p>
          <a:endParaRPr lang="zh-CN" altLang="en-US"/>
        </a:p>
      </dgm:t>
    </dgm:pt>
    <dgm:pt modelId="{721FC0E8-79B6-4CBA-B00A-DA56212C8D69}" type="sibTrans" cxnId="{7864F814-B9A1-446E-93FF-EA72CC669141}">
      <dgm:prSet/>
      <dgm:spPr/>
      <dgm:t>
        <a:bodyPr/>
        <a:lstStyle/>
        <a:p>
          <a:endParaRPr lang="zh-CN" altLang="en-US"/>
        </a:p>
      </dgm:t>
    </dgm:pt>
    <dgm:pt modelId="{79EDBC63-277B-490E-BFBA-56E2EC9CF6E6}" type="pres">
      <dgm:prSet presAssocID="{451F0A80-B5DA-4724-ACAB-6746018291F9}" presName="Name0" presStyleCnt="0">
        <dgm:presLayoutVars>
          <dgm:dir/>
          <dgm:animLvl val="lvl"/>
          <dgm:resizeHandles val="exact"/>
        </dgm:presLayoutVars>
      </dgm:prSet>
      <dgm:spPr/>
    </dgm:pt>
    <dgm:pt modelId="{FF4427E6-8E66-4121-92AE-AE1F3BBB413E}" type="pres">
      <dgm:prSet presAssocID="{88D650A3-AA32-4030-971B-D18A9CB35833}" presName="linNode" presStyleCnt="0"/>
      <dgm:spPr/>
    </dgm:pt>
    <dgm:pt modelId="{395B2C2E-2734-474C-BF37-09165B6CDE6A}" type="pres">
      <dgm:prSet presAssocID="{88D650A3-AA32-4030-971B-D18A9CB3583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1EC0067-98BF-4344-9653-114CC2913640}" type="pres">
      <dgm:prSet presAssocID="{A4532F38-115D-4BA3-BD02-6F84BD05F7A2}" presName="sp" presStyleCnt="0"/>
      <dgm:spPr/>
    </dgm:pt>
    <dgm:pt modelId="{8B2EA1F6-5222-4B99-85C2-1533F03030F4}" type="pres">
      <dgm:prSet presAssocID="{271C05E2-D9B8-4083-8CE1-4B15F9FA89D7}" presName="linNode" presStyleCnt="0"/>
      <dgm:spPr/>
    </dgm:pt>
    <dgm:pt modelId="{09584B6E-22B2-4D3E-8680-AA9D394D0354}" type="pres">
      <dgm:prSet presAssocID="{271C05E2-D9B8-4083-8CE1-4B15F9FA89D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43D7915-D176-40CF-ABC2-F692E692A131}" type="pres">
      <dgm:prSet presAssocID="{F07C2799-9237-4C4B-B385-5692581900A7}" presName="sp" presStyleCnt="0"/>
      <dgm:spPr/>
    </dgm:pt>
    <dgm:pt modelId="{0C149901-5E26-4A4A-BC52-29335924C5B4}" type="pres">
      <dgm:prSet presAssocID="{E9BDFE5B-250A-4C56-88AB-D8E7E3ED5A4F}" presName="linNode" presStyleCnt="0"/>
      <dgm:spPr/>
    </dgm:pt>
    <dgm:pt modelId="{E124530B-9BEF-44E5-A63B-B75E1D05A9F5}" type="pres">
      <dgm:prSet presAssocID="{E9BDFE5B-250A-4C56-88AB-D8E7E3ED5A4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85E4EC5-5D18-453A-BA55-F2D606715CB5}" type="presOf" srcId="{451F0A80-B5DA-4724-ACAB-6746018291F9}" destId="{79EDBC63-277B-490E-BFBA-56E2EC9CF6E6}" srcOrd="0" destOrd="0" presId="urn:microsoft.com/office/officeart/2005/8/layout/vList5"/>
    <dgm:cxn modelId="{F9D058B6-C7FE-47F4-AFB1-FC66DE285B03}" srcId="{451F0A80-B5DA-4724-ACAB-6746018291F9}" destId="{271C05E2-D9B8-4083-8CE1-4B15F9FA89D7}" srcOrd="1" destOrd="0" parTransId="{1CA65917-B2A7-44A2-BE79-C230C429F111}" sibTransId="{F07C2799-9237-4C4B-B385-5692581900A7}"/>
    <dgm:cxn modelId="{593C5B6D-C00F-4E6F-AC99-F7AE0B869941}" type="presOf" srcId="{88D650A3-AA32-4030-971B-D18A9CB35833}" destId="{395B2C2E-2734-474C-BF37-09165B6CDE6A}" srcOrd="0" destOrd="0" presId="urn:microsoft.com/office/officeart/2005/8/layout/vList5"/>
    <dgm:cxn modelId="{A9296CAE-2614-41D3-A4ED-01774F3C5560}" srcId="{451F0A80-B5DA-4724-ACAB-6746018291F9}" destId="{88D650A3-AA32-4030-971B-D18A9CB35833}" srcOrd="0" destOrd="0" parTransId="{2BF07D65-54FA-4382-BD57-24BD054CCEB6}" sibTransId="{A4532F38-115D-4BA3-BD02-6F84BD05F7A2}"/>
    <dgm:cxn modelId="{755ECE03-153B-4176-8661-7B05DAC1FC51}" type="presOf" srcId="{271C05E2-D9B8-4083-8CE1-4B15F9FA89D7}" destId="{09584B6E-22B2-4D3E-8680-AA9D394D0354}" srcOrd="0" destOrd="0" presId="urn:microsoft.com/office/officeart/2005/8/layout/vList5"/>
    <dgm:cxn modelId="{8E6F1E99-2ADB-46B2-ABCC-7A436F6B5525}" type="presOf" srcId="{E9BDFE5B-250A-4C56-88AB-D8E7E3ED5A4F}" destId="{E124530B-9BEF-44E5-A63B-B75E1D05A9F5}" srcOrd="0" destOrd="0" presId="urn:microsoft.com/office/officeart/2005/8/layout/vList5"/>
    <dgm:cxn modelId="{7864F814-B9A1-446E-93FF-EA72CC669141}" srcId="{451F0A80-B5DA-4724-ACAB-6746018291F9}" destId="{E9BDFE5B-250A-4C56-88AB-D8E7E3ED5A4F}" srcOrd="2" destOrd="0" parTransId="{9ED91C94-BFC2-47EB-B3C8-876EC70406C8}" sibTransId="{721FC0E8-79B6-4CBA-B00A-DA56212C8D69}"/>
    <dgm:cxn modelId="{0CE08124-D3B1-4A5C-9E23-1CE12BA88FD1}" type="presParOf" srcId="{79EDBC63-277B-490E-BFBA-56E2EC9CF6E6}" destId="{FF4427E6-8E66-4121-92AE-AE1F3BBB413E}" srcOrd="0" destOrd="0" presId="urn:microsoft.com/office/officeart/2005/8/layout/vList5"/>
    <dgm:cxn modelId="{62778657-EF72-4052-AE30-CD7A9A7D1FCE}" type="presParOf" srcId="{FF4427E6-8E66-4121-92AE-AE1F3BBB413E}" destId="{395B2C2E-2734-474C-BF37-09165B6CDE6A}" srcOrd="0" destOrd="0" presId="urn:microsoft.com/office/officeart/2005/8/layout/vList5"/>
    <dgm:cxn modelId="{45462EF2-87CE-489A-9977-8D49919B16D3}" type="presParOf" srcId="{79EDBC63-277B-490E-BFBA-56E2EC9CF6E6}" destId="{61EC0067-98BF-4344-9653-114CC2913640}" srcOrd="1" destOrd="0" presId="urn:microsoft.com/office/officeart/2005/8/layout/vList5"/>
    <dgm:cxn modelId="{04B2447D-0CCB-4C37-A6F9-F196610ED8F3}" type="presParOf" srcId="{79EDBC63-277B-490E-BFBA-56E2EC9CF6E6}" destId="{8B2EA1F6-5222-4B99-85C2-1533F03030F4}" srcOrd="2" destOrd="0" presId="urn:microsoft.com/office/officeart/2005/8/layout/vList5"/>
    <dgm:cxn modelId="{1DD2C147-0E91-427B-B3BB-523D600CF5E2}" type="presParOf" srcId="{8B2EA1F6-5222-4B99-85C2-1533F03030F4}" destId="{09584B6E-22B2-4D3E-8680-AA9D394D0354}" srcOrd="0" destOrd="0" presId="urn:microsoft.com/office/officeart/2005/8/layout/vList5"/>
    <dgm:cxn modelId="{F7287A63-1BB5-48BC-AB72-606ED6AEEBC3}" type="presParOf" srcId="{79EDBC63-277B-490E-BFBA-56E2EC9CF6E6}" destId="{B43D7915-D176-40CF-ABC2-F692E692A131}" srcOrd="3" destOrd="0" presId="urn:microsoft.com/office/officeart/2005/8/layout/vList5"/>
    <dgm:cxn modelId="{A8BDE9EE-9494-428E-A9E4-7FAAC01182AA}" type="presParOf" srcId="{79EDBC63-277B-490E-BFBA-56E2EC9CF6E6}" destId="{0C149901-5E26-4A4A-BC52-29335924C5B4}" srcOrd="4" destOrd="0" presId="urn:microsoft.com/office/officeart/2005/8/layout/vList5"/>
    <dgm:cxn modelId="{9031F24A-F299-4697-9E1D-F4BC4CB6FED9}" type="presParOf" srcId="{0C149901-5E26-4A4A-BC52-29335924C5B4}" destId="{E124530B-9BEF-44E5-A63B-B75E1D05A9F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28DF8-E808-43F8-83E2-471B426D46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02375F0-8C65-40AB-8240-D05C70B3F9AA}">
      <dgm:prSet/>
      <dgm:spPr/>
      <dgm:t>
        <a:bodyPr/>
        <a:lstStyle/>
        <a:p>
          <a:pPr rtl="0"/>
          <a:r>
            <a:rPr lang="zh-CN" dirty="0" smtClean="0"/>
            <a:t>准备</a:t>
          </a:r>
          <a:endParaRPr lang="zh-CN" dirty="0"/>
        </a:p>
      </dgm:t>
    </dgm:pt>
    <dgm:pt modelId="{3564AE74-73DA-4810-B6F6-58FA75AA59E0}" type="parTrans" cxnId="{F6A45B1D-ACDF-4DBA-847F-3692141C2526}">
      <dgm:prSet/>
      <dgm:spPr/>
      <dgm:t>
        <a:bodyPr/>
        <a:lstStyle/>
        <a:p>
          <a:endParaRPr lang="zh-CN" altLang="en-US"/>
        </a:p>
      </dgm:t>
    </dgm:pt>
    <dgm:pt modelId="{26F97C4D-E4F7-4149-94DD-BFDE63AD2DBA}" type="sibTrans" cxnId="{F6A45B1D-ACDF-4DBA-847F-3692141C2526}">
      <dgm:prSet/>
      <dgm:spPr/>
      <dgm:t>
        <a:bodyPr/>
        <a:lstStyle/>
        <a:p>
          <a:endParaRPr lang="zh-CN" altLang="en-US"/>
        </a:p>
      </dgm:t>
    </dgm:pt>
    <dgm:pt modelId="{D3D3101F-4E9C-4D18-85D0-D416813EDBDD}">
      <dgm:prSet/>
      <dgm:spPr/>
      <dgm:t>
        <a:bodyPr/>
        <a:lstStyle/>
        <a:p>
          <a:pPr rtl="0"/>
          <a:r>
            <a:rPr lang="zh-CN" smtClean="0"/>
            <a:t>加密</a:t>
          </a:r>
          <a:endParaRPr lang="zh-CN"/>
        </a:p>
      </dgm:t>
    </dgm:pt>
    <dgm:pt modelId="{544A40C0-B55E-489D-8C7C-126415F85A64}" type="parTrans" cxnId="{F70BC45F-8FFD-4D7A-B964-6A5B29A0FB10}">
      <dgm:prSet/>
      <dgm:spPr/>
      <dgm:t>
        <a:bodyPr/>
        <a:lstStyle/>
        <a:p>
          <a:endParaRPr lang="zh-CN" altLang="en-US"/>
        </a:p>
      </dgm:t>
    </dgm:pt>
    <dgm:pt modelId="{B30E060B-3869-4532-AF49-F70CE01ADF27}" type="sibTrans" cxnId="{F70BC45F-8FFD-4D7A-B964-6A5B29A0FB10}">
      <dgm:prSet/>
      <dgm:spPr/>
      <dgm:t>
        <a:bodyPr/>
        <a:lstStyle/>
        <a:p>
          <a:endParaRPr lang="zh-CN" altLang="en-US"/>
        </a:p>
      </dgm:t>
    </dgm:pt>
    <dgm:pt modelId="{FDF1B3B7-092B-4672-A8C5-C65ECC12BE08}">
      <dgm:prSet/>
      <dgm:spPr/>
      <dgm:t>
        <a:bodyPr/>
        <a:lstStyle/>
        <a:p>
          <a:pPr rtl="0"/>
          <a:r>
            <a:rPr lang="zh-CN" smtClean="0"/>
            <a:t>解密</a:t>
          </a:r>
          <a:endParaRPr lang="zh-CN"/>
        </a:p>
      </dgm:t>
    </dgm:pt>
    <dgm:pt modelId="{AD547247-08F6-4380-86F0-C0754FBFE38C}" type="parTrans" cxnId="{25D4048E-A684-4FB0-A51A-59A6CF87A014}">
      <dgm:prSet/>
      <dgm:spPr/>
      <dgm:t>
        <a:bodyPr/>
        <a:lstStyle/>
        <a:p>
          <a:endParaRPr lang="zh-CN" altLang="en-US"/>
        </a:p>
      </dgm:t>
    </dgm:pt>
    <dgm:pt modelId="{52D2377A-FA88-413B-B170-DDD173065325}" type="sibTrans" cxnId="{25D4048E-A684-4FB0-A51A-59A6CF87A014}">
      <dgm:prSet/>
      <dgm:spPr/>
      <dgm:t>
        <a:bodyPr/>
        <a:lstStyle/>
        <a:p>
          <a:endParaRPr lang="zh-CN" altLang="en-US"/>
        </a:p>
      </dgm:t>
    </dgm:pt>
    <dgm:pt modelId="{8DE5C80C-5E33-443F-9D1F-6BBA04187190}" type="pres">
      <dgm:prSet presAssocID="{F3228DF8-E808-43F8-83E2-471B426D46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AAD9D9-5C6F-4052-A672-FB9A58BE452C}" type="pres">
      <dgm:prSet presAssocID="{C02375F0-8C65-40AB-8240-D05C70B3F9A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2B1FC-A7AF-4182-ABD5-4ACBA97C6115}" type="pres">
      <dgm:prSet presAssocID="{26F97C4D-E4F7-4149-94DD-BFDE63AD2DB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63D7228-A5B6-4652-804D-3109D62E6774}" type="pres">
      <dgm:prSet presAssocID="{26F97C4D-E4F7-4149-94DD-BFDE63AD2DB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EA85CFF-3691-4FA8-9163-35123EA4EB9A}" type="pres">
      <dgm:prSet presAssocID="{D3D3101F-4E9C-4D18-85D0-D416813EDB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9E8914-D438-499D-9C60-2C6267FA50FF}" type="pres">
      <dgm:prSet presAssocID="{B30E060B-3869-4532-AF49-F70CE01ADF2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069C7DD-84D3-48A4-9DA8-13CFA2907444}" type="pres">
      <dgm:prSet presAssocID="{B30E060B-3869-4532-AF49-F70CE01ADF2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19D5F14-414D-4691-AFFD-506869303697}" type="pres">
      <dgm:prSet presAssocID="{FDF1B3B7-092B-4672-A8C5-C65ECC12BE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B5AEF3-910B-438E-A81F-6BFEFCD5342D}" type="presOf" srcId="{26F97C4D-E4F7-4149-94DD-BFDE63AD2DBA}" destId="{163D7228-A5B6-4652-804D-3109D62E6774}" srcOrd="1" destOrd="0" presId="urn:microsoft.com/office/officeart/2005/8/layout/process1"/>
    <dgm:cxn modelId="{76FADC80-563D-4D9B-B678-67902F6ADEB4}" type="presOf" srcId="{D3D3101F-4E9C-4D18-85D0-D416813EDBDD}" destId="{7EA85CFF-3691-4FA8-9163-35123EA4EB9A}" srcOrd="0" destOrd="0" presId="urn:microsoft.com/office/officeart/2005/8/layout/process1"/>
    <dgm:cxn modelId="{F70BC45F-8FFD-4D7A-B964-6A5B29A0FB10}" srcId="{F3228DF8-E808-43F8-83E2-471B426D46F8}" destId="{D3D3101F-4E9C-4D18-85D0-D416813EDBDD}" srcOrd="1" destOrd="0" parTransId="{544A40C0-B55E-489D-8C7C-126415F85A64}" sibTransId="{B30E060B-3869-4532-AF49-F70CE01ADF27}"/>
    <dgm:cxn modelId="{ABD1FE1C-4BDF-4471-8597-270DA9CE3B9B}" type="presOf" srcId="{B30E060B-3869-4532-AF49-F70CE01ADF27}" destId="{749E8914-D438-499D-9C60-2C6267FA50FF}" srcOrd="0" destOrd="0" presId="urn:microsoft.com/office/officeart/2005/8/layout/process1"/>
    <dgm:cxn modelId="{FE41FA93-E7A9-4144-A116-D64AAD41EC27}" type="presOf" srcId="{F3228DF8-E808-43F8-83E2-471B426D46F8}" destId="{8DE5C80C-5E33-443F-9D1F-6BBA04187190}" srcOrd="0" destOrd="0" presId="urn:microsoft.com/office/officeart/2005/8/layout/process1"/>
    <dgm:cxn modelId="{639DED68-6652-403F-A246-02066C73E482}" type="presOf" srcId="{FDF1B3B7-092B-4672-A8C5-C65ECC12BE08}" destId="{219D5F14-414D-4691-AFFD-506869303697}" srcOrd="0" destOrd="0" presId="urn:microsoft.com/office/officeart/2005/8/layout/process1"/>
    <dgm:cxn modelId="{9AEA5619-5B19-48D2-B1A2-9502A6AC9C30}" type="presOf" srcId="{26F97C4D-E4F7-4149-94DD-BFDE63AD2DBA}" destId="{C272B1FC-A7AF-4182-ABD5-4ACBA97C6115}" srcOrd="0" destOrd="0" presId="urn:microsoft.com/office/officeart/2005/8/layout/process1"/>
    <dgm:cxn modelId="{E08BB72A-5227-4640-B634-0C1FCAB5C1AB}" type="presOf" srcId="{C02375F0-8C65-40AB-8240-D05C70B3F9AA}" destId="{21AAD9D9-5C6F-4052-A672-FB9A58BE452C}" srcOrd="0" destOrd="0" presId="urn:microsoft.com/office/officeart/2005/8/layout/process1"/>
    <dgm:cxn modelId="{F6A45B1D-ACDF-4DBA-847F-3692141C2526}" srcId="{F3228DF8-E808-43F8-83E2-471B426D46F8}" destId="{C02375F0-8C65-40AB-8240-D05C70B3F9AA}" srcOrd="0" destOrd="0" parTransId="{3564AE74-73DA-4810-B6F6-58FA75AA59E0}" sibTransId="{26F97C4D-E4F7-4149-94DD-BFDE63AD2DBA}"/>
    <dgm:cxn modelId="{25D4048E-A684-4FB0-A51A-59A6CF87A014}" srcId="{F3228DF8-E808-43F8-83E2-471B426D46F8}" destId="{FDF1B3B7-092B-4672-A8C5-C65ECC12BE08}" srcOrd="2" destOrd="0" parTransId="{AD547247-08F6-4380-86F0-C0754FBFE38C}" sibTransId="{52D2377A-FA88-413B-B170-DDD173065325}"/>
    <dgm:cxn modelId="{54D56C23-E75E-4F59-8899-20119ECC285C}" type="presOf" srcId="{B30E060B-3869-4532-AF49-F70CE01ADF27}" destId="{E069C7DD-84D3-48A4-9DA8-13CFA2907444}" srcOrd="1" destOrd="0" presId="urn:microsoft.com/office/officeart/2005/8/layout/process1"/>
    <dgm:cxn modelId="{88751FFD-759B-4346-BE04-87CA1F02351F}" type="presParOf" srcId="{8DE5C80C-5E33-443F-9D1F-6BBA04187190}" destId="{21AAD9D9-5C6F-4052-A672-FB9A58BE452C}" srcOrd="0" destOrd="0" presId="urn:microsoft.com/office/officeart/2005/8/layout/process1"/>
    <dgm:cxn modelId="{B30ED6EC-16F8-4774-88EC-5672322314FA}" type="presParOf" srcId="{8DE5C80C-5E33-443F-9D1F-6BBA04187190}" destId="{C272B1FC-A7AF-4182-ABD5-4ACBA97C6115}" srcOrd="1" destOrd="0" presId="urn:microsoft.com/office/officeart/2005/8/layout/process1"/>
    <dgm:cxn modelId="{130D3A00-37C9-4E27-BEDC-AF3B9084D514}" type="presParOf" srcId="{C272B1FC-A7AF-4182-ABD5-4ACBA97C6115}" destId="{163D7228-A5B6-4652-804D-3109D62E6774}" srcOrd="0" destOrd="0" presId="urn:microsoft.com/office/officeart/2005/8/layout/process1"/>
    <dgm:cxn modelId="{DD05322A-B233-47F2-81A0-4D9D0F71F25E}" type="presParOf" srcId="{8DE5C80C-5E33-443F-9D1F-6BBA04187190}" destId="{7EA85CFF-3691-4FA8-9163-35123EA4EB9A}" srcOrd="2" destOrd="0" presId="urn:microsoft.com/office/officeart/2005/8/layout/process1"/>
    <dgm:cxn modelId="{85164771-5390-4052-8F68-1F143213989A}" type="presParOf" srcId="{8DE5C80C-5E33-443F-9D1F-6BBA04187190}" destId="{749E8914-D438-499D-9C60-2C6267FA50FF}" srcOrd="3" destOrd="0" presId="urn:microsoft.com/office/officeart/2005/8/layout/process1"/>
    <dgm:cxn modelId="{19A1F3ED-1BA2-4895-8F31-3D7755A4EC0A}" type="presParOf" srcId="{749E8914-D438-499D-9C60-2C6267FA50FF}" destId="{E069C7DD-84D3-48A4-9DA8-13CFA2907444}" srcOrd="0" destOrd="0" presId="urn:microsoft.com/office/officeart/2005/8/layout/process1"/>
    <dgm:cxn modelId="{53466953-1C89-48FE-89DD-2783DE40A3E9}" type="presParOf" srcId="{8DE5C80C-5E33-443F-9D1F-6BBA04187190}" destId="{219D5F14-414D-4691-AFFD-5068693036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28DF8-E808-43F8-83E2-471B426D46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02375F0-8C65-40AB-8240-D05C70B3F9AA}">
      <dgm:prSet/>
      <dgm:spPr/>
      <dgm:t>
        <a:bodyPr/>
        <a:lstStyle/>
        <a:p>
          <a:pPr rtl="0"/>
          <a:r>
            <a:rPr lang="zh-CN" dirty="0" smtClean="0"/>
            <a:t>准备</a:t>
          </a:r>
          <a:endParaRPr lang="zh-CN" dirty="0"/>
        </a:p>
      </dgm:t>
    </dgm:pt>
    <dgm:pt modelId="{3564AE74-73DA-4810-B6F6-58FA75AA59E0}" type="parTrans" cxnId="{F6A45B1D-ACDF-4DBA-847F-3692141C2526}">
      <dgm:prSet/>
      <dgm:spPr/>
      <dgm:t>
        <a:bodyPr/>
        <a:lstStyle/>
        <a:p>
          <a:endParaRPr lang="zh-CN" altLang="en-US"/>
        </a:p>
      </dgm:t>
    </dgm:pt>
    <dgm:pt modelId="{26F97C4D-E4F7-4149-94DD-BFDE63AD2DBA}" type="sibTrans" cxnId="{F6A45B1D-ACDF-4DBA-847F-3692141C2526}">
      <dgm:prSet/>
      <dgm:spPr/>
      <dgm:t>
        <a:bodyPr/>
        <a:lstStyle/>
        <a:p>
          <a:endParaRPr lang="zh-CN" altLang="en-US"/>
        </a:p>
      </dgm:t>
    </dgm:pt>
    <dgm:pt modelId="{D3D3101F-4E9C-4D18-85D0-D416813EDBDD}">
      <dgm:prSet/>
      <dgm:spPr/>
      <dgm:t>
        <a:bodyPr/>
        <a:lstStyle/>
        <a:p>
          <a:pPr rtl="0"/>
          <a:r>
            <a:rPr lang="zh-CN" smtClean="0"/>
            <a:t>加密</a:t>
          </a:r>
          <a:endParaRPr lang="zh-CN"/>
        </a:p>
      </dgm:t>
    </dgm:pt>
    <dgm:pt modelId="{544A40C0-B55E-489D-8C7C-126415F85A64}" type="parTrans" cxnId="{F70BC45F-8FFD-4D7A-B964-6A5B29A0FB10}">
      <dgm:prSet/>
      <dgm:spPr/>
      <dgm:t>
        <a:bodyPr/>
        <a:lstStyle/>
        <a:p>
          <a:endParaRPr lang="zh-CN" altLang="en-US"/>
        </a:p>
      </dgm:t>
    </dgm:pt>
    <dgm:pt modelId="{B30E060B-3869-4532-AF49-F70CE01ADF27}" type="sibTrans" cxnId="{F70BC45F-8FFD-4D7A-B964-6A5B29A0FB10}">
      <dgm:prSet/>
      <dgm:spPr/>
      <dgm:t>
        <a:bodyPr/>
        <a:lstStyle/>
        <a:p>
          <a:endParaRPr lang="zh-CN" altLang="en-US"/>
        </a:p>
      </dgm:t>
    </dgm:pt>
    <dgm:pt modelId="{FDF1B3B7-092B-4672-A8C5-C65ECC12BE08}">
      <dgm:prSet/>
      <dgm:spPr/>
      <dgm:t>
        <a:bodyPr/>
        <a:lstStyle/>
        <a:p>
          <a:pPr rtl="0"/>
          <a:r>
            <a:rPr lang="zh-CN" smtClean="0"/>
            <a:t>解密</a:t>
          </a:r>
          <a:endParaRPr lang="zh-CN"/>
        </a:p>
      </dgm:t>
    </dgm:pt>
    <dgm:pt modelId="{AD547247-08F6-4380-86F0-C0754FBFE38C}" type="parTrans" cxnId="{25D4048E-A684-4FB0-A51A-59A6CF87A014}">
      <dgm:prSet/>
      <dgm:spPr/>
      <dgm:t>
        <a:bodyPr/>
        <a:lstStyle/>
        <a:p>
          <a:endParaRPr lang="zh-CN" altLang="en-US"/>
        </a:p>
      </dgm:t>
    </dgm:pt>
    <dgm:pt modelId="{52D2377A-FA88-413B-B170-DDD173065325}" type="sibTrans" cxnId="{25D4048E-A684-4FB0-A51A-59A6CF87A014}">
      <dgm:prSet/>
      <dgm:spPr/>
      <dgm:t>
        <a:bodyPr/>
        <a:lstStyle/>
        <a:p>
          <a:endParaRPr lang="zh-CN" altLang="en-US"/>
        </a:p>
      </dgm:t>
    </dgm:pt>
    <dgm:pt modelId="{8DE5C80C-5E33-443F-9D1F-6BBA04187190}" type="pres">
      <dgm:prSet presAssocID="{F3228DF8-E808-43F8-83E2-471B426D46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AAD9D9-5C6F-4052-A672-FB9A58BE452C}" type="pres">
      <dgm:prSet presAssocID="{C02375F0-8C65-40AB-8240-D05C70B3F9A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2B1FC-A7AF-4182-ABD5-4ACBA97C6115}" type="pres">
      <dgm:prSet presAssocID="{26F97C4D-E4F7-4149-94DD-BFDE63AD2DB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63D7228-A5B6-4652-804D-3109D62E6774}" type="pres">
      <dgm:prSet presAssocID="{26F97C4D-E4F7-4149-94DD-BFDE63AD2DB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EA85CFF-3691-4FA8-9163-35123EA4EB9A}" type="pres">
      <dgm:prSet presAssocID="{D3D3101F-4E9C-4D18-85D0-D416813EDB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9E8914-D438-499D-9C60-2C6267FA50FF}" type="pres">
      <dgm:prSet presAssocID="{B30E060B-3869-4532-AF49-F70CE01ADF2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069C7DD-84D3-48A4-9DA8-13CFA2907444}" type="pres">
      <dgm:prSet presAssocID="{B30E060B-3869-4532-AF49-F70CE01ADF2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19D5F14-414D-4691-AFFD-506869303697}" type="pres">
      <dgm:prSet presAssocID="{FDF1B3B7-092B-4672-A8C5-C65ECC12BE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C15632-1531-420E-B904-855C10001CB0}" type="presOf" srcId="{F3228DF8-E808-43F8-83E2-471B426D46F8}" destId="{8DE5C80C-5E33-443F-9D1F-6BBA04187190}" srcOrd="0" destOrd="0" presId="urn:microsoft.com/office/officeart/2005/8/layout/process1"/>
    <dgm:cxn modelId="{F70BC45F-8FFD-4D7A-B964-6A5B29A0FB10}" srcId="{F3228DF8-E808-43F8-83E2-471B426D46F8}" destId="{D3D3101F-4E9C-4D18-85D0-D416813EDBDD}" srcOrd="1" destOrd="0" parTransId="{544A40C0-B55E-489D-8C7C-126415F85A64}" sibTransId="{B30E060B-3869-4532-AF49-F70CE01ADF27}"/>
    <dgm:cxn modelId="{7020096D-EE37-4E06-874D-479C114DDE6F}" type="presOf" srcId="{26F97C4D-E4F7-4149-94DD-BFDE63AD2DBA}" destId="{C272B1FC-A7AF-4182-ABD5-4ACBA97C6115}" srcOrd="0" destOrd="0" presId="urn:microsoft.com/office/officeart/2005/8/layout/process1"/>
    <dgm:cxn modelId="{E84A87A9-3CE8-4D68-B10A-912F97E095AC}" type="presOf" srcId="{26F97C4D-E4F7-4149-94DD-BFDE63AD2DBA}" destId="{163D7228-A5B6-4652-804D-3109D62E6774}" srcOrd="1" destOrd="0" presId="urn:microsoft.com/office/officeart/2005/8/layout/process1"/>
    <dgm:cxn modelId="{0138915C-FE25-4707-BB0C-BEE47A42CE29}" type="presOf" srcId="{B30E060B-3869-4532-AF49-F70CE01ADF27}" destId="{749E8914-D438-499D-9C60-2C6267FA50FF}" srcOrd="0" destOrd="0" presId="urn:microsoft.com/office/officeart/2005/8/layout/process1"/>
    <dgm:cxn modelId="{2780A71C-7DB9-43F7-B544-30784AAAAAE6}" type="presOf" srcId="{C02375F0-8C65-40AB-8240-D05C70B3F9AA}" destId="{21AAD9D9-5C6F-4052-A672-FB9A58BE452C}" srcOrd="0" destOrd="0" presId="urn:microsoft.com/office/officeart/2005/8/layout/process1"/>
    <dgm:cxn modelId="{4B17A7B3-F237-4ABA-9A3D-04645B21D965}" type="presOf" srcId="{FDF1B3B7-092B-4672-A8C5-C65ECC12BE08}" destId="{219D5F14-414D-4691-AFFD-506869303697}" srcOrd="0" destOrd="0" presId="urn:microsoft.com/office/officeart/2005/8/layout/process1"/>
    <dgm:cxn modelId="{E803DED2-F29D-4643-A28A-6F8E770A75D4}" type="presOf" srcId="{B30E060B-3869-4532-AF49-F70CE01ADF27}" destId="{E069C7DD-84D3-48A4-9DA8-13CFA2907444}" srcOrd="1" destOrd="0" presId="urn:microsoft.com/office/officeart/2005/8/layout/process1"/>
    <dgm:cxn modelId="{4E79F612-6884-4C9A-A4FE-8AA7C8445781}" type="presOf" srcId="{D3D3101F-4E9C-4D18-85D0-D416813EDBDD}" destId="{7EA85CFF-3691-4FA8-9163-35123EA4EB9A}" srcOrd="0" destOrd="0" presId="urn:microsoft.com/office/officeart/2005/8/layout/process1"/>
    <dgm:cxn modelId="{F6A45B1D-ACDF-4DBA-847F-3692141C2526}" srcId="{F3228DF8-E808-43F8-83E2-471B426D46F8}" destId="{C02375F0-8C65-40AB-8240-D05C70B3F9AA}" srcOrd="0" destOrd="0" parTransId="{3564AE74-73DA-4810-B6F6-58FA75AA59E0}" sibTransId="{26F97C4D-E4F7-4149-94DD-BFDE63AD2DBA}"/>
    <dgm:cxn modelId="{25D4048E-A684-4FB0-A51A-59A6CF87A014}" srcId="{F3228DF8-E808-43F8-83E2-471B426D46F8}" destId="{FDF1B3B7-092B-4672-A8C5-C65ECC12BE08}" srcOrd="2" destOrd="0" parTransId="{AD547247-08F6-4380-86F0-C0754FBFE38C}" sibTransId="{52D2377A-FA88-413B-B170-DDD173065325}"/>
    <dgm:cxn modelId="{93BAB74C-9194-4A3C-B774-6D6AB6262238}" type="presParOf" srcId="{8DE5C80C-5E33-443F-9D1F-6BBA04187190}" destId="{21AAD9D9-5C6F-4052-A672-FB9A58BE452C}" srcOrd="0" destOrd="0" presId="urn:microsoft.com/office/officeart/2005/8/layout/process1"/>
    <dgm:cxn modelId="{E58B3B72-7939-4BAF-8062-9EC06C2AECAC}" type="presParOf" srcId="{8DE5C80C-5E33-443F-9D1F-6BBA04187190}" destId="{C272B1FC-A7AF-4182-ABD5-4ACBA97C6115}" srcOrd="1" destOrd="0" presId="urn:microsoft.com/office/officeart/2005/8/layout/process1"/>
    <dgm:cxn modelId="{CF456579-A75B-42B2-B59C-2D33689434D5}" type="presParOf" srcId="{C272B1FC-A7AF-4182-ABD5-4ACBA97C6115}" destId="{163D7228-A5B6-4652-804D-3109D62E6774}" srcOrd="0" destOrd="0" presId="urn:microsoft.com/office/officeart/2005/8/layout/process1"/>
    <dgm:cxn modelId="{BA6975E3-ED94-4B98-902F-5D41821DD711}" type="presParOf" srcId="{8DE5C80C-5E33-443F-9D1F-6BBA04187190}" destId="{7EA85CFF-3691-4FA8-9163-35123EA4EB9A}" srcOrd="2" destOrd="0" presId="urn:microsoft.com/office/officeart/2005/8/layout/process1"/>
    <dgm:cxn modelId="{2A130A17-6DFC-43B1-9CE2-E541D172F7C7}" type="presParOf" srcId="{8DE5C80C-5E33-443F-9D1F-6BBA04187190}" destId="{749E8914-D438-499D-9C60-2C6267FA50FF}" srcOrd="3" destOrd="0" presId="urn:microsoft.com/office/officeart/2005/8/layout/process1"/>
    <dgm:cxn modelId="{E4BF7A60-381E-435B-A3D6-14931E193B97}" type="presParOf" srcId="{749E8914-D438-499D-9C60-2C6267FA50FF}" destId="{E069C7DD-84D3-48A4-9DA8-13CFA2907444}" srcOrd="0" destOrd="0" presId="urn:microsoft.com/office/officeart/2005/8/layout/process1"/>
    <dgm:cxn modelId="{70FF1999-5E5A-4248-A218-89B6846CB564}" type="presParOf" srcId="{8DE5C80C-5E33-443F-9D1F-6BBA04187190}" destId="{219D5F14-414D-4691-AFFD-5068693036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228DF8-E808-43F8-83E2-471B426D46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02375F0-8C65-40AB-8240-D05C70B3F9AA}">
      <dgm:prSet/>
      <dgm:spPr/>
      <dgm:t>
        <a:bodyPr/>
        <a:lstStyle/>
        <a:p>
          <a:pPr rtl="0"/>
          <a:r>
            <a:rPr lang="zh-CN" dirty="0" smtClean="0"/>
            <a:t>准备</a:t>
          </a:r>
          <a:endParaRPr lang="zh-CN" dirty="0"/>
        </a:p>
      </dgm:t>
    </dgm:pt>
    <dgm:pt modelId="{3564AE74-73DA-4810-B6F6-58FA75AA59E0}" type="parTrans" cxnId="{F6A45B1D-ACDF-4DBA-847F-3692141C2526}">
      <dgm:prSet/>
      <dgm:spPr/>
      <dgm:t>
        <a:bodyPr/>
        <a:lstStyle/>
        <a:p>
          <a:endParaRPr lang="zh-CN" altLang="en-US"/>
        </a:p>
      </dgm:t>
    </dgm:pt>
    <dgm:pt modelId="{26F97C4D-E4F7-4149-94DD-BFDE63AD2DBA}" type="sibTrans" cxnId="{F6A45B1D-ACDF-4DBA-847F-3692141C2526}">
      <dgm:prSet/>
      <dgm:spPr/>
      <dgm:t>
        <a:bodyPr/>
        <a:lstStyle/>
        <a:p>
          <a:endParaRPr lang="zh-CN" altLang="en-US"/>
        </a:p>
      </dgm:t>
    </dgm:pt>
    <dgm:pt modelId="{D3D3101F-4E9C-4D18-85D0-D416813EDBDD}">
      <dgm:prSet/>
      <dgm:spPr/>
      <dgm:t>
        <a:bodyPr/>
        <a:lstStyle/>
        <a:p>
          <a:pPr rtl="0"/>
          <a:r>
            <a:rPr lang="zh-CN" smtClean="0"/>
            <a:t>加密</a:t>
          </a:r>
          <a:endParaRPr lang="zh-CN"/>
        </a:p>
      </dgm:t>
    </dgm:pt>
    <dgm:pt modelId="{544A40C0-B55E-489D-8C7C-126415F85A64}" type="parTrans" cxnId="{F70BC45F-8FFD-4D7A-B964-6A5B29A0FB10}">
      <dgm:prSet/>
      <dgm:spPr/>
      <dgm:t>
        <a:bodyPr/>
        <a:lstStyle/>
        <a:p>
          <a:endParaRPr lang="zh-CN" altLang="en-US"/>
        </a:p>
      </dgm:t>
    </dgm:pt>
    <dgm:pt modelId="{B30E060B-3869-4532-AF49-F70CE01ADF27}" type="sibTrans" cxnId="{F70BC45F-8FFD-4D7A-B964-6A5B29A0FB10}">
      <dgm:prSet/>
      <dgm:spPr/>
      <dgm:t>
        <a:bodyPr/>
        <a:lstStyle/>
        <a:p>
          <a:endParaRPr lang="zh-CN" altLang="en-US"/>
        </a:p>
      </dgm:t>
    </dgm:pt>
    <dgm:pt modelId="{FDF1B3B7-092B-4672-A8C5-C65ECC12BE08}">
      <dgm:prSet/>
      <dgm:spPr/>
      <dgm:t>
        <a:bodyPr/>
        <a:lstStyle/>
        <a:p>
          <a:pPr rtl="0"/>
          <a:r>
            <a:rPr lang="zh-CN" smtClean="0"/>
            <a:t>解密</a:t>
          </a:r>
          <a:endParaRPr lang="zh-CN"/>
        </a:p>
      </dgm:t>
    </dgm:pt>
    <dgm:pt modelId="{AD547247-08F6-4380-86F0-C0754FBFE38C}" type="parTrans" cxnId="{25D4048E-A684-4FB0-A51A-59A6CF87A014}">
      <dgm:prSet/>
      <dgm:spPr/>
      <dgm:t>
        <a:bodyPr/>
        <a:lstStyle/>
        <a:p>
          <a:endParaRPr lang="zh-CN" altLang="en-US"/>
        </a:p>
      </dgm:t>
    </dgm:pt>
    <dgm:pt modelId="{52D2377A-FA88-413B-B170-DDD173065325}" type="sibTrans" cxnId="{25D4048E-A684-4FB0-A51A-59A6CF87A014}">
      <dgm:prSet/>
      <dgm:spPr/>
      <dgm:t>
        <a:bodyPr/>
        <a:lstStyle/>
        <a:p>
          <a:endParaRPr lang="zh-CN" altLang="en-US"/>
        </a:p>
      </dgm:t>
    </dgm:pt>
    <dgm:pt modelId="{8DE5C80C-5E33-443F-9D1F-6BBA04187190}" type="pres">
      <dgm:prSet presAssocID="{F3228DF8-E808-43F8-83E2-471B426D46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AAD9D9-5C6F-4052-A672-FB9A58BE452C}" type="pres">
      <dgm:prSet presAssocID="{C02375F0-8C65-40AB-8240-D05C70B3F9A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2B1FC-A7AF-4182-ABD5-4ACBA97C6115}" type="pres">
      <dgm:prSet presAssocID="{26F97C4D-E4F7-4149-94DD-BFDE63AD2DB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63D7228-A5B6-4652-804D-3109D62E6774}" type="pres">
      <dgm:prSet presAssocID="{26F97C4D-E4F7-4149-94DD-BFDE63AD2DB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EA85CFF-3691-4FA8-9163-35123EA4EB9A}" type="pres">
      <dgm:prSet presAssocID="{D3D3101F-4E9C-4D18-85D0-D416813EDB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9E8914-D438-499D-9C60-2C6267FA50FF}" type="pres">
      <dgm:prSet presAssocID="{B30E060B-3869-4532-AF49-F70CE01ADF2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069C7DD-84D3-48A4-9DA8-13CFA2907444}" type="pres">
      <dgm:prSet presAssocID="{B30E060B-3869-4532-AF49-F70CE01ADF2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19D5F14-414D-4691-AFFD-506869303697}" type="pres">
      <dgm:prSet presAssocID="{FDF1B3B7-092B-4672-A8C5-C65ECC12BE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B4D7DB-55F8-4CB3-9F0F-51E662DFE01E}" type="presOf" srcId="{B30E060B-3869-4532-AF49-F70CE01ADF27}" destId="{E069C7DD-84D3-48A4-9DA8-13CFA2907444}" srcOrd="1" destOrd="0" presId="urn:microsoft.com/office/officeart/2005/8/layout/process1"/>
    <dgm:cxn modelId="{219EE08C-6A4C-43B3-92C1-F70F2727DE36}" type="presOf" srcId="{D3D3101F-4E9C-4D18-85D0-D416813EDBDD}" destId="{7EA85CFF-3691-4FA8-9163-35123EA4EB9A}" srcOrd="0" destOrd="0" presId="urn:microsoft.com/office/officeart/2005/8/layout/process1"/>
    <dgm:cxn modelId="{F70BC45F-8FFD-4D7A-B964-6A5B29A0FB10}" srcId="{F3228DF8-E808-43F8-83E2-471B426D46F8}" destId="{D3D3101F-4E9C-4D18-85D0-D416813EDBDD}" srcOrd="1" destOrd="0" parTransId="{544A40C0-B55E-489D-8C7C-126415F85A64}" sibTransId="{B30E060B-3869-4532-AF49-F70CE01ADF27}"/>
    <dgm:cxn modelId="{F6A45B1D-ACDF-4DBA-847F-3692141C2526}" srcId="{F3228DF8-E808-43F8-83E2-471B426D46F8}" destId="{C02375F0-8C65-40AB-8240-D05C70B3F9AA}" srcOrd="0" destOrd="0" parTransId="{3564AE74-73DA-4810-B6F6-58FA75AA59E0}" sibTransId="{26F97C4D-E4F7-4149-94DD-BFDE63AD2DBA}"/>
    <dgm:cxn modelId="{25D4048E-A684-4FB0-A51A-59A6CF87A014}" srcId="{F3228DF8-E808-43F8-83E2-471B426D46F8}" destId="{FDF1B3B7-092B-4672-A8C5-C65ECC12BE08}" srcOrd="2" destOrd="0" parTransId="{AD547247-08F6-4380-86F0-C0754FBFE38C}" sibTransId="{52D2377A-FA88-413B-B170-DDD173065325}"/>
    <dgm:cxn modelId="{D7CDB5FD-D7EB-47A4-B2A8-E5473C983A88}" type="presOf" srcId="{C02375F0-8C65-40AB-8240-D05C70B3F9AA}" destId="{21AAD9D9-5C6F-4052-A672-FB9A58BE452C}" srcOrd="0" destOrd="0" presId="urn:microsoft.com/office/officeart/2005/8/layout/process1"/>
    <dgm:cxn modelId="{4942EE61-986A-451C-82E1-CB4933AAF594}" type="presOf" srcId="{F3228DF8-E808-43F8-83E2-471B426D46F8}" destId="{8DE5C80C-5E33-443F-9D1F-6BBA04187190}" srcOrd="0" destOrd="0" presId="urn:microsoft.com/office/officeart/2005/8/layout/process1"/>
    <dgm:cxn modelId="{B27A83D3-F538-4298-B48B-56F4BE8F569C}" type="presOf" srcId="{B30E060B-3869-4532-AF49-F70CE01ADF27}" destId="{749E8914-D438-499D-9C60-2C6267FA50FF}" srcOrd="0" destOrd="0" presId="urn:microsoft.com/office/officeart/2005/8/layout/process1"/>
    <dgm:cxn modelId="{705E4167-E0F2-4ABD-947E-9C3F0DAF090E}" type="presOf" srcId="{26F97C4D-E4F7-4149-94DD-BFDE63AD2DBA}" destId="{C272B1FC-A7AF-4182-ABD5-4ACBA97C6115}" srcOrd="0" destOrd="0" presId="urn:microsoft.com/office/officeart/2005/8/layout/process1"/>
    <dgm:cxn modelId="{808BBFC0-24CE-4D23-ACFA-812321BC67E9}" type="presOf" srcId="{26F97C4D-E4F7-4149-94DD-BFDE63AD2DBA}" destId="{163D7228-A5B6-4652-804D-3109D62E6774}" srcOrd="1" destOrd="0" presId="urn:microsoft.com/office/officeart/2005/8/layout/process1"/>
    <dgm:cxn modelId="{821A8FBB-C961-4E82-929A-8C12625883F6}" type="presOf" srcId="{FDF1B3B7-092B-4672-A8C5-C65ECC12BE08}" destId="{219D5F14-414D-4691-AFFD-506869303697}" srcOrd="0" destOrd="0" presId="urn:microsoft.com/office/officeart/2005/8/layout/process1"/>
    <dgm:cxn modelId="{7E9EEC91-A8C5-4BF1-A4BC-B472595775FD}" type="presParOf" srcId="{8DE5C80C-5E33-443F-9D1F-6BBA04187190}" destId="{21AAD9D9-5C6F-4052-A672-FB9A58BE452C}" srcOrd="0" destOrd="0" presId="urn:microsoft.com/office/officeart/2005/8/layout/process1"/>
    <dgm:cxn modelId="{C7CFF112-9815-429F-B735-CFBF3849E9A3}" type="presParOf" srcId="{8DE5C80C-5E33-443F-9D1F-6BBA04187190}" destId="{C272B1FC-A7AF-4182-ABD5-4ACBA97C6115}" srcOrd="1" destOrd="0" presId="urn:microsoft.com/office/officeart/2005/8/layout/process1"/>
    <dgm:cxn modelId="{250CA292-B1DE-4F58-92BB-4080C0B9794F}" type="presParOf" srcId="{C272B1FC-A7AF-4182-ABD5-4ACBA97C6115}" destId="{163D7228-A5B6-4652-804D-3109D62E6774}" srcOrd="0" destOrd="0" presId="urn:microsoft.com/office/officeart/2005/8/layout/process1"/>
    <dgm:cxn modelId="{5EF0375D-70A2-4338-A1F8-9329F7D116EE}" type="presParOf" srcId="{8DE5C80C-5E33-443F-9D1F-6BBA04187190}" destId="{7EA85CFF-3691-4FA8-9163-35123EA4EB9A}" srcOrd="2" destOrd="0" presId="urn:microsoft.com/office/officeart/2005/8/layout/process1"/>
    <dgm:cxn modelId="{C591A585-3055-4B29-A56A-8711E24705DD}" type="presParOf" srcId="{8DE5C80C-5E33-443F-9D1F-6BBA04187190}" destId="{749E8914-D438-499D-9C60-2C6267FA50FF}" srcOrd="3" destOrd="0" presId="urn:microsoft.com/office/officeart/2005/8/layout/process1"/>
    <dgm:cxn modelId="{FD9A8A70-571C-4FB5-8C8A-B78168D3511B}" type="presParOf" srcId="{749E8914-D438-499D-9C60-2C6267FA50FF}" destId="{E069C7DD-84D3-48A4-9DA8-13CFA2907444}" srcOrd="0" destOrd="0" presId="urn:microsoft.com/office/officeart/2005/8/layout/process1"/>
    <dgm:cxn modelId="{1E729A0D-B0F6-4875-9992-88E40B5B59D5}" type="presParOf" srcId="{8DE5C80C-5E33-443F-9D1F-6BBA04187190}" destId="{219D5F14-414D-4691-AFFD-5068693036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B2C2E-2734-474C-BF37-09165B6CDE6A}">
      <dsp:nvSpPr>
        <dsp:cNvPr id="0" name=""/>
        <dsp:cNvSpPr/>
      </dsp:nvSpPr>
      <dsp:spPr>
        <a:xfrm>
          <a:off x="2523743" y="2378"/>
          <a:ext cx="2839212" cy="1570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Elgamal</a:t>
          </a:r>
          <a:r>
            <a:rPr lang="zh-CN" sz="4000" kern="1200" smtClean="0"/>
            <a:t>密码体制</a:t>
          </a:r>
          <a:endParaRPr lang="zh-CN" sz="4000" kern="1200"/>
        </a:p>
      </dsp:txBody>
      <dsp:txXfrm>
        <a:off x="2600388" y="79023"/>
        <a:ext cx="2685922" cy="1416800"/>
      </dsp:txXfrm>
    </dsp:sp>
    <dsp:sp modelId="{09584B6E-22B2-4D3E-8680-AA9D394D0354}">
      <dsp:nvSpPr>
        <dsp:cNvPr id="0" name=""/>
        <dsp:cNvSpPr/>
      </dsp:nvSpPr>
      <dsp:spPr>
        <a:xfrm>
          <a:off x="2523743" y="1650973"/>
          <a:ext cx="2839212" cy="1570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smtClean="0"/>
            <a:t>群 域</a:t>
          </a:r>
          <a:endParaRPr lang="zh-CN" sz="4000" kern="1200"/>
        </a:p>
      </dsp:txBody>
      <dsp:txXfrm>
        <a:off x="2600388" y="1727618"/>
        <a:ext cx="2685922" cy="1416800"/>
      </dsp:txXfrm>
    </dsp:sp>
    <dsp:sp modelId="{E124530B-9BEF-44E5-A63B-B75E1D05A9F5}">
      <dsp:nvSpPr>
        <dsp:cNvPr id="0" name=""/>
        <dsp:cNvSpPr/>
      </dsp:nvSpPr>
      <dsp:spPr>
        <a:xfrm>
          <a:off x="2523743" y="3299568"/>
          <a:ext cx="2839212" cy="1570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smtClean="0"/>
            <a:t>椭圆曲线</a:t>
          </a:r>
          <a:endParaRPr lang="zh-CN" sz="4000" kern="1200"/>
        </a:p>
      </dsp:txBody>
      <dsp:txXfrm>
        <a:off x="2600388" y="3376213"/>
        <a:ext cx="2685922" cy="141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AD9D9-5C6F-4052-A672-FB9A58BE452C}">
      <dsp:nvSpPr>
        <dsp:cNvPr id="0" name=""/>
        <dsp:cNvSpPr/>
      </dsp:nvSpPr>
      <dsp:spPr>
        <a:xfrm>
          <a:off x="6931" y="18144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kern="1200" dirty="0" smtClean="0"/>
            <a:t>准备</a:t>
          </a:r>
          <a:endParaRPr lang="zh-CN" sz="4900" kern="1200" dirty="0"/>
        </a:p>
      </dsp:txBody>
      <dsp:txXfrm>
        <a:off x="43340" y="1850888"/>
        <a:ext cx="1998981" cy="1170261"/>
      </dsp:txXfrm>
    </dsp:sp>
    <dsp:sp modelId="{C272B1FC-A7AF-4182-ABD5-4ACBA97C6115}">
      <dsp:nvSpPr>
        <dsp:cNvPr id="0" name=""/>
        <dsp:cNvSpPr/>
      </dsp:nvSpPr>
      <dsp:spPr>
        <a:xfrm>
          <a:off x="2285910" y="217911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285910" y="2281876"/>
        <a:ext cx="307455" cy="308284"/>
      </dsp:txXfrm>
    </dsp:sp>
    <dsp:sp modelId="{7EA85CFF-3691-4FA8-9163-35123EA4EB9A}">
      <dsp:nvSpPr>
        <dsp:cNvPr id="0" name=""/>
        <dsp:cNvSpPr/>
      </dsp:nvSpPr>
      <dsp:spPr>
        <a:xfrm>
          <a:off x="2907450" y="18144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kern="1200" smtClean="0"/>
            <a:t>加密</a:t>
          </a:r>
          <a:endParaRPr lang="zh-CN" sz="4900" kern="1200"/>
        </a:p>
      </dsp:txBody>
      <dsp:txXfrm>
        <a:off x="2943859" y="1850888"/>
        <a:ext cx="1998981" cy="1170261"/>
      </dsp:txXfrm>
    </dsp:sp>
    <dsp:sp modelId="{749E8914-D438-499D-9C60-2C6267FA50FF}">
      <dsp:nvSpPr>
        <dsp:cNvPr id="0" name=""/>
        <dsp:cNvSpPr/>
      </dsp:nvSpPr>
      <dsp:spPr>
        <a:xfrm>
          <a:off x="5186429" y="217911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186429" y="2281876"/>
        <a:ext cx="307455" cy="308284"/>
      </dsp:txXfrm>
    </dsp:sp>
    <dsp:sp modelId="{219D5F14-414D-4691-AFFD-506869303697}">
      <dsp:nvSpPr>
        <dsp:cNvPr id="0" name=""/>
        <dsp:cNvSpPr/>
      </dsp:nvSpPr>
      <dsp:spPr>
        <a:xfrm>
          <a:off x="5807969" y="18144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kern="1200" smtClean="0"/>
            <a:t>解密</a:t>
          </a:r>
          <a:endParaRPr lang="zh-CN" sz="4900" kern="1200"/>
        </a:p>
      </dsp:txBody>
      <dsp:txXfrm>
        <a:off x="5844378" y="1850888"/>
        <a:ext cx="1998981" cy="1170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AD9D9-5C6F-4052-A672-FB9A58BE452C}">
      <dsp:nvSpPr>
        <dsp:cNvPr id="0" name=""/>
        <dsp:cNvSpPr/>
      </dsp:nvSpPr>
      <dsp:spPr>
        <a:xfrm>
          <a:off x="6931" y="18144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kern="1200" dirty="0" smtClean="0"/>
            <a:t>准备</a:t>
          </a:r>
          <a:endParaRPr lang="zh-CN" sz="4900" kern="1200" dirty="0"/>
        </a:p>
      </dsp:txBody>
      <dsp:txXfrm>
        <a:off x="43340" y="1850888"/>
        <a:ext cx="1998981" cy="1170261"/>
      </dsp:txXfrm>
    </dsp:sp>
    <dsp:sp modelId="{C272B1FC-A7AF-4182-ABD5-4ACBA97C6115}">
      <dsp:nvSpPr>
        <dsp:cNvPr id="0" name=""/>
        <dsp:cNvSpPr/>
      </dsp:nvSpPr>
      <dsp:spPr>
        <a:xfrm>
          <a:off x="2285910" y="217911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285910" y="2281876"/>
        <a:ext cx="307455" cy="308284"/>
      </dsp:txXfrm>
    </dsp:sp>
    <dsp:sp modelId="{7EA85CFF-3691-4FA8-9163-35123EA4EB9A}">
      <dsp:nvSpPr>
        <dsp:cNvPr id="0" name=""/>
        <dsp:cNvSpPr/>
      </dsp:nvSpPr>
      <dsp:spPr>
        <a:xfrm>
          <a:off x="2907450" y="18144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kern="1200" smtClean="0"/>
            <a:t>加密</a:t>
          </a:r>
          <a:endParaRPr lang="zh-CN" sz="4900" kern="1200"/>
        </a:p>
      </dsp:txBody>
      <dsp:txXfrm>
        <a:off x="2943859" y="1850888"/>
        <a:ext cx="1998981" cy="1170261"/>
      </dsp:txXfrm>
    </dsp:sp>
    <dsp:sp modelId="{749E8914-D438-499D-9C60-2C6267FA50FF}">
      <dsp:nvSpPr>
        <dsp:cNvPr id="0" name=""/>
        <dsp:cNvSpPr/>
      </dsp:nvSpPr>
      <dsp:spPr>
        <a:xfrm>
          <a:off x="5186429" y="217911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186429" y="2281876"/>
        <a:ext cx="307455" cy="308284"/>
      </dsp:txXfrm>
    </dsp:sp>
    <dsp:sp modelId="{219D5F14-414D-4691-AFFD-506869303697}">
      <dsp:nvSpPr>
        <dsp:cNvPr id="0" name=""/>
        <dsp:cNvSpPr/>
      </dsp:nvSpPr>
      <dsp:spPr>
        <a:xfrm>
          <a:off x="5807969" y="18144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kern="1200" smtClean="0"/>
            <a:t>解密</a:t>
          </a:r>
          <a:endParaRPr lang="zh-CN" sz="4900" kern="1200"/>
        </a:p>
      </dsp:txBody>
      <dsp:txXfrm>
        <a:off x="5844378" y="1850888"/>
        <a:ext cx="1998981" cy="1170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AD9D9-5C6F-4052-A672-FB9A58BE452C}">
      <dsp:nvSpPr>
        <dsp:cNvPr id="0" name=""/>
        <dsp:cNvSpPr/>
      </dsp:nvSpPr>
      <dsp:spPr>
        <a:xfrm>
          <a:off x="6931" y="18144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kern="1200" dirty="0" smtClean="0"/>
            <a:t>准备</a:t>
          </a:r>
          <a:endParaRPr lang="zh-CN" sz="4900" kern="1200" dirty="0"/>
        </a:p>
      </dsp:txBody>
      <dsp:txXfrm>
        <a:off x="43340" y="1850888"/>
        <a:ext cx="1998981" cy="1170261"/>
      </dsp:txXfrm>
    </dsp:sp>
    <dsp:sp modelId="{C272B1FC-A7AF-4182-ABD5-4ACBA97C6115}">
      <dsp:nvSpPr>
        <dsp:cNvPr id="0" name=""/>
        <dsp:cNvSpPr/>
      </dsp:nvSpPr>
      <dsp:spPr>
        <a:xfrm>
          <a:off x="2285910" y="217911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285910" y="2281876"/>
        <a:ext cx="307455" cy="308284"/>
      </dsp:txXfrm>
    </dsp:sp>
    <dsp:sp modelId="{7EA85CFF-3691-4FA8-9163-35123EA4EB9A}">
      <dsp:nvSpPr>
        <dsp:cNvPr id="0" name=""/>
        <dsp:cNvSpPr/>
      </dsp:nvSpPr>
      <dsp:spPr>
        <a:xfrm>
          <a:off x="2907450" y="18144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kern="1200" smtClean="0"/>
            <a:t>加密</a:t>
          </a:r>
          <a:endParaRPr lang="zh-CN" sz="4900" kern="1200"/>
        </a:p>
      </dsp:txBody>
      <dsp:txXfrm>
        <a:off x="2943859" y="1850888"/>
        <a:ext cx="1998981" cy="1170261"/>
      </dsp:txXfrm>
    </dsp:sp>
    <dsp:sp modelId="{749E8914-D438-499D-9C60-2C6267FA50FF}">
      <dsp:nvSpPr>
        <dsp:cNvPr id="0" name=""/>
        <dsp:cNvSpPr/>
      </dsp:nvSpPr>
      <dsp:spPr>
        <a:xfrm>
          <a:off x="5186429" y="217911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186429" y="2281876"/>
        <a:ext cx="307455" cy="308284"/>
      </dsp:txXfrm>
    </dsp:sp>
    <dsp:sp modelId="{219D5F14-414D-4691-AFFD-506869303697}">
      <dsp:nvSpPr>
        <dsp:cNvPr id="0" name=""/>
        <dsp:cNvSpPr/>
      </dsp:nvSpPr>
      <dsp:spPr>
        <a:xfrm>
          <a:off x="5807969" y="18144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900" kern="1200" smtClean="0"/>
            <a:t>解密</a:t>
          </a:r>
          <a:endParaRPr lang="zh-CN" sz="4900" kern="1200"/>
        </a:p>
      </dsp:txBody>
      <dsp:txXfrm>
        <a:off x="5844378" y="1850888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AF1761-CAAD-4D63-A86D-51395A25303C}" type="datetimeFigureOut">
              <a:rPr lang="zh-CN" altLang="en-US"/>
              <a:pPr>
                <a:defRPr/>
              </a:pPr>
              <a:t>2017/7/2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195854-F3BD-459D-BCFD-DD9E84D6E3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51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95854-F3BD-459D-BCFD-DD9E84D6E37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9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95854-F3BD-459D-BCFD-DD9E84D6E37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494" y="2384353"/>
            <a:ext cx="6858000" cy="1200959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494" y="3973542"/>
            <a:ext cx="6858000" cy="1655762"/>
          </a:xfrm>
        </p:spPr>
        <p:txBody>
          <a:bodyPr/>
          <a:lstStyle>
            <a:lvl1pPr marL="0" indent="0" algn="ctr">
              <a:buNone/>
              <a:defRPr sz="3200"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21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68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2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LS9V0400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141412" y="1057049"/>
            <a:ext cx="6858000" cy="1200959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89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5642 0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Blu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199188"/>
            <a:ext cx="6127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388938"/>
            <a:ext cx="6921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176213" y="1209675"/>
            <a:ext cx="8569325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000" indent="-450000">
              <a:spcBef>
                <a:spcPts val="24"/>
              </a:spcBef>
              <a:buSzPct val="80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>
              <a:spcBef>
                <a:spcPts val="24"/>
              </a:spcBef>
              <a:defRPr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>
              <a:spcBef>
                <a:spcPts val="24"/>
              </a:spcBef>
              <a:defRPr sz="2400"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>
              <a:spcBef>
                <a:spcPts val="24"/>
              </a:spcBef>
              <a:defRPr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>
              <a:spcBef>
                <a:spcPts val="24"/>
              </a:spcBef>
              <a:defRPr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79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361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5511800" y="6280150"/>
            <a:ext cx="286385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eaLnBrk="0" hangingPunct="0"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66"/>
              </a:buClr>
              <a:defRPr/>
            </a:pPr>
            <a:r>
              <a:rPr lang="en-US" altLang="zh-CN" sz="1800" i="1" dirty="0" smtClean="0">
                <a:solidFill>
                  <a:srgbClr val="16388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http://LoCCS.sjtu.edu.cn</a:t>
            </a:r>
          </a:p>
        </p:txBody>
      </p:sp>
      <p:pic>
        <p:nvPicPr>
          <p:cNvPr id="6" name="Picture 13" descr="Blu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199188"/>
            <a:ext cx="6127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19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5511800" y="6280150"/>
            <a:ext cx="286385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eaLnBrk="0" hangingPunct="0"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54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66"/>
              </a:buClr>
              <a:defRPr/>
            </a:pPr>
            <a:r>
              <a:rPr lang="en-US" altLang="zh-CN" sz="1800" i="1" dirty="0" smtClean="0">
                <a:solidFill>
                  <a:srgbClr val="16388A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http://LoCCS.sjtu.edu.cn</a:t>
            </a:r>
          </a:p>
        </p:txBody>
      </p:sp>
      <p:pic>
        <p:nvPicPr>
          <p:cNvPr id="8" name="Picture 13" descr="Blu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199188"/>
            <a:ext cx="6127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9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30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891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6888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304925"/>
            <a:ext cx="78867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19" r:id="rId3"/>
    <p:sldLayoutId id="2147483828" r:id="rId4"/>
    <p:sldLayoutId id="214748382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30" r:id="rId12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eaLnBrk="0" fontAlgn="base" hangingPunct="0">
        <a:lnSpc>
          <a:spcPct val="110000"/>
        </a:lnSpc>
        <a:spcBef>
          <a:spcPts val="6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0" fontAlgn="base" hangingPunct="0">
        <a:lnSpc>
          <a:spcPct val="110000"/>
        </a:lnSpc>
        <a:spcBef>
          <a:spcPts val="67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eaLnBrk="0" fontAlgn="base" hangingPunct="0">
        <a:lnSpc>
          <a:spcPct val="110000"/>
        </a:lnSpc>
        <a:spcBef>
          <a:spcPts val="67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200150" indent="-171450" algn="l" defTabSz="685800" rtl="0" eaLnBrk="0" fontAlgn="base" hangingPunct="0">
        <a:lnSpc>
          <a:spcPct val="110000"/>
        </a:lnSpc>
        <a:spcBef>
          <a:spcPts val="6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543050" indent="-171450" algn="l" defTabSz="685800" rtl="0" eaLnBrk="0" fontAlgn="base" hangingPunct="0">
        <a:lnSpc>
          <a:spcPct val="110000"/>
        </a:lnSpc>
        <a:spcBef>
          <a:spcPts val="6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gif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tmp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49.png"/><Relationship Id="rId7" Type="http://schemas.openxmlformats.org/officeDocument/2006/relationships/image" Target="../media/image36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5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4.png"/><Relationship Id="rId4" Type="http://schemas.openxmlformats.org/officeDocument/2006/relationships/image" Target="../media/image5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9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8.png"/><Relationship Id="rId7" Type="http://schemas.openxmlformats.org/officeDocument/2006/relationships/image" Target="../media/image7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8.png"/><Relationship Id="rId7" Type="http://schemas.openxmlformats.org/officeDocument/2006/relationships/image" Target="../media/image7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0" Type="http://schemas.openxmlformats.org/officeDocument/2006/relationships/image" Target="../media/image77.png"/><Relationship Id="rId4" Type="http://schemas.openxmlformats.org/officeDocument/2006/relationships/image" Target="../media/image70.png"/><Relationship Id="rId9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8.png"/><Relationship Id="rId7" Type="http://schemas.openxmlformats.org/officeDocument/2006/relationships/image" Target="../media/image7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4.png"/><Relationship Id="rId5" Type="http://schemas.openxmlformats.org/officeDocument/2006/relationships/image" Target="../media/image79.png"/><Relationship Id="rId10" Type="http://schemas.openxmlformats.org/officeDocument/2006/relationships/image" Target="../media/image83.png"/><Relationship Id="rId4" Type="http://schemas.openxmlformats.org/officeDocument/2006/relationships/image" Target="../media/image70.png"/><Relationship Id="rId9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8.png"/><Relationship Id="rId7" Type="http://schemas.openxmlformats.org/officeDocument/2006/relationships/image" Target="../media/image7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88.png"/><Relationship Id="rId5" Type="http://schemas.openxmlformats.org/officeDocument/2006/relationships/image" Target="../media/image85.png"/><Relationship Id="rId10" Type="http://schemas.openxmlformats.org/officeDocument/2006/relationships/image" Target="../media/image82.png"/><Relationship Id="rId4" Type="http://schemas.openxmlformats.org/officeDocument/2006/relationships/image" Target="../media/image70.png"/><Relationship Id="rId9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rawgit.com/andreacorbellini/ecc/920b29a/interactive/modk-mul.html" TargetMode="External"/><Relationship Id="rId2" Type="http://schemas.openxmlformats.org/officeDocument/2006/relationships/hyperlink" Target="https://en.bitcoin.it/wiki/Secp256k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drea.corbellini.name/2015/05/17/elliptic-curve-cryptography-a-gentle-introduction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/>
          </p:nvPr>
        </p:nvSpPr>
        <p:spPr>
          <a:xfrm>
            <a:off x="1154113" y="2111375"/>
            <a:ext cx="6858000" cy="120173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70C0"/>
                </a:solidFill>
              </a:rPr>
              <a:t>密码学原理与实践培训</a:t>
            </a:r>
            <a:r>
              <a:rPr lang="en-US" altLang="zh-CN" sz="3600" dirty="0" smtClean="0">
                <a:solidFill>
                  <a:srgbClr val="0070C0"/>
                </a:solidFill>
              </a:rPr>
              <a:t/>
            </a:r>
            <a:br>
              <a:rPr lang="en-US" altLang="zh-CN" sz="3600" dirty="0" smtClean="0">
                <a:solidFill>
                  <a:srgbClr val="0070C0"/>
                </a:solidFill>
              </a:rPr>
            </a:br>
            <a:r>
              <a:rPr lang="zh-CN" altLang="en-US" dirty="0" smtClean="0">
                <a:solidFill>
                  <a:srgbClr val="0070C0"/>
                </a:solidFill>
              </a:rPr>
              <a:t>公钥密码学与离散对数</a:t>
            </a:r>
          </a:p>
        </p:txBody>
      </p:sp>
      <p:sp>
        <p:nvSpPr>
          <p:cNvPr id="8195" name="副标题 3"/>
          <p:cNvSpPr>
            <a:spLocks noGrp="1"/>
          </p:cNvSpPr>
          <p:nvPr>
            <p:ph type="subTitle" idx="1"/>
          </p:nvPr>
        </p:nvSpPr>
        <p:spPr>
          <a:xfrm>
            <a:off x="1154113" y="5264561"/>
            <a:ext cx="6858000" cy="541338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2017.06.30</a:t>
            </a:r>
            <a:endParaRPr lang="zh-CN" altLang="en-US" sz="2800" dirty="0" smtClean="0"/>
          </a:p>
        </p:txBody>
      </p:sp>
      <p:sp>
        <p:nvSpPr>
          <p:cNvPr id="4" name="TextBox 6"/>
          <p:cNvSpPr txBox="1"/>
          <p:nvPr/>
        </p:nvSpPr>
        <p:spPr>
          <a:xfrm>
            <a:off x="2098675" y="4416836"/>
            <a:ext cx="4970463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宋体" pitchFamily="2" charset="-122"/>
                <a:cs typeface="Times New Roman" panose="02020603050405020304" pitchFamily="18" charset="0"/>
              </a:rPr>
              <a:t>密码与计算机安全实验室</a:t>
            </a:r>
          </a:p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宋体" pitchFamily="2" charset="-122"/>
                <a:cs typeface="Times New Roman" panose="02020603050405020304" pitchFamily="18" charset="0"/>
              </a:rPr>
              <a:t>Lab of Cryptology and Computer Security</a:t>
            </a:r>
          </a:p>
        </p:txBody>
      </p:sp>
      <p:pic>
        <p:nvPicPr>
          <p:cNvPr id="8197" name="Picture 13" descr="B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6149975"/>
            <a:ext cx="5000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3" descr="学术报告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3788186"/>
            <a:ext cx="21637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21523" y="1583141"/>
            <a:ext cx="3493827" cy="3698544"/>
            <a:chOff x="5021523" y="1583141"/>
            <a:chExt cx="3493827" cy="3698544"/>
          </a:xfrm>
        </p:grpSpPr>
        <p:sp>
          <p:nvSpPr>
            <p:cNvPr id="13" name="圆角矩形 12"/>
            <p:cNvSpPr/>
            <p:nvPr/>
          </p:nvSpPr>
          <p:spPr>
            <a:xfrm>
              <a:off x="5021523" y="1583141"/>
              <a:ext cx="3493827" cy="36985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602" y="2042706"/>
              <a:ext cx="1055551" cy="1100197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6872582" y="3130807"/>
              <a:ext cx="1268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Bob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504967" y="1583141"/>
            <a:ext cx="3493827" cy="369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086" y="1937412"/>
            <a:ext cx="1392098" cy="12565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449" y="3169104"/>
            <a:ext cx="126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Alice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解密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16907" y="1937412"/>
            <a:ext cx="1850695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p = 2579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6908" y="2469352"/>
            <a:ext cx="159678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α = 2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87384" y="1675161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a=765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16908" y="3001292"/>
                <a:ext cx="1609928" cy="634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949</m:t>
                    </m:r>
                  </m:oMath>
                </a14:m>
                <a:endPara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08" y="3001292"/>
                <a:ext cx="1609928" cy="634020"/>
              </a:xfrm>
              <a:prstGeom prst="rect">
                <a:avLst/>
              </a:prstGeom>
              <a:blipFill rotWithShape="0">
                <a:blip r:embed="rId4"/>
                <a:stretch>
                  <a:fillRect l="-7576" b="-18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116907" y="4137092"/>
                <a:ext cx="2874505" cy="1089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𝑚𝑜𝑑</m:t>
                          </m:r>
                          <m:r>
                            <a:rPr lang="en-US" altLang="zh-CN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/>
                      </m:sSup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07" y="4137092"/>
                <a:ext cx="2874505" cy="10893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5116907" y="3633184"/>
            <a:ext cx="148790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 = 853</a:t>
            </a:r>
          </a:p>
        </p:txBody>
      </p:sp>
      <p:sp>
        <p:nvSpPr>
          <p:cNvPr id="23" name="矩形 22"/>
          <p:cNvSpPr/>
          <p:nvPr/>
        </p:nvSpPr>
        <p:spPr>
          <a:xfrm>
            <a:off x="738682" y="3883984"/>
            <a:ext cx="184731" cy="533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endParaRPr lang="en-US" altLang="zh-CN" sz="2800" dirty="0" smtClean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00199" y="3644683"/>
            <a:ext cx="1685077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x = 1299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87385" y="2102618"/>
                <a:ext cx="1803635" cy="1040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35</a:t>
                </a:r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396</a:t>
                </a:r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385" y="2102618"/>
                <a:ext cx="1803635" cy="1040285"/>
              </a:xfrm>
              <a:prstGeom prst="rect">
                <a:avLst/>
              </a:prstGeom>
              <a:blipFill rotWithShape="0">
                <a:blip r:embed="rId6"/>
                <a:stretch>
                  <a:fillRect t="-5848" r="-5743" b="-11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14886" y="3692925"/>
                <a:ext cx="3552767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（</m:t>
                          </m:r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86" y="3692925"/>
                <a:ext cx="3552767" cy="5663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04966" y="3694634"/>
                <a:ext cx="1727204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=1299</m:t>
                      </m:r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6" y="3694634"/>
                <a:ext cx="1727204" cy="5663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04967" y="6093744"/>
                <a:ext cx="2308645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sup>
                    </m:sSup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altLang="zh-CN" sz="28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7" y="6093744"/>
                <a:ext cx="2308645" cy="566309"/>
              </a:xfrm>
              <a:prstGeom prst="rect">
                <a:avLst/>
              </a:prstGeom>
              <a:blipFill rotWithShape="0">
                <a:blip r:embed="rId9"/>
                <a:stretch>
                  <a:fillRect l="-5541" t="-9677" b="-2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12741" y="5071293"/>
                <a:ext cx="2874505" cy="1089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𝑚𝑜𝑑</m:t>
                          </m:r>
                          <m:r>
                            <a:rPr lang="en-US" altLang="zh-CN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/>
                      </m:sSup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41" y="5071293"/>
                <a:ext cx="2874505" cy="108933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53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-8.33333E-7 0.00023 C 0.01962 0.02824 0.02188 0.03426 0.04201 0.05602 C 0.06094 0.07639 0.07743 0.09005 0.09965 0.11018 L 0.13542 0.14236 C 0.13976 0.1463 0.14445 0.15 0.14861 0.15417 C 0.15608 0.16181 0.16354 0.16898 0.17083 0.17639 C 0.20243 0.2088 0.15538 0.16181 0.18872 0.19838 C 0.21424 0.22685 0.1882 0.19352 0.20625 0.21667 C 0.20781 0.21852 0.20955 0.22037 0.21094 0.22245 C 0.22101 0.24329 0.20886 0.22685 0.22205 0.24259 C 0.22257 0.24537 0.22326 0.24792 0.22413 0.25069 C 0.22535 0.25463 0.22847 0.2625 0.22847 0.26273 C 0.22934 0.26852 0.22934 0.27986 0.23316 0.28657 C 0.2342 0.28889 0.23594 0.29051 0.2375 0.29259 C 0.24323 0.32361 0.23542 0.28935 0.2441 0.31273 C 0.25052 0.33009 0.24167 0.31643 0.2507 0.32893 C 0.25156 0.33079 0.25174 0.3331 0.25313 0.33495 C 0.25799 0.34259 0.2592 0.34792 0.26858 0.34907 C 0.27292 0.34954 0.27743 0.34907 0.28212 0.34907 " pathEditMode="relative" rAng="0" ptsTypes="AAAAAAAAAAAAAAAAAA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97" y="1745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5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9" grpId="0"/>
      <p:bldP spid="19" grpId="1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pitfalls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为什么不能泄露？ 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解密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为什么不能固定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pollard ρ</a:t>
            </a:r>
          </a:p>
          <a:p>
            <a:r>
              <a:rPr lang="en-US" altLang="zh-CN" dirty="0"/>
              <a:t>baby-step </a:t>
            </a:r>
            <a:r>
              <a:rPr lang="en-US" altLang="zh-CN" dirty="0" err="1"/>
              <a:t>gaint</a:t>
            </a:r>
            <a:r>
              <a:rPr lang="en-US" altLang="zh-CN" dirty="0"/>
              <a:t>-step</a:t>
            </a:r>
          </a:p>
          <a:p>
            <a:r>
              <a:rPr lang="en-US" altLang="zh-CN" dirty="0" smtClean="0"/>
              <a:t>p-1</a:t>
            </a:r>
            <a:r>
              <a:rPr lang="zh-CN" altLang="en-US" dirty="0"/>
              <a:t>要有大素因数</a:t>
            </a:r>
            <a:r>
              <a:rPr lang="en-US" altLang="zh-CN" dirty="0"/>
              <a:t>-》</a:t>
            </a:r>
            <a:r>
              <a:rPr lang="en-US" altLang="zh-CN" dirty="0" err="1"/>
              <a:t>pohlig</a:t>
            </a:r>
            <a:r>
              <a:rPr lang="en-US" altLang="zh-CN" dirty="0"/>
              <a:t> </a:t>
            </a:r>
            <a:r>
              <a:rPr lang="en-US" altLang="zh-CN" dirty="0" err="1" smtClean="0"/>
              <a:t>hellman</a:t>
            </a:r>
            <a:endParaRPr lang="en-US" altLang="zh-CN" dirty="0" smtClean="0"/>
          </a:p>
          <a:p>
            <a:r>
              <a:rPr lang="zh-CN" altLang="en-US" dirty="0" smtClean="0"/>
              <a:t>指数演算法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9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0184" y="320407"/>
            <a:ext cx="3859831" cy="727075"/>
          </a:xfrm>
        </p:spPr>
        <p:txBody>
          <a:bodyPr/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密码体制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03998" y="2250799"/>
            <a:ext cx="3493827" cy="3698544"/>
            <a:chOff x="503998" y="2250799"/>
            <a:chExt cx="3493827" cy="3698544"/>
          </a:xfrm>
        </p:grpSpPr>
        <p:sp>
          <p:nvSpPr>
            <p:cNvPr id="14" name="圆角矩形 13"/>
            <p:cNvSpPr/>
            <p:nvPr/>
          </p:nvSpPr>
          <p:spPr>
            <a:xfrm>
              <a:off x="503998" y="2250799"/>
              <a:ext cx="3493827" cy="36985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117" y="2605070"/>
              <a:ext cx="1392098" cy="125655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785480" y="3836762"/>
              <a:ext cx="1268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Alice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23867" y="2359980"/>
              <a:ext cx="1269242" cy="531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defTabSz="685800">
                <a:lnSpc>
                  <a:spcPct val="110000"/>
                </a:lnSpc>
                <a:spcBef>
                  <a:spcPts val="24"/>
                </a:spcBef>
                <a:buSzPct val="80000"/>
                <a:buFontTx/>
                <a:buNone/>
                <a:defRPr sz="280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914400" indent="-284400" defTabSz="685800">
                <a:lnSpc>
                  <a:spcPct val="11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1321200" indent="-230400" defTabSz="685800">
                <a:lnSpc>
                  <a:spcPct val="11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731600" indent="-171450" defTabSz="685800">
                <a:lnSpc>
                  <a:spcPct val="11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2138400" indent="-171450" defTabSz="685800">
                <a:lnSpc>
                  <a:spcPct val="11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18859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latin typeface="+mn-lt"/>
                  <a:ea typeface="+mn-ea"/>
                </a:defRPr>
              </a:lvl6pPr>
              <a:lvl7pPr marL="22288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latin typeface="+mn-lt"/>
                  <a:ea typeface="+mn-ea"/>
                </a:defRPr>
              </a:lvl7pPr>
              <a:lvl8pPr marL="25717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latin typeface="+mn-lt"/>
                  <a:ea typeface="+mn-ea"/>
                </a:defRPr>
              </a:lvl8pPr>
              <a:lvl9pPr marL="29146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 (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23867" y="2891920"/>
              <a:ext cx="1473958" cy="531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defTabSz="685800">
                <a:lnSpc>
                  <a:spcPct val="110000"/>
                </a:lnSpc>
                <a:spcBef>
                  <a:spcPts val="24"/>
                </a:spcBef>
                <a:buSzPct val="80000"/>
                <a:buFontTx/>
                <a:buNone/>
                <a:defRPr sz="280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914400" indent="-284400" defTabSz="685800">
                <a:lnSpc>
                  <a:spcPct val="11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1321200" indent="-230400" defTabSz="685800">
                <a:lnSpc>
                  <a:spcPct val="11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731600" indent="-171450" defTabSz="685800">
                <a:lnSpc>
                  <a:spcPct val="11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2138400" indent="-171450" defTabSz="685800">
                <a:lnSpc>
                  <a:spcPct val="11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18859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latin typeface="+mn-lt"/>
                  <a:ea typeface="+mn-ea"/>
                </a:defRPr>
              </a:lvl6pPr>
              <a:lvl7pPr marL="22288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latin typeface="+mn-lt"/>
                  <a:ea typeface="+mn-ea"/>
                </a:defRPr>
              </a:lvl7pPr>
              <a:lvl8pPr marL="25717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latin typeface="+mn-lt"/>
                  <a:ea typeface="+mn-ea"/>
                </a:defRPr>
              </a:lvl8pPr>
              <a:lvl9pPr marL="29146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latin typeface="+mn-lt"/>
                  <a:ea typeface="+mn-ea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</a:rPr>
                <a:t>α</a:t>
              </a:r>
              <a:r>
                <a:rPr lang="en-US" altLang="zh-CN" dirty="0" smtClean="0">
                  <a:latin typeface="微软雅黑" panose="020B0503020204020204" pitchFamily="34" charset="-122"/>
                </a:rPr>
                <a:t> (</a:t>
              </a:r>
              <a:r>
                <a:rPr lang="zh-CN" altLang="en-US" dirty="0" smtClean="0">
                  <a:latin typeface="微软雅黑" panose="020B0503020204020204" pitchFamily="34" charset="-122"/>
                </a:rPr>
                <a:t>原根</a:t>
              </a:r>
              <a:r>
                <a:rPr lang="en-US" altLang="zh-CN" dirty="0" smtClean="0">
                  <a:latin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23867" y="3423860"/>
              <a:ext cx="1473958" cy="531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defTabSz="685800">
                <a:lnSpc>
                  <a:spcPct val="110000"/>
                </a:lnSpc>
                <a:spcBef>
                  <a:spcPts val="24"/>
                </a:spcBef>
                <a:buSzPct val="80000"/>
                <a:buFontTx/>
                <a:buNone/>
                <a:defRPr sz="280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914400" indent="-284400" defTabSz="685800">
                <a:lnSpc>
                  <a:spcPct val="11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1321200" indent="-230400" defTabSz="685800">
                <a:lnSpc>
                  <a:spcPct val="11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sz="24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731600" indent="-171450" defTabSz="685800">
                <a:lnSpc>
                  <a:spcPct val="11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2138400" indent="-171450" defTabSz="685800">
                <a:lnSpc>
                  <a:spcPct val="11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18859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latin typeface="+mn-lt"/>
                  <a:ea typeface="+mn-ea"/>
                </a:defRPr>
              </a:lvl6pPr>
              <a:lvl7pPr marL="22288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latin typeface="+mn-lt"/>
                  <a:ea typeface="+mn-ea"/>
                </a:defRPr>
              </a:lvl7pPr>
              <a:lvl8pPr marL="25717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latin typeface="+mn-lt"/>
                  <a:ea typeface="+mn-ea"/>
                </a:defRPr>
              </a:lvl8pPr>
              <a:lvl9pPr marL="29146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>
                  <a:latin typeface="+mn-lt"/>
                  <a:ea typeface="+mn-ea"/>
                </a:defRPr>
              </a:lvl9pPr>
            </a:lstStyle>
            <a:p>
              <a:r>
                <a:rPr lang="en-US" altLang="zh-CN" dirty="0" smtClean="0">
                  <a:latin typeface="微软雅黑" panose="020B0503020204020204" pitchFamily="34" charset="-122"/>
                </a:rPr>
                <a:t>a (</a:t>
              </a:r>
              <a:r>
                <a:rPr lang="zh-CN" altLang="en-US" dirty="0" smtClean="0">
                  <a:latin typeface="微软雅黑" panose="020B0503020204020204" pitchFamily="34" charset="-122"/>
                </a:rPr>
                <a:t>私钥</a:t>
              </a:r>
              <a:r>
                <a:rPr lang="en-US" altLang="zh-CN" dirty="0" smtClean="0">
                  <a:latin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737713" y="4551642"/>
                  <a:ext cx="2308645" cy="5663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685800">
                    <a:lnSpc>
                      <a:spcPct val="110000"/>
                    </a:lnSpc>
                    <a:spcBef>
                      <a:spcPts val="24"/>
                    </a:spcBef>
                    <a:buSzPct val="80000"/>
                  </a:pPr>
                  <a:r>
                    <a:rPr lang="en-US" altLang="zh-CN" sz="28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β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</m:oMath>
                  </a14:m>
                  <a:r>
                    <a:rPr lang="en-US" altLang="zh-CN" sz="28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a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a14:m>
                  <a:endPara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713" y="4551642"/>
                  <a:ext cx="2308645" cy="56630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277" t="-9677" b="-236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49338" y="1773841"/>
                <a:ext cx="2697020" cy="56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altLang="zh-CN" sz="28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+mj-cs"/>
                            </a:rPr>
                            <m:t>ℤ</m:t>
                          </m:r>
                        </m:e>
                        <m:sub>
                          <m:r>
                            <a:rPr lang="en-US" altLang="zh-CN" sz="28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+mj-cs"/>
                            </a:rPr>
                            <m:t>𝒑</m:t>
                          </m:r>
                        </m:sub>
                      </m:sSub>
                      <m:r>
                        <a:rPr lang="zh-CN" altLang="en-US" sz="28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+mj-cs"/>
                        </a:rPr>
                        <m:t>上的</m:t>
                      </m:r>
                      <m:r>
                        <a:rPr lang="zh-CN" altLang="en-US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+mj-cs"/>
                        </a:rPr>
                        <m:t>乘法群</m:t>
                      </m:r>
                      <m:r>
                        <a:rPr lang="en-US" altLang="zh-CN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𝔾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8" y="1773841"/>
                <a:ext cx="2697020" cy="561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4134304" y="1749411"/>
            <a:ext cx="5008727" cy="4224737"/>
            <a:chOff x="4134304" y="1749411"/>
            <a:chExt cx="5008727" cy="4224737"/>
          </a:xfrm>
        </p:grpSpPr>
        <p:grpSp>
          <p:nvGrpSpPr>
            <p:cNvPr id="32" name="组合 31"/>
            <p:cNvGrpSpPr/>
            <p:nvPr/>
          </p:nvGrpSpPr>
          <p:grpSpPr>
            <a:xfrm>
              <a:off x="4134304" y="2275604"/>
              <a:ext cx="5008727" cy="3698544"/>
              <a:chOff x="504967" y="1583141"/>
              <a:chExt cx="5008727" cy="3698544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504967" y="1583141"/>
                <a:ext cx="3493827" cy="369854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51086" y="1937412"/>
                <a:ext cx="1392098" cy="1256552"/>
              </a:xfrm>
              <a:prstGeom prst="rect">
                <a:avLst/>
              </a:prstGeom>
            </p:spPr>
          </p:pic>
          <p:sp>
            <p:nvSpPr>
              <p:cNvPr id="35" name="文本框 34"/>
              <p:cNvSpPr txBox="1"/>
              <p:nvPr/>
            </p:nvSpPr>
            <p:spPr>
              <a:xfrm>
                <a:off x="786449" y="3169104"/>
                <a:ext cx="12689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Alice</a:t>
                </a: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2093657" y="1732933"/>
                    <a:ext cx="3420037" cy="531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0" indent="0" defTabSz="685800">
                      <a:lnSpc>
                        <a:spcPct val="110000"/>
                      </a:lnSpc>
                      <a:spcBef>
                        <a:spcPts val="24"/>
                      </a:spcBef>
                      <a:buSzPct val="80000"/>
                      <a:buFontTx/>
                      <a:buNone/>
                      <a:defRPr sz="28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defRPr>
                    </a:lvl1pPr>
                    <a:lvl2pPr marL="914400" indent="-284400" defTabSz="685800">
                      <a:lnSpc>
                        <a:spcPct val="110000"/>
                      </a:lnSpc>
                      <a:spcBef>
                        <a:spcPts val="24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defRPr>
                    </a:lvl2pPr>
                    <a:lvl3pPr marL="1321200" indent="-230400" defTabSz="685800">
                      <a:lnSpc>
                        <a:spcPct val="110000"/>
                      </a:lnSpc>
                      <a:spcBef>
                        <a:spcPts val="24"/>
                      </a:spcBef>
                      <a:buFont typeface="Arial" panose="020B0604020202020204" pitchFamily="34" charset="0"/>
                      <a:buChar char="•"/>
                      <a:defRPr sz="240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defRPr>
                    </a:lvl3pPr>
                    <a:lvl4pPr marL="1731600" indent="-171450" defTabSz="685800">
                      <a:lnSpc>
                        <a:spcPct val="110000"/>
                      </a:lnSpc>
                      <a:spcBef>
                        <a:spcPts val="24"/>
                      </a:spcBef>
                      <a:buFont typeface="Arial" panose="020B0604020202020204" pitchFamily="34" charset="0"/>
                      <a:buChar char="•"/>
                      <a:defRPr sz="200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defRPr>
                    </a:lvl4pPr>
                    <a:lvl5pPr marL="2138400" indent="-171450" defTabSz="685800">
                      <a:lnSpc>
                        <a:spcPct val="110000"/>
                      </a:lnSpc>
                      <a:spcBef>
                        <a:spcPts val="24"/>
                      </a:spcBef>
                      <a:buFont typeface="Arial" panose="020B0604020202020204" pitchFamily="34" charset="0"/>
                      <a:buChar char="•"/>
                      <a:defRPr sz="200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defRPr>
                    </a:lvl5pPr>
                    <a:lvl6pPr marL="1885950" indent="-171450" defTabSz="6858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>
                        <a:latin typeface="+mn-lt"/>
                        <a:ea typeface="+mn-ea"/>
                      </a:defRPr>
                    </a:lvl6pPr>
                    <a:lvl7pPr marL="2228850" indent="-171450" defTabSz="6858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>
                        <a:latin typeface="+mn-lt"/>
                        <a:ea typeface="+mn-ea"/>
                      </a:defRPr>
                    </a:lvl7pPr>
                    <a:lvl8pPr marL="2571750" indent="-171450" defTabSz="6858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>
                        <a:latin typeface="+mn-lt"/>
                        <a:ea typeface="+mn-ea"/>
                      </a:defRPr>
                    </a:lvl8pPr>
                    <a:lvl9pPr marL="2914650" indent="-171450" defTabSz="6858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>
                        <a:latin typeface="+mn-lt"/>
                        <a:ea typeface="+mn-ea"/>
                      </a:defRPr>
                    </a:lvl9pPr>
                  </a:lstStyle>
                  <a:p>
                    <a:r>
                      <a: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 (</a:t>
                    </a:r>
                    <a:r>
                      <a: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域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𝔽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的</m:t>
                        </m:r>
                      </m:oMath>
                    </a14:m>
                    <a:r>
                      <a: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阶，整数</a:t>
                    </a:r>
                    <a:r>
                      <a: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)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3657" y="1732933"/>
                    <a:ext cx="3420037" cy="53194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43" t="-10345" b="-32184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2055412" y="2224262"/>
                    <a:ext cx="3420037" cy="531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0" indent="0" defTabSz="685800">
                      <a:lnSpc>
                        <a:spcPct val="110000"/>
                      </a:lnSpc>
                      <a:spcBef>
                        <a:spcPts val="24"/>
                      </a:spcBef>
                      <a:buSzPct val="80000"/>
                      <a:buFontTx/>
                      <a:buNone/>
                      <a:defRPr sz="28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defRPr>
                    </a:lvl1pPr>
                    <a:lvl2pPr marL="914400" indent="-284400" defTabSz="685800">
                      <a:lnSpc>
                        <a:spcPct val="110000"/>
                      </a:lnSpc>
                      <a:spcBef>
                        <a:spcPts val="24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defRPr>
                    </a:lvl2pPr>
                    <a:lvl3pPr marL="1321200" indent="-230400" defTabSz="685800">
                      <a:lnSpc>
                        <a:spcPct val="110000"/>
                      </a:lnSpc>
                      <a:spcBef>
                        <a:spcPts val="24"/>
                      </a:spcBef>
                      <a:buFont typeface="Arial" panose="020B0604020202020204" pitchFamily="34" charset="0"/>
                      <a:buChar char="•"/>
                      <a:defRPr sz="240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defRPr>
                    </a:lvl3pPr>
                    <a:lvl4pPr marL="1731600" indent="-171450" defTabSz="685800">
                      <a:lnSpc>
                        <a:spcPct val="110000"/>
                      </a:lnSpc>
                      <a:spcBef>
                        <a:spcPts val="24"/>
                      </a:spcBef>
                      <a:buFont typeface="Arial" panose="020B0604020202020204" pitchFamily="34" charset="0"/>
                      <a:buChar char="•"/>
                      <a:defRPr sz="200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defRPr>
                    </a:lvl4pPr>
                    <a:lvl5pPr marL="2138400" indent="-171450" defTabSz="685800">
                      <a:lnSpc>
                        <a:spcPct val="110000"/>
                      </a:lnSpc>
                      <a:spcBef>
                        <a:spcPts val="24"/>
                      </a:spcBef>
                      <a:buFont typeface="Arial" panose="020B0604020202020204" pitchFamily="34" charset="0"/>
                      <a:buChar char="•"/>
                      <a:defRPr sz="200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defRPr>
                    </a:lvl5pPr>
                    <a:lvl6pPr marL="1885950" indent="-171450" defTabSz="6858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>
                        <a:latin typeface="+mn-lt"/>
                        <a:ea typeface="+mn-ea"/>
                      </a:defRPr>
                    </a:lvl6pPr>
                    <a:lvl7pPr marL="2228850" indent="-171450" defTabSz="6858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>
                        <a:latin typeface="+mn-lt"/>
                        <a:ea typeface="+mn-ea"/>
                      </a:defRPr>
                    </a:lvl7pPr>
                    <a:lvl8pPr marL="2571750" indent="-171450" defTabSz="6858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>
                        <a:latin typeface="+mn-lt"/>
                        <a:ea typeface="+mn-ea"/>
                      </a:defRPr>
                    </a:lvl8pPr>
                    <a:lvl9pPr marL="2914650" indent="-171450" defTabSz="6858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>
                        <a:latin typeface="+mn-lt"/>
                        <a:ea typeface="+mn-ea"/>
                      </a:defRPr>
                    </a:lvl9pPr>
                  </a:lstStyle>
                  <a:p>
                    <a:r>
                      <a:rPr lang="en-US" altLang="zh-CN" dirty="0" smtClean="0">
                        <a:latin typeface="微软雅黑" panose="020B0503020204020204" pitchFamily="34" charset="-122"/>
                      </a:rPr>
                      <a:t>α (</a:t>
                    </a:r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域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𝔽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上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𝔾</m:t>
                        </m:r>
                      </m:oMath>
                    </a14:m>
                    <a:r>
                      <a:rPr lang="zh-CN" altLang="en-US" dirty="0" smtClean="0">
                        <a:latin typeface="微软雅黑" panose="020B0503020204020204" pitchFamily="34" charset="-122"/>
                      </a:rPr>
                      <a:t>生成元</a:t>
                    </a:r>
                    <a:r>
                      <a:rPr lang="en-US" altLang="zh-CN" dirty="0" smtClean="0">
                        <a:latin typeface="微软雅黑" panose="020B0503020204020204" pitchFamily="34" charset="-122"/>
                      </a:rPr>
                      <a:t>)</a:t>
                    </a:r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5412" y="2224262"/>
                    <a:ext cx="3420037" cy="53194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43" t="-9091" r="-1783" b="-3068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文本框 37"/>
              <p:cNvSpPr txBox="1"/>
              <p:nvPr/>
            </p:nvSpPr>
            <p:spPr>
              <a:xfrm>
                <a:off x="2334009" y="3001673"/>
                <a:ext cx="3141439" cy="531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  <a:buFontTx/>
                  <a:buNone/>
                  <a:defRPr sz="280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1pPr>
                <a:lvl2pPr marL="914400" indent="-284400" defTabSz="685800">
                  <a:lnSpc>
                    <a:spcPct val="110000"/>
                  </a:lnSpc>
                  <a:spcBef>
                    <a:spcPts val="24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2pPr>
                <a:lvl3pPr marL="1321200" indent="-230400" defTabSz="685800">
                  <a:lnSpc>
                    <a:spcPct val="110000"/>
                  </a:lnSpc>
                  <a:spcBef>
                    <a:spcPts val="24"/>
                  </a:spcBef>
                  <a:buFont typeface="Arial" panose="020B0604020202020204" pitchFamily="34" charset="0"/>
                  <a:buChar char="•"/>
                  <a:defRPr sz="24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3pPr>
                <a:lvl4pPr marL="1731600" indent="-171450" defTabSz="685800">
                  <a:lnSpc>
                    <a:spcPct val="110000"/>
                  </a:lnSpc>
                  <a:spcBef>
                    <a:spcPts val="24"/>
                  </a:spcBef>
                  <a:buFont typeface="Arial" panose="020B0604020202020204" pitchFamily="34" charset="0"/>
                  <a:buChar char="•"/>
                  <a:defRPr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4pPr>
                <a:lvl5pPr marL="2138400" indent="-171450" defTabSz="685800">
                  <a:lnSpc>
                    <a:spcPct val="110000"/>
                  </a:lnSpc>
                  <a:spcBef>
                    <a:spcPts val="24"/>
                  </a:spcBef>
                  <a:buFont typeface="Arial" panose="020B0604020202020204" pitchFamily="34" charset="0"/>
                  <a:buChar char="•"/>
                  <a:defRPr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5pPr>
                <a:lvl6pPr marL="18859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>
                    <a:latin typeface="+mn-lt"/>
                    <a:ea typeface="+mn-ea"/>
                  </a:defRPr>
                </a:lvl6pPr>
                <a:lvl7pPr marL="22288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>
                    <a:latin typeface="+mn-lt"/>
                    <a:ea typeface="+mn-ea"/>
                  </a:defRPr>
                </a:lvl7pPr>
                <a:lvl8pPr marL="25717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>
                    <a:latin typeface="+mn-lt"/>
                    <a:ea typeface="+mn-ea"/>
                  </a:defRPr>
                </a:lvl8pPr>
                <a:lvl9pPr marL="29146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(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私钥，整数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555234" y="3779083"/>
                    <a:ext cx="3594895" cy="6068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defTabSz="685800">
                      <a:lnSpc>
                        <a:spcPct val="110000"/>
                      </a:lnSpc>
                      <a:spcBef>
                        <a:spcPts val="24"/>
                      </a:spcBef>
                      <a:buSzPct val="80000"/>
                    </a:pPr>
                    <a:r>
                      <a:rPr lang="en-US" altLang="zh-CN" sz="28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β </a:t>
                    </a:r>
                    <a14:m>
                      <m:oMath xmlns:m="http://schemas.openxmlformats.org/officeDocument/2006/math">
                        <m: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a14:m>
                    <a:r>
                      <a:rPr lang="en-US" altLang="zh-CN" sz="28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α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⊙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α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⊙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⊙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p/>
                        </m:sSup>
                      </m:oMath>
                    </a14:m>
                    <a:endParaRPr lang="en-US" altLang="zh-CN" sz="28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234" y="3779083"/>
                    <a:ext cx="3594895" cy="60689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390" t="-4040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左大括号 39"/>
              <p:cNvSpPr/>
              <p:nvPr/>
            </p:nvSpPr>
            <p:spPr>
              <a:xfrm rot="5400000">
                <a:off x="2398815" y="2587073"/>
                <a:ext cx="252039" cy="2367258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矩形 40"/>
                  <p:cNvSpPr/>
                  <p:nvPr/>
                </p:nvSpPr>
                <p:spPr>
                  <a:xfrm>
                    <a:off x="672061" y="4486460"/>
                    <a:ext cx="347806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注</m:t>
                        </m:r>
                        <m: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：</m:t>
                        </m:r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⊙</m:t>
                        </m:r>
                        <m:r>
                          <a:rPr lang="zh-CN" alt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为</m:t>
                        </m:r>
                        <m:r>
                          <a:rPr lang="en-US" altLang="zh-CN" sz="28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𝔾</m:t>
                        </m:r>
                        <m:r>
                          <a:rPr lang="zh-CN" altLang="en-US" sz="28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中</m:t>
                        </m:r>
                      </m:oMath>
                    </a14:m>
                    <a:r>
                      <a:rPr lang="zh-CN" altLang="en-US" sz="28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的运算</a:t>
                    </a:r>
                  </a:p>
                </p:txBody>
              </p:sp>
            </mc:Choice>
            <mc:Fallback xmlns="">
              <p:sp>
                <p:nvSpPr>
                  <p:cNvPr id="41" name="矩形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061" y="4486460"/>
                    <a:ext cx="3478068" cy="5232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12941" r="-2456" b="-329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4152485" y="1749411"/>
                  <a:ext cx="3345018" cy="5132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+mj-cs"/>
                          </a:rPr>
                          <m:t>域</m:t>
                        </m:r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+mj-cs"/>
                          </a:rPr>
                          <m:t>𝔽</m:t>
                        </m:r>
                        <m:r>
                          <a:rPr lang="zh-CN" altLang="en-US" sz="28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+mj-cs"/>
                          </a:rPr>
                          <m:t>上的</m:t>
                        </m:r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⊙</m:t>
                        </m:r>
                        <m:r>
                          <a:rPr lang="zh-CN" alt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运算</m:t>
                        </m:r>
                        <m:r>
                          <a:rPr lang="zh-CN" alt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+mj-cs"/>
                          </a:rPr>
                          <m:t>群</m:t>
                        </m:r>
                        <m:r>
                          <a:rPr lang="en-US" altLang="zh-CN" sz="2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𝔾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485" y="1749411"/>
                  <a:ext cx="3345018" cy="51328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10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群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群：定义了二元运算的集合，满足下列性质：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封闭性：</a:t>
                </a:r>
                <a:r>
                  <a:rPr lang="en-US" altLang="zh-CN" dirty="0" smtClean="0"/>
                  <a:t>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lvl="1"/>
                <a:r>
                  <a:rPr lang="zh-CN" altLang="en-US" dirty="0"/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dirty="0"/>
                  <a:t>;</a:t>
                </a:r>
              </a:p>
              <a:p>
                <a:pPr lvl="1"/>
                <a:r>
                  <a:rPr lang="zh-CN" altLang="en-US" dirty="0" smtClean="0"/>
                  <a:t>存在单位元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lvl="1"/>
                <a:r>
                  <a:rPr lang="zh-CN" altLang="en-US" dirty="0"/>
                  <a:t>存在逆元：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𝔦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交换群：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是群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交换律：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28650" y="4714212"/>
            <a:ext cx="7557732" cy="167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000" indent="-450000" algn="l" defTabSz="685800" rtl="0" eaLnBrk="0" fontAlgn="base" hangingPunct="0">
              <a:lnSpc>
                <a:spcPct val="110000"/>
              </a:lnSpc>
              <a:spcBef>
                <a:spcPts val="24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 sz="2800" kern="120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algn="l" defTabSz="685800" rtl="0" eaLnBrk="0" fontAlgn="base" hangingPunct="0">
              <a:lnSpc>
                <a:spcPct val="110000"/>
              </a:lnSpc>
              <a:spcBef>
                <a:spcPts val="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algn="l" defTabSz="685800" rtl="0" eaLnBrk="0" fontAlgn="base" hangingPunct="0">
              <a:lnSpc>
                <a:spcPct val="110000"/>
              </a:lnSpc>
              <a:spcBef>
                <a:spcPts val="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algn="l" defTabSz="685800" rtl="0" eaLnBrk="0" fontAlgn="base" hangingPunct="0">
              <a:lnSpc>
                <a:spcPct val="110000"/>
              </a:lnSpc>
              <a:spcBef>
                <a:spcPts val="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algn="l" defTabSz="685800" rtl="0" eaLnBrk="0" fontAlgn="base" hangingPunct="0">
              <a:lnSpc>
                <a:spcPct val="110000"/>
              </a:lnSpc>
              <a:spcBef>
                <a:spcPts val="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单位元唯一</a:t>
            </a:r>
            <a:endParaRPr lang="en-US" altLang="zh-CN" dirty="0" smtClean="0"/>
          </a:p>
          <a:p>
            <a:r>
              <a:rPr lang="zh-CN" altLang="en-US" dirty="0" smtClean="0"/>
              <a:t>逆元存在且唯一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591" y="3429000"/>
            <a:ext cx="137179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0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603" y="3023338"/>
            <a:ext cx="3313340" cy="35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, +)</a:t>
                </a:r>
              </a:p>
              <a:p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+)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({0, 1},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𝑥𝑜𝑟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00, 01, 10, 11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𝑥𝑜𝑟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/>
                  <a:t>(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},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+)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005944" y="1304925"/>
                <a:ext cx="5762172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𝔾</m:t>
                    </m:r>
                  </m:oMath>
                </a14:m>
                <a:r>
                  <a:rPr lang="en-US" altLang="zh-CN" sz="2800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altLang="zh-CN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800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;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𝔾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, ∃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𝔾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44" y="1304925"/>
                <a:ext cx="5762172" cy="2092881"/>
              </a:xfrm>
              <a:prstGeom prst="rect">
                <a:avLst/>
              </a:prstGeom>
              <a:blipFill rotWithShape="0">
                <a:blip r:embed="rId4"/>
                <a:stretch>
                  <a:fillRect t="-2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30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子群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 smtClean="0"/>
                  <a:t>构成群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阶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元素的个数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934857" y="1407664"/>
                <a:ext cx="217714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({0, 1}, 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𝑥𝑜𝑟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00, 01, 10, 11</m:t>
                              </m:r>
                            </m:e>
                          </m:d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𝑥𝑜𝑟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857" y="1407664"/>
                <a:ext cx="2177143" cy="954107"/>
              </a:xfrm>
              <a:prstGeom prst="rect">
                <a:avLst/>
              </a:prstGeom>
              <a:blipFill rotWithShape="0">
                <a:blip r:embed="rId3"/>
                <a:stretch>
                  <a:fillRect r="-50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同构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双射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例子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00, 01, 10, 11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𝑥𝑜𝑟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({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},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⋅)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+)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可以把一个群里的操作转换到另一个群里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5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循环群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元素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的阶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定理：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任意同阶循环群同构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子群阶整除</a:t>
                </a:r>
                <a:r>
                  <a:rPr lang="zh-CN" altLang="en-US" dirty="0" smtClean="0"/>
                  <a:t>阶</a:t>
                </a:r>
                <a:endParaRPr lang="en-US" altLang="zh-CN" dirty="0"/>
              </a:p>
              <a:p>
                <a:r>
                  <a:rPr lang="zh-CN" altLang="en-US" dirty="0" smtClean="0"/>
                  <a:t>例子：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ℤ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3, 2, 6, 4, 5, 1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⋅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+)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0,1,2,3,4,5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468913" y="130492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生成元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1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成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交换</a:t>
                </a:r>
                <a:r>
                  <a:rPr lang="zh-CN" altLang="en-US" dirty="0" smtClean="0"/>
                  <a:t>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𝔽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设单位元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m:rPr>
                        <m:lit/>
                      </m:rPr>
                      <a:rPr lang="zh-CN" altLang="en-US" i="1"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lit/>
                      </m:rPr>
                      <a:rPr lang="zh-CN" alt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 smtClean="0"/>
                  <a:t>构成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交换</a:t>
                </a:r>
                <a:r>
                  <a:rPr lang="zh-CN" altLang="en-US" dirty="0" smtClean="0"/>
                  <a:t>群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</a:rPr>
                  <a:t>与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满足</m:t>
                    </m:r>
                  </m:oMath>
                </a14:m>
                <a:r>
                  <a:rPr lang="zh-CN" altLang="en-US" dirty="0" smtClean="0"/>
                  <a:t>分配律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28650" y="2747753"/>
                <a:ext cx="6697282" cy="564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ℝ</m:t>
                          </m:r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, +, ⋅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/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,+,⋅)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47753"/>
                <a:ext cx="6697282" cy="5641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12960" y="3296260"/>
                <a:ext cx="56144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最小的域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𝐺𝐹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=({0,1}, +, ⋅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60" y="3296260"/>
                <a:ext cx="561442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10" y="3819480"/>
            <a:ext cx="3846537" cy="29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9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有限域的性质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ea typeface="微软雅黑" panose="020B0503020204020204" pitchFamily="34" charset="-122"/>
                  </a:rPr>
                  <a:t>有且仅有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阶</m:t>
                    </m:r>
                  </m:oMath>
                </a14:m>
                <a:r>
                  <a:rPr lang="zh-CN" altLang="en-US" b="0" dirty="0" smtClean="0">
                    <a:ea typeface="微软雅黑" panose="020B0503020204020204" pitchFamily="34" charset="-122"/>
                  </a:rPr>
                  <a:t>有限域</a:t>
                </a:r>
                <a:endParaRPr lang="en-US" altLang="zh-CN" b="0" dirty="0" smtClean="0"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素数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有限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为素数，</a:t>
                </a:r>
                <a:r>
                  <a:rPr lang="en-US" altLang="zh-CN" dirty="0" smtClean="0"/>
                  <a:t>n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pPr lvl="2"/>
                <a:r>
                  <a:rPr lang="zh-CN" altLang="en-US" dirty="0" smtClean="0"/>
                  <a:t>不是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同阶有限域同构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乘法群是循环群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056518"/>
              </p:ext>
            </p:extLst>
          </p:nvPr>
        </p:nvGraphicFramePr>
        <p:xfrm>
          <a:off x="628650" y="1304925"/>
          <a:ext cx="7886700" cy="487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≔{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∈{0,1}}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8650" y="3167390"/>
                <a:ext cx="13020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67390"/>
                <a:ext cx="13020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28649" y="3564781"/>
                <a:ext cx="1485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564781"/>
                <a:ext cx="148566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28648" y="3962172"/>
                <a:ext cx="19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3962172"/>
                <a:ext cx="193572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28647" y="4359563"/>
                <a:ext cx="21116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4359563"/>
                <a:ext cx="211166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28647" y="4756954"/>
                <a:ext cx="2740558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4756954"/>
                <a:ext cx="2740558" cy="5280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28647" y="5154345"/>
                <a:ext cx="21116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5154345"/>
                <a:ext cx="211166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28647" y="5551736"/>
                <a:ext cx="13068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5551736"/>
                <a:ext cx="130683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41" y="3229429"/>
            <a:ext cx="5558971" cy="263835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0" y="3064183"/>
            <a:ext cx="20205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a-&gt;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c-&gt;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d-&gt;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 -&gt;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b-&gt;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e-&gt;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1-&gt;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+ | 0 | 1 | a | b | c | d | e | f\n0 | 0 | 1 | a | b | c | d | e | f\n1 | 1 | 0 | b | a | d | c | f | e\na | a | b | 0 | 1 | e | f | c | d\nb | b | a | 1 | 0 | f | e | d | c\nc | c | d | e | f | 0 | 1 | a | b\nd | d | c | f | e | 1 | 0 | b | a\ne | e | f | c | d | a | b | 0 | 1\nf | f | e | d | c | b | a | 1 | 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27" y="468034"/>
            <a:ext cx="25622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× | 0 | 1 | a | b | c | d | e | f\n0 | 0 | 0 | 0 | 0 | 0 | 0 | 0 | 0\n1 | 0 | 1 | a | b | c | d | e | f\na | 0 | a | c | e | d | f | 1 | b\nb | 0 | b | e | d | 1 | a | f | c\nc | 0 | c | d | 1 | f | b | a | e\nd | 0 | d | f | a | b | e | c | 1\ne | 0 | e | 1 | f | a | c | b | d\nf | 0 | f | b | c | e | 1 | d | 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67" y="468034"/>
            <a:ext cx="25622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88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椭圆曲线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intuitive reason why the DLP is harder to solve over (well chosen) elliptic curves is that they are our best construction of a generic-like group, id </a:t>
            </a:r>
            <a:r>
              <a:rPr lang="en-US" altLang="zh-CN" dirty="0" err="1"/>
              <a:t>est</a:t>
            </a:r>
            <a:r>
              <a:rPr lang="en-US" altLang="zh-CN" dirty="0"/>
              <a:t> a group with seemingly no more structure than the group law.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0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椭圆曲线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44" y="1304925"/>
            <a:ext cx="5511712" cy="4872038"/>
          </a:xfrm>
        </p:spPr>
      </p:pic>
    </p:spTree>
    <p:extLst>
      <p:ext uri="{BB962C8B-B14F-4D97-AF65-F5344CB8AC3E}">
        <p14:creationId xmlns:p14="http://schemas.microsoft.com/office/powerpoint/2010/main" val="35569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 smtClean="0"/>
                  <a:t>的椭圆曲线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5882" b="-16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ifferent shapes for different elliptic curv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77576"/>
            <a:ext cx="4470787" cy="457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/>
              <p:cNvSpPr txBox="1"/>
              <p:nvPr/>
            </p:nvSpPr>
            <p:spPr>
              <a:xfrm>
                <a:off x="5099437" y="1577576"/>
                <a:ext cx="3368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437" y="1577576"/>
                <a:ext cx="336810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Types of singularit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4054471"/>
            <a:ext cx="2857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892065" y="2392942"/>
            <a:ext cx="1943954" cy="3001666"/>
            <a:chOff x="1892065" y="2392942"/>
            <a:chExt cx="1943954" cy="3001666"/>
          </a:xfrm>
        </p:grpSpPr>
        <p:sp>
          <p:nvSpPr>
            <p:cNvPr id="5" name="文本框 4"/>
            <p:cNvSpPr txBox="1"/>
            <p:nvPr/>
          </p:nvSpPr>
          <p:spPr>
            <a:xfrm>
              <a:off x="1892066" y="2392942"/>
              <a:ext cx="1943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i="1" dirty="0">
                  <a:latin typeface="Cambria Math" panose="02040503050406030204" pitchFamily="18" charset="0"/>
                </a:rPr>
                <a:t>非奇异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92065" y="4809833"/>
              <a:ext cx="1943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i="1" dirty="0">
                  <a:latin typeface="Cambria Math" panose="02040503050406030204" pitchFamily="18" charset="0"/>
                </a:rPr>
                <a:t>非奇异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362852" y="4809832"/>
            <a:ext cx="1392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 smtClean="0">
                <a:latin typeface="Cambria Math" panose="02040503050406030204" pitchFamily="18" charset="0"/>
              </a:rPr>
              <a:t>奇异</a:t>
            </a:r>
            <a:endParaRPr lang="zh-CN" altLang="en-US" sz="3200" i="1" dirty="0">
              <a:latin typeface="Cambria Math" panose="020405030504060302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24543" y="1215274"/>
            <a:ext cx="4798084" cy="5185526"/>
            <a:chOff x="524543" y="1215274"/>
            <a:chExt cx="4798084" cy="5185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24543" y="1215274"/>
                  <a:ext cx="2735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+27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43" y="1215274"/>
                  <a:ext cx="2735044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任意多边形 13"/>
            <p:cNvSpPr/>
            <p:nvPr/>
          </p:nvSpPr>
          <p:spPr>
            <a:xfrm>
              <a:off x="614149" y="1544945"/>
              <a:ext cx="4708478" cy="4855855"/>
            </a:xfrm>
            <a:custGeom>
              <a:avLst/>
              <a:gdLst>
                <a:gd name="connsiteX0" fmla="*/ 2606723 w 4708478"/>
                <a:gd name="connsiteY0" fmla="*/ 24548 h 4855855"/>
                <a:gd name="connsiteX1" fmla="*/ 3302758 w 4708478"/>
                <a:gd name="connsiteY1" fmla="*/ 24548 h 4855855"/>
                <a:gd name="connsiteX2" fmla="*/ 3343702 w 4708478"/>
                <a:gd name="connsiteY2" fmla="*/ 38195 h 4855855"/>
                <a:gd name="connsiteX3" fmla="*/ 3439236 w 4708478"/>
                <a:gd name="connsiteY3" fmla="*/ 79139 h 4855855"/>
                <a:gd name="connsiteX4" fmla="*/ 3589361 w 4708478"/>
                <a:gd name="connsiteY4" fmla="*/ 133730 h 4855855"/>
                <a:gd name="connsiteX5" fmla="*/ 3657600 w 4708478"/>
                <a:gd name="connsiteY5" fmla="*/ 188321 h 4855855"/>
                <a:gd name="connsiteX6" fmla="*/ 3725839 w 4708478"/>
                <a:gd name="connsiteY6" fmla="*/ 201968 h 4855855"/>
                <a:gd name="connsiteX7" fmla="*/ 3780430 w 4708478"/>
                <a:gd name="connsiteY7" fmla="*/ 215616 h 4855855"/>
                <a:gd name="connsiteX8" fmla="*/ 3821373 w 4708478"/>
                <a:gd name="connsiteY8" fmla="*/ 229264 h 4855855"/>
                <a:gd name="connsiteX9" fmla="*/ 4121624 w 4708478"/>
                <a:gd name="connsiteY9" fmla="*/ 270207 h 4855855"/>
                <a:gd name="connsiteX10" fmla="*/ 4203511 w 4708478"/>
                <a:gd name="connsiteY10" fmla="*/ 283855 h 4855855"/>
                <a:gd name="connsiteX11" fmla="*/ 4244454 w 4708478"/>
                <a:gd name="connsiteY11" fmla="*/ 297503 h 4855855"/>
                <a:gd name="connsiteX12" fmla="*/ 4299045 w 4708478"/>
                <a:gd name="connsiteY12" fmla="*/ 311151 h 4855855"/>
                <a:gd name="connsiteX13" fmla="*/ 4380932 w 4708478"/>
                <a:gd name="connsiteY13" fmla="*/ 393037 h 4855855"/>
                <a:gd name="connsiteX14" fmla="*/ 4462818 w 4708478"/>
                <a:gd name="connsiteY14" fmla="*/ 461276 h 4855855"/>
                <a:gd name="connsiteX15" fmla="*/ 4531057 w 4708478"/>
                <a:gd name="connsiteY15" fmla="*/ 556810 h 4855855"/>
                <a:gd name="connsiteX16" fmla="*/ 4585648 w 4708478"/>
                <a:gd name="connsiteY16" fmla="*/ 665992 h 4855855"/>
                <a:gd name="connsiteX17" fmla="*/ 4599296 w 4708478"/>
                <a:gd name="connsiteY17" fmla="*/ 747879 h 4855855"/>
                <a:gd name="connsiteX18" fmla="*/ 4612944 w 4708478"/>
                <a:gd name="connsiteY18" fmla="*/ 857061 h 4855855"/>
                <a:gd name="connsiteX19" fmla="*/ 4626591 w 4708478"/>
                <a:gd name="connsiteY19" fmla="*/ 911652 h 4855855"/>
                <a:gd name="connsiteX20" fmla="*/ 4653887 w 4708478"/>
                <a:gd name="connsiteY20" fmla="*/ 1061777 h 4855855"/>
                <a:gd name="connsiteX21" fmla="*/ 4667535 w 4708478"/>
                <a:gd name="connsiteY21" fmla="*/ 1157312 h 4855855"/>
                <a:gd name="connsiteX22" fmla="*/ 4681182 w 4708478"/>
                <a:gd name="connsiteY22" fmla="*/ 1225551 h 4855855"/>
                <a:gd name="connsiteX23" fmla="*/ 4708478 w 4708478"/>
                <a:gd name="connsiteY23" fmla="*/ 1389324 h 4855855"/>
                <a:gd name="connsiteX24" fmla="*/ 4694830 w 4708478"/>
                <a:gd name="connsiteY24" fmla="*/ 1703222 h 4855855"/>
                <a:gd name="connsiteX25" fmla="*/ 4653887 w 4708478"/>
                <a:gd name="connsiteY25" fmla="*/ 1798756 h 4855855"/>
                <a:gd name="connsiteX26" fmla="*/ 4599296 w 4708478"/>
                <a:gd name="connsiteY26" fmla="*/ 1880643 h 4855855"/>
                <a:gd name="connsiteX27" fmla="*/ 4490114 w 4708478"/>
                <a:gd name="connsiteY27" fmla="*/ 2003473 h 4855855"/>
                <a:gd name="connsiteX28" fmla="*/ 4435523 w 4708478"/>
                <a:gd name="connsiteY28" fmla="*/ 2017121 h 4855855"/>
                <a:gd name="connsiteX29" fmla="*/ 4326341 w 4708478"/>
                <a:gd name="connsiteY29" fmla="*/ 2085359 h 4855855"/>
                <a:gd name="connsiteX30" fmla="*/ 4285397 w 4708478"/>
                <a:gd name="connsiteY30" fmla="*/ 2112655 h 4855855"/>
                <a:gd name="connsiteX31" fmla="*/ 4148920 w 4708478"/>
                <a:gd name="connsiteY31" fmla="*/ 2153598 h 4855855"/>
                <a:gd name="connsiteX32" fmla="*/ 2906973 w 4708478"/>
                <a:gd name="connsiteY32" fmla="*/ 2167246 h 4855855"/>
                <a:gd name="connsiteX33" fmla="*/ 2797791 w 4708478"/>
                <a:gd name="connsiteY33" fmla="*/ 2194542 h 4855855"/>
                <a:gd name="connsiteX34" fmla="*/ 2715905 w 4708478"/>
                <a:gd name="connsiteY34" fmla="*/ 2221837 h 4855855"/>
                <a:gd name="connsiteX35" fmla="*/ 2647666 w 4708478"/>
                <a:gd name="connsiteY35" fmla="*/ 2235485 h 4855855"/>
                <a:gd name="connsiteX36" fmla="*/ 2538484 w 4708478"/>
                <a:gd name="connsiteY36" fmla="*/ 2249133 h 4855855"/>
                <a:gd name="connsiteX37" fmla="*/ 2361063 w 4708478"/>
                <a:gd name="connsiteY37" fmla="*/ 2290076 h 4855855"/>
                <a:gd name="connsiteX38" fmla="*/ 2210938 w 4708478"/>
                <a:gd name="connsiteY38" fmla="*/ 2303724 h 4855855"/>
                <a:gd name="connsiteX39" fmla="*/ 2142699 w 4708478"/>
                <a:gd name="connsiteY39" fmla="*/ 2317371 h 4855855"/>
                <a:gd name="connsiteX40" fmla="*/ 2088108 w 4708478"/>
                <a:gd name="connsiteY40" fmla="*/ 2331019 h 4855855"/>
                <a:gd name="connsiteX41" fmla="*/ 1978926 w 4708478"/>
                <a:gd name="connsiteY41" fmla="*/ 2344667 h 4855855"/>
                <a:gd name="connsiteX42" fmla="*/ 1883391 w 4708478"/>
                <a:gd name="connsiteY42" fmla="*/ 2371962 h 4855855"/>
                <a:gd name="connsiteX43" fmla="*/ 1815152 w 4708478"/>
                <a:gd name="connsiteY43" fmla="*/ 2385610 h 4855855"/>
                <a:gd name="connsiteX44" fmla="*/ 1719618 w 4708478"/>
                <a:gd name="connsiteY44" fmla="*/ 2453849 h 4855855"/>
                <a:gd name="connsiteX45" fmla="*/ 1583141 w 4708478"/>
                <a:gd name="connsiteY45" fmla="*/ 2535736 h 4855855"/>
                <a:gd name="connsiteX46" fmla="*/ 1542197 w 4708478"/>
                <a:gd name="connsiteY46" fmla="*/ 2563031 h 4855855"/>
                <a:gd name="connsiteX47" fmla="*/ 1514902 w 4708478"/>
                <a:gd name="connsiteY47" fmla="*/ 2617622 h 4855855"/>
                <a:gd name="connsiteX48" fmla="*/ 1501254 w 4708478"/>
                <a:gd name="connsiteY48" fmla="*/ 2672213 h 4855855"/>
                <a:gd name="connsiteX49" fmla="*/ 1487606 w 4708478"/>
                <a:gd name="connsiteY49" fmla="*/ 2713156 h 4855855"/>
                <a:gd name="connsiteX50" fmla="*/ 1446663 w 4708478"/>
                <a:gd name="connsiteY50" fmla="*/ 2863282 h 4855855"/>
                <a:gd name="connsiteX51" fmla="*/ 1419367 w 4708478"/>
                <a:gd name="connsiteY51" fmla="*/ 3013407 h 4855855"/>
                <a:gd name="connsiteX52" fmla="*/ 1405720 w 4708478"/>
                <a:gd name="connsiteY52" fmla="*/ 3545670 h 4855855"/>
                <a:gd name="connsiteX53" fmla="*/ 1392072 w 4708478"/>
                <a:gd name="connsiteY53" fmla="*/ 3695795 h 4855855"/>
                <a:gd name="connsiteX54" fmla="*/ 1378424 w 4708478"/>
                <a:gd name="connsiteY54" fmla="*/ 3900512 h 4855855"/>
                <a:gd name="connsiteX55" fmla="*/ 1364776 w 4708478"/>
                <a:gd name="connsiteY55" fmla="*/ 3982398 h 4855855"/>
                <a:gd name="connsiteX56" fmla="*/ 1337481 w 4708478"/>
                <a:gd name="connsiteY56" fmla="*/ 4255354 h 4855855"/>
                <a:gd name="connsiteX57" fmla="*/ 1296538 w 4708478"/>
                <a:gd name="connsiteY57" fmla="*/ 4678434 h 4855855"/>
                <a:gd name="connsiteX58" fmla="*/ 1241947 w 4708478"/>
                <a:gd name="connsiteY58" fmla="*/ 4760321 h 4855855"/>
                <a:gd name="connsiteX59" fmla="*/ 1160060 w 4708478"/>
                <a:gd name="connsiteY59" fmla="*/ 4828559 h 4855855"/>
                <a:gd name="connsiteX60" fmla="*/ 1078173 w 4708478"/>
                <a:gd name="connsiteY60" fmla="*/ 4855855 h 4855855"/>
                <a:gd name="connsiteX61" fmla="*/ 818866 w 4708478"/>
                <a:gd name="connsiteY61" fmla="*/ 4842207 h 4855855"/>
                <a:gd name="connsiteX62" fmla="*/ 709684 w 4708478"/>
                <a:gd name="connsiteY62" fmla="*/ 4773968 h 4855855"/>
                <a:gd name="connsiteX63" fmla="*/ 668741 w 4708478"/>
                <a:gd name="connsiteY63" fmla="*/ 4760321 h 4855855"/>
                <a:gd name="connsiteX64" fmla="*/ 532263 w 4708478"/>
                <a:gd name="connsiteY64" fmla="*/ 4664786 h 4855855"/>
                <a:gd name="connsiteX65" fmla="*/ 423081 w 4708478"/>
                <a:gd name="connsiteY65" fmla="*/ 4487365 h 4855855"/>
                <a:gd name="connsiteX66" fmla="*/ 300251 w 4708478"/>
                <a:gd name="connsiteY66" fmla="*/ 4337240 h 4855855"/>
                <a:gd name="connsiteX67" fmla="*/ 272955 w 4708478"/>
                <a:gd name="connsiteY67" fmla="*/ 4269001 h 4855855"/>
                <a:gd name="connsiteX68" fmla="*/ 177421 w 4708478"/>
                <a:gd name="connsiteY68" fmla="*/ 4146171 h 4855855"/>
                <a:gd name="connsiteX69" fmla="*/ 109182 w 4708478"/>
                <a:gd name="connsiteY69" fmla="*/ 3941455 h 4855855"/>
                <a:gd name="connsiteX70" fmla="*/ 68239 w 4708478"/>
                <a:gd name="connsiteY70" fmla="*/ 3818625 h 4855855"/>
                <a:gd name="connsiteX71" fmla="*/ 54591 w 4708478"/>
                <a:gd name="connsiteY71" fmla="*/ 3723091 h 4855855"/>
                <a:gd name="connsiteX72" fmla="*/ 13648 w 4708478"/>
                <a:gd name="connsiteY72" fmla="*/ 3491079 h 4855855"/>
                <a:gd name="connsiteX73" fmla="*/ 0 w 4708478"/>
                <a:gd name="connsiteY73" fmla="*/ 3450136 h 4855855"/>
                <a:gd name="connsiteX74" fmla="*/ 13648 w 4708478"/>
                <a:gd name="connsiteY74" fmla="*/ 2317371 h 4855855"/>
                <a:gd name="connsiteX75" fmla="*/ 54591 w 4708478"/>
                <a:gd name="connsiteY75" fmla="*/ 2058064 h 4855855"/>
                <a:gd name="connsiteX76" fmla="*/ 81887 w 4708478"/>
                <a:gd name="connsiteY76" fmla="*/ 1935234 h 4855855"/>
                <a:gd name="connsiteX77" fmla="*/ 95535 w 4708478"/>
                <a:gd name="connsiteY77" fmla="*/ 1839700 h 4855855"/>
                <a:gd name="connsiteX78" fmla="*/ 122830 w 4708478"/>
                <a:gd name="connsiteY78" fmla="*/ 1580392 h 4855855"/>
                <a:gd name="connsiteX79" fmla="*/ 150126 w 4708478"/>
                <a:gd name="connsiteY79" fmla="*/ 1225551 h 4855855"/>
                <a:gd name="connsiteX80" fmla="*/ 163773 w 4708478"/>
                <a:gd name="connsiteY80" fmla="*/ 1170959 h 4855855"/>
                <a:gd name="connsiteX81" fmla="*/ 177421 w 4708478"/>
                <a:gd name="connsiteY81" fmla="*/ 1075425 h 4855855"/>
                <a:gd name="connsiteX82" fmla="*/ 218364 w 4708478"/>
                <a:gd name="connsiteY82" fmla="*/ 925300 h 4855855"/>
                <a:gd name="connsiteX83" fmla="*/ 286603 w 4708478"/>
                <a:gd name="connsiteY83" fmla="*/ 706936 h 4855855"/>
                <a:gd name="connsiteX84" fmla="*/ 368490 w 4708478"/>
                <a:gd name="connsiteY84" fmla="*/ 529515 h 4855855"/>
                <a:gd name="connsiteX85" fmla="*/ 450376 w 4708478"/>
                <a:gd name="connsiteY85" fmla="*/ 393037 h 4855855"/>
                <a:gd name="connsiteX86" fmla="*/ 504967 w 4708478"/>
                <a:gd name="connsiteY86" fmla="*/ 311151 h 4855855"/>
                <a:gd name="connsiteX87" fmla="*/ 559558 w 4708478"/>
                <a:gd name="connsiteY87" fmla="*/ 283855 h 4855855"/>
                <a:gd name="connsiteX88" fmla="*/ 696036 w 4708478"/>
                <a:gd name="connsiteY88" fmla="*/ 188321 h 4855855"/>
                <a:gd name="connsiteX89" fmla="*/ 736979 w 4708478"/>
                <a:gd name="connsiteY89" fmla="*/ 161025 h 4855855"/>
                <a:gd name="connsiteX90" fmla="*/ 805218 w 4708478"/>
                <a:gd name="connsiteY90" fmla="*/ 133730 h 4855855"/>
                <a:gd name="connsiteX91" fmla="*/ 941696 w 4708478"/>
                <a:gd name="connsiteY91" fmla="*/ 92786 h 4855855"/>
                <a:gd name="connsiteX92" fmla="*/ 1064526 w 4708478"/>
                <a:gd name="connsiteY92" fmla="*/ 79139 h 4855855"/>
                <a:gd name="connsiteX93" fmla="*/ 1460311 w 4708478"/>
                <a:gd name="connsiteY93" fmla="*/ 51843 h 4855855"/>
                <a:gd name="connsiteX94" fmla="*/ 1501254 w 4708478"/>
                <a:gd name="connsiteY94" fmla="*/ 38195 h 4855855"/>
                <a:gd name="connsiteX95" fmla="*/ 2238233 w 4708478"/>
                <a:gd name="connsiteY95" fmla="*/ 10900 h 4855855"/>
                <a:gd name="connsiteX96" fmla="*/ 2743200 w 4708478"/>
                <a:gd name="connsiteY96" fmla="*/ 24548 h 4855855"/>
                <a:gd name="connsiteX97" fmla="*/ 2770496 w 4708478"/>
                <a:gd name="connsiteY97" fmla="*/ 79139 h 4855855"/>
                <a:gd name="connsiteX98" fmla="*/ 2743200 w 4708478"/>
                <a:gd name="connsiteY98" fmla="*/ 92786 h 48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4708478" h="4855855">
                  <a:moveTo>
                    <a:pt x="2606723" y="24548"/>
                  </a:moveTo>
                  <a:cubicBezTo>
                    <a:pt x="2889595" y="-15863"/>
                    <a:pt x="2737743" y="505"/>
                    <a:pt x="3302758" y="24548"/>
                  </a:cubicBezTo>
                  <a:cubicBezTo>
                    <a:pt x="3317131" y="25160"/>
                    <a:pt x="3330054" y="33646"/>
                    <a:pt x="3343702" y="38195"/>
                  </a:cubicBezTo>
                  <a:cubicBezTo>
                    <a:pt x="3423370" y="91308"/>
                    <a:pt x="3342296" y="43888"/>
                    <a:pt x="3439236" y="79139"/>
                  </a:cubicBezTo>
                  <a:cubicBezTo>
                    <a:pt x="3616453" y="143582"/>
                    <a:pt x="3466270" y="102957"/>
                    <a:pt x="3589361" y="133730"/>
                  </a:cubicBezTo>
                  <a:cubicBezTo>
                    <a:pt x="3612107" y="151927"/>
                    <a:pt x="3631546" y="175294"/>
                    <a:pt x="3657600" y="188321"/>
                  </a:cubicBezTo>
                  <a:cubicBezTo>
                    <a:pt x="3678348" y="198695"/>
                    <a:pt x="3703195" y="196936"/>
                    <a:pt x="3725839" y="201968"/>
                  </a:cubicBezTo>
                  <a:cubicBezTo>
                    <a:pt x="3744149" y="206037"/>
                    <a:pt x="3762395" y="210463"/>
                    <a:pt x="3780430" y="215616"/>
                  </a:cubicBezTo>
                  <a:cubicBezTo>
                    <a:pt x="3794262" y="219568"/>
                    <a:pt x="3807330" y="226143"/>
                    <a:pt x="3821373" y="229264"/>
                  </a:cubicBezTo>
                  <a:cubicBezTo>
                    <a:pt x="3890929" y="244721"/>
                    <a:pt x="4100295" y="266652"/>
                    <a:pt x="4121624" y="270207"/>
                  </a:cubicBezTo>
                  <a:lnTo>
                    <a:pt x="4203511" y="283855"/>
                  </a:lnTo>
                  <a:cubicBezTo>
                    <a:pt x="4217159" y="288404"/>
                    <a:pt x="4230622" y="293551"/>
                    <a:pt x="4244454" y="297503"/>
                  </a:cubicBezTo>
                  <a:cubicBezTo>
                    <a:pt x="4262489" y="302656"/>
                    <a:pt x="4281805" y="303762"/>
                    <a:pt x="4299045" y="311151"/>
                  </a:cubicBezTo>
                  <a:cubicBezTo>
                    <a:pt x="4355330" y="335273"/>
                    <a:pt x="4335117" y="347222"/>
                    <a:pt x="4380932" y="393037"/>
                  </a:cubicBezTo>
                  <a:cubicBezTo>
                    <a:pt x="4507278" y="519383"/>
                    <a:pt x="4328681" y="304782"/>
                    <a:pt x="4462818" y="461276"/>
                  </a:cubicBezTo>
                  <a:cubicBezTo>
                    <a:pt x="4470233" y="469927"/>
                    <a:pt x="4522418" y="539532"/>
                    <a:pt x="4531057" y="556810"/>
                  </a:cubicBezTo>
                  <a:cubicBezTo>
                    <a:pt x="4597832" y="690359"/>
                    <a:pt x="4522408" y="571135"/>
                    <a:pt x="4585648" y="665992"/>
                  </a:cubicBezTo>
                  <a:cubicBezTo>
                    <a:pt x="4590197" y="693288"/>
                    <a:pt x="4595383" y="720485"/>
                    <a:pt x="4599296" y="747879"/>
                  </a:cubicBezTo>
                  <a:cubicBezTo>
                    <a:pt x="4604483" y="784188"/>
                    <a:pt x="4606914" y="820883"/>
                    <a:pt x="4612944" y="857061"/>
                  </a:cubicBezTo>
                  <a:cubicBezTo>
                    <a:pt x="4616028" y="875563"/>
                    <a:pt x="4622522" y="893342"/>
                    <a:pt x="4626591" y="911652"/>
                  </a:cubicBezTo>
                  <a:cubicBezTo>
                    <a:pt x="4637238" y="959566"/>
                    <a:pt x="4646479" y="1013626"/>
                    <a:pt x="4653887" y="1061777"/>
                  </a:cubicBezTo>
                  <a:cubicBezTo>
                    <a:pt x="4658779" y="1093571"/>
                    <a:pt x="4662247" y="1125581"/>
                    <a:pt x="4667535" y="1157312"/>
                  </a:cubicBezTo>
                  <a:cubicBezTo>
                    <a:pt x="4671348" y="1180193"/>
                    <a:pt x="4677369" y="1202670"/>
                    <a:pt x="4681182" y="1225551"/>
                  </a:cubicBezTo>
                  <a:cubicBezTo>
                    <a:pt x="4715032" y="1428653"/>
                    <a:pt x="4676319" y="1228532"/>
                    <a:pt x="4708478" y="1389324"/>
                  </a:cubicBezTo>
                  <a:cubicBezTo>
                    <a:pt x="4703929" y="1493957"/>
                    <a:pt x="4702863" y="1598799"/>
                    <a:pt x="4694830" y="1703222"/>
                  </a:cubicBezTo>
                  <a:cubicBezTo>
                    <a:pt x="4693169" y="1724814"/>
                    <a:pt x="4661565" y="1785960"/>
                    <a:pt x="4653887" y="1798756"/>
                  </a:cubicBezTo>
                  <a:cubicBezTo>
                    <a:pt x="4637009" y="1826886"/>
                    <a:pt x="4617493" y="1853347"/>
                    <a:pt x="4599296" y="1880643"/>
                  </a:cubicBezTo>
                  <a:cubicBezTo>
                    <a:pt x="4574423" y="1917953"/>
                    <a:pt x="4527504" y="1994125"/>
                    <a:pt x="4490114" y="2003473"/>
                  </a:cubicBezTo>
                  <a:lnTo>
                    <a:pt x="4435523" y="2017121"/>
                  </a:lnTo>
                  <a:cubicBezTo>
                    <a:pt x="4331142" y="2095407"/>
                    <a:pt x="4431253" y="2025410"/>
                    <a:pt x="4326341" y="2085359"/>
                  </a:cubicBezTo>
                  <a:cubicBezTo>
                    <a:pt x="4312099" y="2093497"/>
                    <a:pt x="4300386" y="2105993"/>
                    <a:pt x="4285397" y="2112655"/>
                  </a:cubicBezTo>
                  <a:cubicBezTo>
                    <a:pt x="4280304" y="2114919"/>
                    <a:pt x="4169760" y="2153159"/>
                    <a:pt x="4148920" y="2153598"/>
                  </a:cubicBezTo>
                  <a:cubicBezTo>
                    <a:pt x="3735004" y="2162312"/>
                    <a:pt x="3320955" y="2162697"/>
                    <a:pt x="2906973" y="2167246"/>
                  </a:cubicBezTo>
                  <a:cubicBezTo>
                    <a:pt x="2870579" y="2176345"/>
                    <a:pt x="2833380" y="2182679"/>
                    <a:pt x="2797791" y="2194542"/>
                  </a:cubicBezTo>
                  <a:cubicBezTo>
                    <a:pt x="2770496" y="2203640"/>
                    <a:pt x="2744118" y="2216194"/>
                    <a:pt x="2715905" y="2221837"/>
                  </a:cubicBezTo>
                  <a:cubicBezTo>
                    <a:pt x="2693159" y="2226386"/>
                    <a:pt x="2670593" y="2231958"/>
                    <a:pt x="2647666" y="2235485"/>
                  </a:cubicBezTo>
                  <a:cubicBezTo>
                    <a:pt x="2611415" y="2241062"/>
                    <a:pt x="2574533" y="2242374"/>
                    <a:pt x="2538484" y="2249133"/>
                  </a:cubicBezTo>
                  <a:cubicBezTo>
                    <a:pt x="2478940" y="2260297"/>
                    <a:pt x="2421478" y="2282524"/>
                    <a:pt x="2361063" y="2290076"/>
                  </a:cubicBezTo>
                  <a:cubicBezTo>
                    <a:pt x="2311203" y="2296309"/>
                    <a:pt x="2260980" y="2299175"/>
                    <a:pt x="2210938" y="2303724"/>
                  </a:cubicBezTo>
                  <a:cubicBezTo>
                    <a:pt x="2188192" y="2308273"/>
                    <a:pt x="2165343" y="2312339"/>
                    <a:pt x="2142699" y="2317371"/>
                  </a:cubicBezTo>
                  <a:cubicBezTo>
                    <a:pt x="2124389" y="2321440"/>
                    <a:pt x="2106610" y="2327935"/>
                    <a:pt x="2088108" y="2331019"/>
                  </a:cubicBezTo>
                  <a:cubicBezTo>
                    <a:pt x="2051930" y="2337049"/>
                    <a:pt x="2015104" y="2338637"/>
                    <a:pt x="1978926" y="2344667"/>
                  </a:cubicBezTo>
                  <a:cubicBezTo>
                    <a:pt x="1902357" y="2357429"/>
                    <a:pt x="1948282" y="2355740"/>
                    <a:pt x="1883391" y="2371962"/>
                  </a:cubicBezTo>
                  <a:cubicBezTo>
                    <a:pt x="1860887" y="2377588"/>
                    <a:pt x="1837898" y="2381061"/>
                    <a:pt x="1815152" y="2385610"/>
                  </a:cubicBezTo>
                  <a:cubicBezTo>
                    <a:pt x="1649981" y="2468197"/>
                    <a:pt x="1863474" y="2354255"/>
                    <a:pt x="1719618" y="2453849"/>
                  </a:cubicBezTo>
                  <a:cubicBezTo>
                    <a:pt x="1675998" y="2484047"/>
                    <a:pt x="1627284" y="2506308"/>
                    <a:pt x="1583141" y="2535736"/>
                  </a:cubicBezTo>
                  <a:lnTo>
                    <a:pt x="1542197" y="2563031"/>
                  </a:lnTo>
                  <a:cubicBezTo>
                    <a:pt x="1533099" y="2581228"/>
                    <a:pt x="1522045" y="2598573"/>
                    <a:pt x="1514902" y="2617622"/>
                  </a:cubicBezTo>
                  <a:cubicBezTo>
                    <a:pt x="1508316" y="2635185"/>
                    <a:pt x="1506407" y="2654178"/>
                    <a:pt x="1501254" y="2672213"/>
                  </a:cubicBezTo>
                  <a:cubicBezTo>
                    <a:pt x="1497302" y="2686045"/>
                    <a:pt x="1492155" y="2699508"/>
                    <a:pt x="1487606" y="2713156"/>
                  </a:cubicBezTo>
                  <a:cubicBezTo>
                    <a:pt x="1460942" y="2899803"/>
                    <a:pt x="1494756" y="2735032"/>
                    <a:pt x="1446663" y="2863282"/>
                  </a:cubicBezTo>
                  <a:cubicBezTo>
                    <a:pt x="1431813" y="2902883"/>
                    <a:pt x="1424349" y="2978533"/>
                    <a:pt x="1419367" y="3013407"/>
                  </a:cubicBezTo>
                  <a:cubicBezTo>
                    <a:pt x="1414818" y="3190828"/>
                    <a:pt x="1412813" y="3368333"/>
                    <a:pt x="1405720" y="3545670"/>
                  </a:cubicBezTo>
                  <a:cubicBezTo>
                    <a:pt x="1403712" y="3595878"/>
                    <a:pt x="1395926" y="3645695"/>
                    <a:pt x="1392072" y="3695795"/>
                  </a:cubicBezTo>
                  <a:cubicBezTo>
                    <a:pt x="1386827" y="3763984"/>
                    <a:pt x="1384908" y="3832430"/>
                    <a:pt x="1378424" y="3900512"/>
                  </a:cubicBezTo>
                  <a:cubicBezTo>
                    <a:pt x="1375800" y="3928059"/>
                    <a:pt x="1368689" y="3955004"/>
                    <a:pt x="1364776" y="3982398"/>
                  </a:cubicBezTo>
                  <a:cubicBezTo>
                    <a:pt x="1348424" y="4096860"/>
                    <a:pt x="1348066" y="4128331"/>
                    <a:pt x="1337481" y="4255354"/>
                  </a:cubicBezTo>
                  <a:cubicBezTo>
                    <a:pt x="1332389" y="4387732"/>
                    <a:pt x="1365827" y="4551403"/>
                    <a:pt x="1296538" y="4678434"/>
                  </a:cubicBezTo>
                  <a:cubicBezTo>
                    <a:pt x="1280829" y="4707234"/>
                    <a:pt x="1260144" y="4733025"/>
                    <a:pt x="1241947" y="4760321"/>
                  </a:cubicBezTo>
                  <a:cubicBezTo>
                    <a:pt x="1208443" y="4810577"/>
                    <a:pt x="1223025" y="4803373"/>
                    <a:pt x="1160060" y="4828559"/>
                  </a:cubicBezTo>
                  <a:cubicBezTo>
                    <a:pt x="1133346" y="4839245"/>
                    <a:pt x="1078173" y="4855855"/>
                    <a:pt x="1078173" y="4855855"/>
                  </a:cubicBezTo>
                  <a:cubicBezTo>
                    <a:pt x="991737" y="4851306"/>
                    <a:pt x="903360" y="4860984"/>
                    <a:pt x="818866" y="4842207"/>
                  </a:cubicBezTo>
                  <a:cubicBezTo>
                    <a:pt x="776970" y="4832897"/>
                    <a:pt x="750399" y="4787539"/>
                    <a:pt x="709684" y="4773968"/>
                  </a:cubicBezTo>
                  <a:lnTo>
                    <a:pt x="668741" y="4760321"/>
                  </a:lnTo>
                  <a:cubicBezTo>
                    <a:pt x="567928" y="4693113"/>
                    <a:pt x="613098" y="4725413"/>
                    <a:pt x="532263" y="4664786"/>
                  </a:cubicBezTo>
                  <a:cubicBezTo>
                    <a:pt x="488465" y="4577191"/>
                    <a:pt x="502940" y="4600498"/>
                    <a:pt x="423081" y="4487365"/>
                  </a:cubicBezTo>
                  <a:cubicBezTo>
                    <a:pt x="348309" y="4381438"/>
                    <a:pt x="365430" y="4402419"/>
                    <a:pt x="300251" y="4337240"/>
                  </a:cubicBezTo>
                  <a:cubicBezTo>
                    <a:pt x="291152" y="4314494"/>
                    <a:pt x="284686" y="4290508"/>
                    <a:pt x="272955" y="4269001"/>
                  </a:cubicBezTo>
                  <a:cubicBezTo>
                    <a:pt x="233777" y="4197176"/>
                    <a:pt x="226193" y="4194944"/>
                    <a:pt x="177421" y="4146171"/>
                  </a:cubicBezTo>
                  <a:cubicBezTo>
                    <a:pt x="115989" y="3992589"/>
                    <a:pt x="189151" y="4181362"/>
                    <a:pt x="109182" y="3941455"/>
                  </a:cubicBezTo>
                  <a:cubicBezTo>
                    <a:pt x="83421" y="3864173"/>
                    <a:pt x="81321" y="3890573"/>
                    <a:pt x="68239" y="3818625"/>
                  </a:cubicBezTo>
                  <a:cubicBezTo>
                    <a:pt x="62485" y="3786976"/>
                    <a:pt x="59608" y="3754865"/>
                    <a:pt x="54591" y="3723091"/>
                  </a:cubicBezTo>
                  <a:cubicBezTo>
                    <a:pt x="52978" y="3712873"/>
                    <a:pt x="25787" y="3539636"/>
                    <a:pt x="13648" y="3491079"/>
                  </a:cubicBezTo>
                  <a:cubicBezTo>
                    <a:pt x="10159" y="3477123"/>
                    <a:pt x="4549" y="3463784"/>
                    <a:pt x="0" y="3450136"/>
                  </a:cubicBezTo>
                  <a:cubicBezTo>
                    <a:pt x="4549" y="3072548"/>
                    <a:pt x="1975" y="2694806"/>
                    <a:pt x="13648" y="2317371"/>
                  </a:cubicBezTo>
                  <a:cubicBezTo>
                    <a:pt x="16714" y="2218243"/>
                    <a:pt x="38247" y="2147961"/>
                    <a:pt x="54591" y="2058064"/>
                  </a:cubicBezTo>
                  <a:cubicBezTo>
                    <a:pt x="73805" y="1952384"/>
                    <a:pt x="57824" y="2007421"/>
                    <a:pt x="81887" y="1935234"/>
                  </a:cubicBezTo>
                  <a:cubicBezTo>
                    <a:pt x="86436" y="1903389"/>
                    <a:pt x="92334" y="1871708"/>
                    <a:pt x="95535" y="1839700"/>
                  </a:cubicBezTo>
                  <a:cubicBezTo>
                    <a:pt x="123133" y="1563719"/>
                    <a:pt x="93912" y="1753896"/>
                    <a:pt x="122830" y="1580392"/>
                  </a:cubicBezTo>
                  <a:cubicBezTo>
                    <a:pt x="128215" y="1494232"/>
                    <a:pt x="136189" y="1323113"/>
                    <a:pt x="150126" y="1225551"/>
                  </a:cubicBezTo>
                  <a:cubicBezTo>
                    <a:pt x="152779" y="1206982"/>
                    <a:pt x="160418" y="1189414"/>
                    <a:pt x="163773" y="1170959"/>
                  </a:cubicBezTo>
                  <a:cubicBezTo>
                    <a:pt x="169527" y="1139310"/>
                    <a:pt x="171667" y="1107074"/>
                    <a:pt x="177421" y="1075425"/>
                  </a:cubicBezTo>
                  <a:cubicBezTo>
                    <a:pt x="183213" y="1043567"/>
                    <a:pt x="213969" y="941999"/>
                    <a:pt x="218364" y="925300"/>
                  </a:cubicBezTo>
                  <a:cubicBezTo>
                    <a:pt x="303474" y="601882"/>
                    <a:pt x="219959" y="862441"/>
                    <a:pt x="286603" y="706936"/>
                  </a:cubicBezTo>
                  <a:cubicBezTo>
                    <a:pt x="327449" y="611628"/>
                    <a:pt x="254525" y="700469"/>
                    <a:pt x="368490" y="529515"/>
                  </a:cubicBezTo>
                  <a:cubicBezTo>
                    <a:pt x="444197" y="415950"/>
                    <a:pt x="324886" y="596958"/>
                    <a:pt x="450376" y="393037"/>
                  </a:cubicBezTo>
                  <a:cubicBezTo>
                    <a:pt x="467569" y="365098"/>
                    <a:pt x="475625" y="325822"/>
                    <a:pt x="504967" y="311151"/>
                  </a:cubicBezTo>
                  <a:lnTo>
                    <a:pt x="559558" y="283855"/>
                  </a:lnTo>
                  <a:cubicBezTo>
                    <a:pt x="611803" y="205490"/>
                    <a:pt x="566285" y="259095"/>
                    <a:pt x="696036" y="188321"/>
                  </a:cubicBezTo>
                  <a:cubicBezTo>
                    <a:pt x="710436" y="180467"/>
                    <a:pt x="722308" y="168360"/>
                    <a:pt x="736979" y="161025"/>
                  </a:cubicBezTo>
                  <a:cubicBezTo>
                    <a:pt x="758891" y="150069"/>
                    <a:pt x="782194" y="142102"/>
                    <a:pt x="805218" y="133730"/>
                  </a:cubicBezTo>
                  <a:cubicBezTo>
                    <a:pt x="832495" y="123811"/>
                    <a:pt x="906394" y="98217"/>
                    <a:pt x="941696" y="92786"/>
                  </a:cubicBezTo>
                  <a:cubicBezTo>
                    <a:pt x="982412" y="86522"/>
                    <a:pt x="1023459" y="82381"/>
                    <a:pt x="1064526" y="79139"/>
                  </a:cubicBezTo>
                  <a:lnTo>
                    <a:pt x="1460311" y="51843"/>
                  </a:lnTo>
                  <a:cubicBezTo>
                    <a:pt x="1473959" y="47294"/>
                    <a:pt x="1487298" y="41684"/>
                    <a:pt x="1501254" y="38195"/>
                  </a:cubicBezTo>
                  <a:cubicBezTo>
                    <a:pt x="1725639" y="-17900"/>
                    <a:pt x="2146878" y="12764"/>
                    <a:pt x="2238233" y="10900"/>
                  </a:cubicBezTo>
                  <a:lnTo>
                    <a:pt x="2743200" y="24548"/>
                  </a:lnTo>
                  <a:cubicBezTo>
                    <a:pt x="2763380" y="27135"/>
                    <a:pt x="2770496" y="58794"/>
                    <a:pt x="2770496" y="79139"/>
                  </a:cubicBezTo>
                  <a:cubicBezTo>
                    <a:pt x="2770496" y="89311"/>
                    <a:pt x="2752299" y="88237"/>
                    <a:pt x="2743200" y="92786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83391" y="3807725"/>
            <a:ext cx="3305950" cy="2538484"/>
            <a:chOff x="1883391" y="3807725"/>
            <a:chExt cx="3305950" cy="2538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069015" y="4248584"/>
                  <a:ext cx="2735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+27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15" y="4248584"/>
                  <a:ext cx="273504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任意多边形 15"/>
            <p:cNvSpPr/>
            <p:nvPr/>
          </p:nvSpPr>
          <p:spPr>
            <a:xfrm>
              <a:off x="1883391" y="3807725"/>
              <a:ext cx="3305950" cy="2538484"/>
            </a:xfrm>
            <a:custGeom>
              <a:avLst/>
              <a:gdLst>
                <a:gd name="connsiteX0" fmla="*/ 2415654 w 3305950"/>
                <a:gd name="connsiteY0" fmla="*/ 81887 h 2538484"/>
                <a:gd name="connsiteX1" fmla="*/ 1282890 w 3305950"/>
                <a:gd name="connsiteY1" fmla="*/ 81887 h 2538484"/>
                <a:gd name="connsiteX2" fmla="*/ 1201003 w 3305950"/>
                <a:gd name="connsiteY2" fmla="*/ 95535 h 2538484"/>
                <a:gd name="connsiteX3" fmla="*/ 1009934 w 3305950"/>
                <a:gd name="connsiteY3" fmla="*/ 109182 h 2538484"/>
                <a:gd name="connsiteX4" fmla="*/ 859809 w 3305950"/>
                <a:gd name="connsiteY4" fmla="*/ 122830 h 2538484"/>
                <a:gd name="connsiteX5" fmla="*/ 750627 w 3305950"/>
                <a:gd name="connsiteY5" fmla="*/ 150126 h 2538484"/>
                <a:gd name="connsiteX6" fmla="*/ 668740 w 3305950"/>
                <a:gd name="connsiteY6" fmla="*/ 163774 h 2538484"/>
                <a:gd name="connsiteX7" fmla="*/ 559558 w 3305950"/>
                <a:gd name="connsiteY7" fmla="*/ 191069 h 2538484"/>
                <a:gd name="connsiteX8" fmla="*/ 464024 w 3305950"/>
                <a:gd name="connsiteY8" fmla="*/ 259308 h 2538484"/>
                <a:gd name="connsiteX9" fmla="*/ 382137 w 3305950"/>
                <a:gd name="connsiteY9" fmla="*/ 327547 h 2538484"/>
                <a:gd name="connsiteX10" fmla="*/ 354842 w 3305950"/>
                <a:gd name="connsiteY10" fmla="*/ 368490 h 2538484"/>
                <a:gd name="connsiteX11" fmla="*/ 313899 w 3305950"/>
                <a:gd name="connsiteY11" fmla="*/ 395785 h 2538484"/>
                <a:gd name="connsiteX12" fmla="*/ 232012 w 3305950"/>
                <a:gd name="connsiteY12" fmla="*/ 464024 h 2538484"/>
                <a:gd name="connsiteX13" fmla="*/ 122830 w 3305950"/>
                <a:gd name="connsiteY13" fmla="*/ 614150 h 2538484"/>
                <a:gd name="connsiteX14" fmla="*/ 68239 w 3305950"/>
                <a:gd name="connsiteY14" fmla="*/ 805218 h 2538484"/>
                <a:gd name="connsiteX15" fmla="*/ 40943 w 3305950"/>
                <a:gd name="connsiteY15" fmla="*/ 955344 h 2538484"/>
                <a:gd name="connsiteX16" fmla="*/ 27296 w 3305950"/>
                <a:gd name="connsiteY16" fmla="*/ 996287 h 2538484"/>
                <a:gd name="connsiteX17" fmla="*/ 0 w 3305950"/>
                <a:gd name="connsiteY17" fmla="*/ 1119117 h 2538484"/>
                <a:gd name="connsiteX18" fmla="*/ 13648 w 3305950"/>
                <a:gd name="connsiteY18" fmla="*/ 1446663 h 2538484"/>
                <a:gd name="connsiteX19" fmla="*/ 27296 w 3305950"/>
                <a:gd name="connsiteY19" fmla="*/ 1487606 h 2538484"/>
                <a:gd name="connsiteX20" fmla="*/ 40943 w 3305950"/>
                <a:gd name="connsiteY20" fmla="*/ 1610436 h 2538484"/>
                <a:gd name="connsiteX21" fmla="*/ 68239 w 3305950"/>
                <a:gd name="connsiteY21" fmla="*/ 1692323 h 2538484"/>
                <a:gd name="connsiteX22" fmla="*/ 81887 w 3305950"/>
                <a:gd name="connsiteY22" fmla="*/ 1746914 h 2538484"/>
                <a:gd name="connsiteX23" fmla="*/ 109182 w 3305950"/>
                <a:gd name="connsiteY23" fmla="*/ 1869744 h 2538484"/>
                <a:gd name="connsiteX24" fmla="*/ 150125 w 3305950"/>
                <a:gd name="connsiteY24" fmla="*/ 1965278 h 2538484"/>
                <a:gd name="connsiteX25" fmla="*/ 218364 w 3305950"/>
                <a:gd name="connsiteY25" fmla="*/ 2115403 h 2538484"/>
                <a:gd name="connsiteX26" fmla="*/ 259308 w 3305950"/>
                <a:gd name="connsiteY26" fmla="*/ 2156347 h 2538484"/>
                <a:gd name="connsiteX27" fmla="*/ 327546 w 3305950"/>
                <a:gd name="connsiteY27" fmla="*/ 2251881 h 2538484"/>
                <a:gd name="connsiteX28" fmla="*/ 395785 w 3305950"/>
                <a:gd name="connsiteY28" fmla="*/ 2292824 h 2538484"/>
                <a:gd name="connsiteX29" fmla="*/ 477672 w 3305950"/>
                <a:gd name="connsiteY29" fmla="*/ 2361063 h 2538484"/>
                <a:gd name="connsiteX30" fmla="*/ 532263 w 3305950"/>
                <a:gd name="connsiteY30" fmla="*/ 2388359 h 2538484"/>
                <a:gd name="connsiteX31" fmla="*/ 627797 w 3305950"/>
                <a:gd name="connsiteY31" fmla="*/ 2429302 h 2538484"/>
                <a:gd name="connsiteX32" fmla="*/ 668740 w 3305950"/>
                <a:gd name="connsiteY32" fmla="*/ 2470245 h 2538484"/>
                <a:gd name="connsiteX33" fmla="*/ 736979 w 3305950"/>
                <a:gd name="connsiteY33" fmla="*/ 2483893 h 2538484"/>
                <a:gd name="connsiteX34" fmla="*/ 818866 w 3305950"/>
                <a:gd name="connsiteY34" fmla="*/ 2511188 h 2538484"/>
                <a:gd name="connsiteX35" fmla="*/ 1105469 w 3305950"/>
                <a:gd name="connsiteY35" fmla="*/ 2538484 h 2538484"/>
                <a:gd name="connsiteX36" fmla="*/ 2361063 w 3305950"/>
                <a:gd name="connsiteY36" fmla="*/ 2524836 h 2538484"/>
                <a:gd name="connsiteX37" fmla="*/ 2429302 w 3305950"/>
                <a:gd name="connsiteY37" fmla="*/ 2511188 h 2538484"/>
                <a:gd name="connsiteX38" fmla="*/ 2511188 w 3305950"/>
                <a:gd name="connsiteY38" fmla="*/ 2483893 h 2538484"/>
                <a:gd name="connsiteX39" fmla="*/ 2552131 w 3305950"/>
                <a:gd name="connsiteY39" fmla="*/ 2470245 h 2538484"/>
                <a:gd name="connsiteX40" fmla="*/ 2593075 w 3305950"/>
                <a:gd name="connsiteY40" fmla="*/ 2442950 h 2538484"/>
                <a:gd name="connsiteX41" fmla="*/ 2674961 w 3305950"/>
                <a:gd name="connsiteY41" fmla="*/ 2347415 h 2538484"/>
                <a:gd name="connsiteX42" fmla="*/ 2770496 w 3305950"/>
                <a:gd name="connsiteY42" fmla="*/ 2279176 h 2538484"/>
                <a:gd name="connsiteX43" fmla="*/ 2811439 w 3305950"/>
                <a:gd name="connsiteY43" fmla="*/ 2224585 h 2538484"/>
                <a:gd name="connsiteX44" fmla="*/ 2852382 w 3305950"/>
                <a:gd name="connsiteY44" fmla="*/ 2197290 h 2538484"/>
                <a:gd name="connsiteX45" fmla="*/ 2934269 w 3305950"/>
                <a:gd name="connsiteY45" fmla="*/ 2060812 h 2538484"/>
                <a:gd name="connsiteX46" fmla="*/ 3016155 w 3305950"/>
                <a:gd name="connsiteY46" fmla="*/ 1978926 h 2538484"/>
                <a:gd name="connsiteX47" fmla="*/ 3043451 w 3305950"/>
                <a:gd name="connsiteY47" fmla="*/ 1924335 h 2538484"/>
                <a:gd name="connsiteX48" fmla="*/ 3070746 w 3305950"/>
                <a:gd name="connsiteY48" fmla="*/ 1883391 h 2538484"/>
                <a:gd name="connsiteX49" fmla="*/ 3084394 w 3305950"/>
                <a:gd name="connsiteY49" fmla="*/ 1842448 h 2538484"/>
                <a:gd name="connsiteX50" fmla="*/ 3111690 w 3305950"/>
                <a:gd name="connsiteY50" fmla="*/ 1801505 h 2538484"/>
                <a:gd name="connsiteX51" fmla="*/ 3193576 w 3305950"/>
                <a:gd name="connsiteY51" fmla="*/ 1692323 h 2538484"/>
                <a:gd name="connsiteX52" fmla="*/ 3248167 w 3305950"/>
                <a:gd name="connsiteY52" fmla="*/ 1583141 h 2538484"/>
                <a:gd name="connsiteX53" fmla="*/ 3289110 w 3305950"/>
                <a:gd name="connsiteY53" fmla="*/ 1473959 h 2538484"/>
                <a:gd name="connsiteX54" fmla="*/ 3289110 w 3305950"/>
                <a:gd name="connsiteY54" fmla="*/ 1037230 h 2538484"/>
                <a:gd name="connsiteX55" fmla="*/ 3275463 w 3305950"/>
                <a:gd name="connsiteY55" fmla="*/ 996287 h 2538484"/>
                <a:gd name="connsiteX56" fmla="*/ 3261815 w 3305950"/>
                <a:gd name="connsiteY56" fmla="*/ 941696 h 2538484"/>
                <a:gd name="connsiteX57" fmla="*/ 3207224 w 3305950"/>
                <a:gd name="connsiteY57" fmla="*/ 791571 h 2538484"/>
                <a:gd name="connsiteX58" fmla="*/ 3193576 w 3305950"/>
                <a:gd name="connsiteY58" fmla="*/ 750627 h 2538484"/>
                <a:gd name="connsiteX59" fmla="*/ 3138985 w 3305950"/>
                <a:gd name="connsiteY59" fmla="*/ 655093 h 2538484"/>
                <a:gd name="connsiteX60" fmla="*/ 3084394 w 3305950"/>
                <a:gd name="connsiteY60" fmla="*/ 504968 h 2538484"/>
                <a:gd name="connsiteX61" fmla="*/ 3057099 w 3305950"/>
                <a:gd name="connsiteY61" fmla="*/ 368490 h 2538484"/>
                <a:gd name="connsiteX62" fmla="*/ 2961564 w 3305950"/>
                <a:gd name="connsiteY62" fmla="*/ 259308 h 2538484"/>
                <a:gd name="connsiteX63" fmla="*/ 2934269 w 3305950"/>
                <a:gd name="connsiteY63" fmla="*/ 218365 h 2538484"/>
                <a:gd name="connsiteX64" fmla="*/ 2852382 w 3305950"/>
                <a:gd name="connsiteY64" fmla="*/ 163774 h 2538484"/>
                <a:gd name="connsiteX65" fmla="*/ 2770496 w 3305950"/>
                <a:gd name="connsiteY65" fmla="*/ 95535 h 2538484"/>
                <a:gd name="connsiteX66" fmla="*/ 2715905 w 3305950"/>
                <a:gd name="connsiteY66" fmla="*/ 40944 h 2538484"/>
                <a:gd name="connsiteX67" fmla="*/ 2565779 w 3305950"/>
                <a:gd name="connsiteY67" fmla="*/ 0 h 2538484"/>
                <a:gd name="connsiteX68" fmla="*/ 2374710 w 3305950"/>
                <a:gd name="connsiteY68" fmla="*/ 27296 h 2538484"/>
                <a:gd name="connsiteX69" fmla="*/ 2333767 w 3305950"/>
                <a:gd name="connsiteY69" fmla="*/ 54591 h 2538484"/>
                <a:gd name="connsiteX70" fmla="*/ 2306472 w 3305950"/>
                <a:gd name="connsiteY70" fmla="*/ 95535 h 253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305950" h="2538484">
                  <a:moveTo>
                    <a:pt x="2415654" y="81887"/>
                  </a:moveTo>
                  <a:cubicBezTo>
                    <a:pt x="1874053" y="63833"/>
                    <a:pt x="1950519" y="59255"/>
                    <a:pt x="1282890" y="81887"/>
                  </a:cubicBezTo>
                  <a:cubicBezTo>
                    <a:pt x="1255234" y="82825"/>
                    <a:pt x="1228538" y="92782"/>
                    <a:pt x="1201003" y="95535"/>
                  </a:cubicBezTo>
                  <a:cubicBezTo>
                    <a:pt x="1137468" y="101888"/>
                    <a:pt x="1073583" y="104090"/>
                    <a:pt x="1009934" y="109182"/>
                  </a:cubicBezTo>
                  <a:cubicBezTo>
                    <a:pt x="959846" y="113189"/>
                    <a:pt x="909851" y="118281"/>
                    <a:pt x="859809" y="122830"/>
                  </a:cubicBezTo>
                  <a:cubicBezTo>
                    <a:pt x="823415" y="131929"/>
                    <a:pt x="787631" y="143959"/>
                    <a:pt x="750627" y="150126"/>
                  </a:cubicBezTo>
                  <a:cubicBezTo>
                    <a:pt x="723331" y="154675"/>
                    <a:pt x="695798" y="157976"/>
                    <a:pt x="668740" y="163774"/>
                  </a:cubicBezTo>
                  <a:cubicBezTo>
                    <a:pt x="632059" y="171634"/>
                    <a:pt x="559558" y="191069"/>
                    <a:pt x="559558" y="191069"/>
                  </a:cubicBezTo>
                  <a:cubicBezTo>
                    <a:pt x="463049" y="255410"/>
                    <a:pt x="582548" y="174649"/>
                    <a:pt x="464024" y="259308"/>
                  </a:cubicBezTo>
                  <a:cubicBezTo>
                    <a:pt x="419818" y="290883"/>
                    <a:pt x="419621" y="282567"/>
                    <a:pt x="382137" y="327547"/>
                  </a:cubicBezTo>
                  <a:cubicBezTo>
                    <a:pt x="371636" y="340148"/>
                    <a:pt x="366440" y="356892"/>
                    <a:pt x="354842" y="368490"/>
                  </a:cubicBezTo>
                  <a:cubicBezTo>
                    <a:pt x="343244" y="380088"/>
                    <a:pt x="325497" y="384187"/>
                    <a:pt x="313899" y="395785"/>
                  </a:cubicBezTo>
                  <a:cubicBezTo>
                    <a:pt x="239536" y="470147"/>
                    <a:pt x="310211" y="437957"/>
                    <a:pt x="232012" y="464024"/>
                  </a:cubicBezTo>
                  <a:cubicBezTo>
                    <a:pt x="210774" y="490571"/>
                    <a:pt x="132938" y="583828"/>
                    <a:pt x="122830" y="614150"/>
                  </a:cubicBezTo>
                  <a:cubicBezTo>
                    <a:pt x="101194" y="679058"/>
                    <a:pt x="79665" y="736663"/>
                    <a:pt x="68239" y="805218"/>
                  </a:cubicBezTo>
                  <a:cubicBezTo>
                    <a:pt x="62154" y="841726"/>
                    <a:pt x="50481" y="917190"/>
                    <a:pt x="40943" y="955344"/>
                  </a:cubicBezTo>
                  <a:cubicBezTo>
                    <a:pt x="37454" y="969300"/>
                    <a:pt x="31248" y="982455"/>
                    <a:pt x="27296" y="996287"/>
                  </a:cubicBezTo>
                  <a:cubicBezTo>
                    <a:pt x="14445" y="1041265"/>
                    <a:pt x="9383" y="1072205"/>
                    <a:pt x="0" y="1119117"/>
                  </a:cubicBezTo>
                  <a:cubicBezTo>
                    <a:pt x="4549" y="1228299"/>
                    <a:pt x="5575" y="1337685"/>
                    <a:pt x="13648" y="1446663"/>
                  </a:cubicBezTo>
                  <a:cubicBezTo>
                    <a:pt x="14711" y="1461010"/>
                    <a:pt x="24931" y="1473416"/>
                    <a:pt x="27296" y="1487606"/>
                  </a:cubicBezTo>
                  <a:cubicBezTo>
                    <a:pt x="34068" y="1528241"/>
                    <a:pt x="32864" y="1570041"/>
                    <a:pt x="40943" y="1610436"/>
                  </a:cubicBezTo>
                  <a:cubicBezTo>
                    <a:pt x="46586" y="1638649"/>
                    <a:pt x="61261" y="1664410"/>
                    <a:pt x="68239" y="1692323"/>
                  </a:cubicBezTo>
                  <a:cubicBezTo>
                    <a:pt x="72788" y="1710520"/>
                    <a:pt x="77818" y="1728604"/>
                    <a:pt x="81887" y="1746914"/>
                  </a:cubicBezTo>
                  <a:cubicBezTo>
                    <a:pt x="95961" y="1810248"/>
                    <a:pt x="92537" y="1811488"/>
                    <a:pt x="109182" y="1869744"/>
                  </a:cubicBezTo>
                  <a:cubicBezTo>
                    <a:pt x="127471" y="1933753"/>
                    <a:pt x="118932" y="1892494"/>
                    <a:pt x="150125" y="1965278"/>
                  </a:cubicBezTo>
                  <a:cubicBezTo>
                    <a:pt x="173715" y="2020322"/>
                    <a:pt x="165614" y="2062653"/>
                    <a:pt x="218364" y="2115403"/>
                  </a:cubicBezTo>
                  <a:cubicBezTo>
                    <a:pt x="232012" y="2129051"/>
                    <a:pt x="246952" y="2141519"/>
                    <a:pt x="259308" y="2156347"/>
                  </a:cubicBezTo>
                  <a:cubicBezTo>
                    <a:pt x="284418" y="2186480"/>
                    <a:pt x="297288" y="2225405"/>
                    <a:pt x="327546" y="2251881"/>
                  </a:cubicBezTo>
                  <a:cubicBezTo>
                    <a:pt x="347509" y="2269349"/>
                    <a:pt x="374332" y="2277222"/>
                    <a:pt x="395785" y="2292824"/>
                  </a:cubicBezTo>
                  <a:cubicBezTo>
                    <a:pt x="424520" y="2313722"/>
                    <a:pt x="448564" y="2340687"/>
                    <a:pt x="477672" y="2361063"/>
                  </a:cubicBezTo>
                  <a:cubicBezTo>
                    <a:pt x="494339" y="2372730"/>
                    <a:pt x="513563" y="2380345"/>
                    <a:pt x="532263" y="2388359"/>
                  </a:cubicBezTo>
                  <a:cubicBezTo>
                    <a:pt x="576818" y="2407454"/>
                    <a:pt x="582527" y="2396966"/>
                    <a:pt x="627797" y="2429302"/>
                  </a:cubicBezTo>
                  <a:cubicBezTo>
                    <a:pt x="643503" y="2440520"/>
                    <a:pt x="651477" y="2461613"/>
                    <a:pt x="668740" y="2470245"/>
                  </a:cubicBezTo>
                  <a:cubicBezTo>
                    <a:pt x="689488" y="2480619"/>
                    <a:pt x="714600" y="2477790"/>
                    <a:pt x="736979" y="2483893"/>
                  </a:cubicBezTo>
                  <a:cubicBezTo>
                    <a:pt x="764737" y="2491463"/>
                    <a:pt x="790224" y="2508460"/>
                    <a:pt x="818866" y="2511188"/>
                  </a:cubicBezTo>
                  <a:lnTo>
                    <a:pt x="1105469" y="2538484"/>
                  </a:lnTo>
                  <a:lnTo>
                    <a:pt x="2361063" y="2524836"/>
                  </a:lnTo>
                  <a:cubicBezTo>
                    <a:pt x="2384255" y="2524358"/>
                    <a:pt x="2406923" y="2517291"/>
                    <a:pt x="2429302" y="2511188"/>
                  </a:cubicBezTo>
                  <a:cubicBezTo>
                    <a:pt x="2457060" y="2503618"/>
                    <a:pt x="2483893" y="2492991"/>
                    <a:pt x="2511188" y="2483893"/>
                  </a:cubicBezTo>
                  <a:cubicBezTo>
                    <a:pt x="2524836" y="2479344"/>
                    <a:pt x="2540161" y="2478225"/>
                    <a:pt x="2552131" y="2470245"/>
                  </a:cubicBezTo>
                  <a:lnTo>
                    <a:pt x="2593075" y="2442950"/>
                  </a:lnTo>
                  <a:cubicBezTo>
                    <a:pt x="2625434" y="2399804"/>
                    <a:pt x="2635044" y="2381630"/>
                    <a:pt x="2674961" y="2347415"/>
                  </a:cubicBezTo>
                  <a:cubicBezTo>
                    <a:pt x="2704583" y="2322025"/>
                    <a:pt x="2738095" y="2300777"/>
                    <a:pt x="2770496" y="2279176"/>
                  </a:cubicBezTo>
                  <a:cubicBezTo>
                    <a:pt x="2784144" y="2260979"/>
                    <a:pt x="2795355" y="2240669"/>
                    <a:pt x="2811439" y="2224585"/>
                  </a:cubicBezTo>
                  <a:cubicBezTo>
                    <a:pt x="2823037" y="2212987"/>
                    <a:pt x="2842541" y="2210412"/>
                    <a:pt x="2852382" y="2197290"/>
                  </a:cubicBezTo>
                  <a:cubicBezTo>
                    <a:pt x="2884214" y="2154848"/>
                    <a:pt x="2896755" y="2098326"/>
                    <a:pt x="2934269" y="2060812"/>
                  </a:cubicBezTo>
                  <a:cubicBezTo>
                    <a:pt x="2961564" y="2033517"/>
                    <a:pt x="2998892" y="2013452"/>
                    <a:pt x="3016155" y="1978926"/>
                  </a:cubicBezTo>
                  <a:cubicBezTo>
                    <a:pt x="3025254" y="1960729"/>
                    <a:pt x="3033357" y="1941999"/>
                    <a:pt x="3043451" y="1924335"/>
                  </a:cubicBezTo>
                  <a:cubicBezTo>
                    <a:pt x="3051589" y="1910093"/>
                    <a:pt x="3063411" y="1898062"/>
                    <a:pt x="3070746" y="1883391"/>
                  </a:cubicBezTo>
                  <a:cubicBezTo>
                    <a:pt x="3077180" y="1870524"/>
                    <a:pt x="3077960" y="1855315"/>
                    <a:pt x="3084394" y="1842448"/>
                  </a:cubicBezTo>
                  <a:cubicBezTo>
                    <a:pt x="3091730" y="1827777"/>
                    <a:pt x="3101848" y="1814627"/>
                    <a:pt x="3111690" y="1801505"/>
                  </a:cubicBezTo>
                  <a:cubicBezTo>
                    <a:pt x="3135889" y="1769240"/>
                    <a:pt x="3173006" y="1730035"/>
                    <a:pt x="3193576" y="1692323"/>
                  </a:cubicBezTo>
                  <a:cubicBezTo>
                    <a:pt x="3213060" y="1656602"/>
                    <a:pt x="3235300" y="1621743"/>
                    <a:pt x="3248167" y="1583141"/>
                  </a:cubicBezTo>
                  <a:cubicBezTo>
                    <a:pt x="3269562" y="1518956"/>
                    <a:pt x="3256472" y="1555554"/>
                    <a:pt x="3289110" y="1473959"/>
                  </a:cubicBezTo>
                  <a:cubicBezTo>
                    <a:pt x="3311564" y="1271876"/>
                    <a:pt x="3311564" y="1329138"/>
                    <a:pt x="3289110" y="1037230"/>
                  </a:cubicBezTo>
                  <a:cubicBezTo>
                    <a:pt x="3288007" y="1022887"/>
                    <a:pt x="3279415" y="1010119"/>
                    <a:pt x="3275463" y="996287"/>
                  </a:cubicBezTo>
                  <a:cubicBezTo>
                    <a:pt x="3270310" y="978252"/>
                    <a:pt x="3267205" y="959662"/>
                    <a:pt x="3261815" y="941696"/>
                  </a:cubicBezTo>
                  <a:cubicBezTo>
                    <a:pt x="3233142" y="846120"/>
                    <a:pt x="3239781" y="878390"/>
                    <a:pt x="3207224" y="791571"/>
                  </a:cubicBezTo>
                  <a:cubicBezTo>
                    <a:pt x="3202173" y="778101"/>
                    <a:pt x="3200010" y="763494"/>
                    <a:pt x="3193576" y="750627"/>
                  </a:cubicBezTo>
                  <a:cubicBezTo>
                    <a:pt x="3163627" y="690728"/>
                    <a:pt x="3162911" y="726870"/>
                    <a:pt x="3138985" y="655093"/>
                  </a:cubicBezTo>
                  <a:cubicBezTo>
                    <a:pt x="3086862" y="498724"/>
                    <a:pt x="3141616" y="590798"/>
                    <a:pt x="3084394" y="504968"/>
                  </a:cubicBezTo>
                  <a:cubicBezTo>
                    <a:pt x="3081395" y="483973"/>
                    <a:pt x="3075246" y="400247"/>
                    <a:pt x="3057099" y="368490"/>
                  </a:cubicBezTo>
                  <a:cubicBezTo>
                    <a:pt x="3023143" y="309066"/>
                    <a:pt x="3006864" y="312159"/>
                    <a:pt x="2961564" y="259308"/>
                  </a:cubicBezTo>
                  <a:cubicBezTo>
                    <a:pt x="2950889" y="246854"/>
                    <a:pt x="2946613" y="229166"/>
                    <a:pt x="2934269" y="218365"/>
                  </a:cubicBezTo>
                  <a:cubicBezTo>
                    <a:pt x="2909581" y="196763"/>
                    <a:pt x="2875579" y="186971"/>
                    <a:pt x="2852382" y="163774"/>
                  </a:cubicBezTo>
                  <a:cubicBezTo>
                    <a:pt x="2710421" y="21810"/>
                    <a:pt x="2903489" y="209529"/>
                    <a:pt x="2770496" y="95535"/>
                  </a:cubicBezTo>
                  <a:cubicBezTo>
                    <a:pt x="2750957" y="78787"/>
                    <a:pt x="2737972" y="54184"/>
                    <a:pt x="2715905" y="40944"/>
                  </a:cubicBezTo>
                  <a:cubicBezTo>
                    <a:pt x="2681273" y="20165"/>
                    <a:pt x="2606391" y="8123"/>
                    <a:pt x="2565779" y="0"/>
                  </a:cubicBezTo>
                  <a:cubicBezTo>
                    <a:pt x="2547831" y="1994"/>
                    <a:pt x="2411304" y="13573"/>
                    <a:pt x="2374710" y="27296"/>
                  </a:cubicBezTo>
                  <a:cubicBezTo>
                    <a:pt x="2359352" y="33055"/>
                    <a:pt x="2347415" y="45493"/>
                    <a:pt x="2333767" y="54591"/>
                  </a:cubicBezTo>
                  <a:lnTo>
                    <a:pt x="2306472" y="95535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780306" y="3647322"/>
                <a:ext cx="2735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+27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06" y="3647322"/>
                <a:ext cx="273504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任意多边形 18"/>
          <p:cNvSpPr/>
          <p:nvPr/>
        </p:nvSpPr>
        <p:spPr>
          <a:xfrm>
            <a:off x="5131558" y="3548418"/>
            <a:ext cx="3549969" cy="3289110"/>
          </a:xfrm>
          <a:custGeom>
            <a:avLst/>
            <a:gdLst>
              <a:gd name="connsiteX0" fmla="*/ 1897039 w 3549969"/>
              <a:gd name="connsiteY0" fmla="*/ 0 h 3289110"/>
              <a:gd name="connsiteX1" fmla="*/ 1815152 w 3549969"/>
              <a:gd name="connsiteY1" fmla="*/ 13648 h 3289110"/>
              <a:gd name="connsiteX2" fmla="*/ 1774209 w 3549969"/>
              <a:gd name="connsiteY2" fmla="*/ 40943 h 3289110"/>
              <a:gd name="connsiteX3" fmla="*/ 1705970 w 3549969"/>
              <a:gd name="connsiteY3" fmla="*/ 68239 h 3289110"/>
              <a:gd name="connsiteX4" fmla="*/ 1610436 w 3549969"/>
              <a:gd name="connsiteY4" fmla="*/ 122830 h 3289110"/>
              <a:gd name="connsiteX5" fmla="*/ 1501254 w 3549969"/>
              <a:gd name="connsiteY5" fmla="*/ 163773 h 3289110"/>
              <a:gd name="connsiteX6" fmla="*/ 1378424 w 3549969"/>
              <a:gd name="connsiteY6" fmla="*/ 218364 h 3289110"/>
              <a:gd name="connsiteX7" fmla="*/ 1255594 w 3549969"/>
              <a:gd name="connsiteY7" fmla="*/ 259307 h 3289110"/>
              <a:gd name="connsiteX8" fmla="*/ 914400 w 3549969"/>
              <a:gd name="connsiteY8" fmla="*/ 354842 h 3289110"/>
              <a:gd name="connsiteX9" fmla="*/ 750627 w 3549969"/>
              <a:gd name="connsiteY9" fmla="*/ 436728 h 3289110"/>
              <a:gd name="connsiteX10" fmla="*/ 668741 w 3549969"/>
              <a:gd name="connsiteY10" fmla="*/ 477672 h 3289110"/>
              <a:gd name="connsiteX11" fmla="*/ 573206 w 3549969"/>
              <a:gd name="connsiteY11" fmla="*/ 532263 h 3289110"/>
              <a:gd name="connsiteX12" fmla="*/ 477672 w 3549969"/>
              <a:gd name="connsiteY12" fmla="*/ 559558 h 3289110"/>
              <a:gd name="connsiteX13" fmla="*/ 395785 w 3549969"/>
              <a:gd name="connsiteY13" fmla="*/ 614149 h 3289110"/>
              <a:gd name="connsiteX14" fmla="*/ 286603 w 3549969"/>
              <a:gd name="connsiteY14" fmla="*/ 736979 h 3289110"/>
              <a:gd name="connsiteX15" fmla="*/ 177421 w 3549969"/>
              <a:gd name="connsiteY15" fmla="*/ 859809 h 3289110"/>
              <a:gd name="connsiteX16" fmla="*/ 54591 w 3549969"/>
              <a:gd name="connsiteY16" fmla="*/ 1023582 h 3289110"/>
              <a:gd name="connsiteX17" fmla="*/ 0 w 3549969"/>
              <a:gd name="connsiteY17" fmla="*/ 1173707 h 3289110"/>
              <a:gd name="connsiteX18" fmla="*/ 27296 w 3549969"/>
              <a:gd name="connsiteY18" fmla="*/ 1760561 h 3289110"/>
              <a:gd name="connsiteX19" fmla="*/ 109182 w 3549969"/>
              <a:gd name="connsiteY19" fmla="*/ 2033516 h 3289110"/>
              <a:gd name="connsiteX20" fmla="*/ 136478 w 3549969"/>
              <a:gd name="connsiteY20" fmla="*/ 2115403 h 3289110"/>
              <a:gd name="connsiteX21" fmla="*/ 177421 w 3549969"/>
              <a:gd name="connsiteY21" fmla="*/ 2197289 h 3289110"/>
              <a:gd name="connsiteX22" fmla="*/ 272955 w 3549969"/>
              <a:gd name="connsiteY22" fmla="*/ 2361063 h 3289110"/>
              <a:gd name="connsiteX23" fmla="*/ 313899 w 3549969"/>
              <a:gd name="connsiteY23" fmla="*/ 2442949 h 3289110"/>
              <a:gd name="connsiteX24" fmla="*/ 464024 w 3549969"/>
              <a:gd name="connsiteY24" fmla="*/ 2634018 h 3289110"/>
              <a:gd name="connsiteX25" fmla="*/ 586854 w 3549969"/>
              <a:gd name="connsiteY25" fmla="*/ 2784143 h 3289110"/>
              <a:gd name="connsiteX26" fmla="*/ 641445 w 3549969"/>
              <a:gd name="connsiteY26" fmla="*/ 2852382 h 3289110"/>
              <a:gd name="connsiteX27" fmla="*/ 846161 w 3549969"/>
              <a:gd name="connsiteY27" fmla="*/ 2988860 h 3289110"/>
              <a:gd name="connsiteX28" fmla="*/ 914400 w 3549969"/>
              <a:gd name="connsiteY28" fmla="*/ 3057098 h 3289110"/>
              <a:gd name="connsiteX29" fmla="*/ 996287 w 3549969"/>
              <a:gd name="connsiteY29" fmla="*/ 3098042 h 3289110"/>
              <a:gd name="connsiteX30" fmla="*/ 1146412 w 3549969"/>
              <a:gd name="connsiteY30" fmla="*/ 3166281 h 3289110"/>
              <a:gd name="connsiteX31" fmla="*/ 1269242 w 3549969"/>
              <a:gd name="connsiteY31" fmla="*/ 3220872 h 3289110"/>
              <a:gd name="connsiteX32" fmla="*/ 1337481 w 3549969"/>
              <a:gd name="connsiteY32" fmla="*/ 3234519 h 3289110"/>
              <a:gd name="connsiteX33" fmla="*/ 1392072 w 3549969"/>
              <a:gd name="connsiteY33" fmla="*/ 3261815 h 3289110"/>
              <a:gd name="connsiteX34" fmla="*/ 1501254 w 3549969"/>
              <a:gd name="connsiteY34" fmla="*/ 3289110 h 3289110"/>
              <a:gd name="connsiteX35" fmla="*/ 2333767 w 3549969"/>
              <a:gd name="connsiteY35" fmla="*/ 3275463 h 3289110"/>
              <a:gd name="connsiteX36" fmla="*/ 2456597 w 3549969"/>
              <a:gd name="connsiteY36" fmla="*/ 3261815 h 3289110"/>
              <a:gd name="connsiteX37" fmla="*/ 2565779 w 3549969"/>
              <a:gd name="connsiteY37" fmla="*/ 3220872 h 3289110"/>
              <a:gd name="connsiteX38" fmla="*/ 2797791 w 3549969"/>
              <a:gd name="connsiteY38" fmla="*/ 3166281 h 3289110"/>
              <a:gd name="connsiteX39" fmla="*/ 3029803 w 3549969"/>
              <a:gd name="connsiteY39" fmla="*/ 3084394 h 3289110"/>
              <a:gd name="connsiteX40" fmla="*/ 3289111 w 3549969"/>
              <a:gd name="connsiteY40" fmla="*/ 2920621 h 3289110"/>
              <a:gd name="connsiteX41" fmla="*/ 3330054 w 3549969"/>
              <a:gd name="connsiteY41" fmla="*/ 2838734 h 3289110"/>
              <a:gd name="connsiteX42" fmla="*/ 3384645 w 3549969"/>
              <a:gd name="connsiteY42" fmla="*/ 2756848 h 3289110"/>
              <a:gd name="connsiteX43" fmla="*/ 3466532 w 3549969"/>
              <a:gd name="connsiteY43" fmla="*/ 2579427 h 3289110"/>
              <a:gd name="connsiteX44" fmla="*/ 3480179 w 3549969"/>
              <a:gd name="connsiteY44" fmla="*/ 2483892 h 3289110"/>
              <a:gd name="connsiteX45" fmla="*/ 3507475 w 3549969"/>
              <a:gd name="connsiteY45" fmla="*/ 2306472 h 3289110"/>
              <a:gd name="connsiteX46" fmla="*/ 3534770 w 3549969"/>
              <a:gd name="connsiteY46" fmla="*/ 2019869 h 3289110"/>
              <a:gd name="connsiteX47" fmla="*/ 3548418 w 3549969"/>
              <a:gd name="connsiteY47" fmla="*/ 1146412 h 3289110"/>
              <a:gd name="connsiteX48" fmla="*/ 3507475 w 3549969"/>
              <a:gd name="connsiteY48" fmla="*/ 791570 h 3289110"/>
              <a:gd name="connsiteX49" fmla="*/ 3439236 w 3549969"/>
              <a:gd name="connsiteY49" fmla="*/ 682388 h 3289110"/>
              <a:gd name="connsiteX50" fmla="*/ 3302758 w 3549969"/>
              <a:gd name="connsiteY50" fmla="*/ 504967 h 3289110"/>
              <a:gd name="connsiteX51" fmla="*/ 3234520 w 3549969"/>
              <a:gd name="connsiteY51" fmla="*/ 450376 h 3289110"/>
              <a:gd name="connsiteX52" fmla="*/ 3098042 w 3549969"/>
              <a:gd name="connsiteY52" fmla="*/ 327546 h 3289110"/>
              <a:gd name="connsiteX53" fmla="*/ 3043451 w 3549969"/>
              <a:gd name="connsiteY53" fmla="*/ 313898 h 3289110"/>
              <a:gd name="connsiteX54" fmla="*/ 2770496 w 3549969"/>
              <a:gd name="connsiteY54" fmla="*/ 232012 h 3289110"/>
              <a:gd name="connsiteX55" fmla="*/ 2715905 w 3549969"/>
              <a:gd name="connsiteY55" fmla="*/ 218364 h 3289110"/>
              <a:gd name="connsiteX56" fmla="*/ 2497541 w 3549969"/>
              <a:gd name="connsiteY56" fmla="*/ 191069 h 3289110"/>
              <a:gd name="connsiteX57" fmla="*/ 1992573 w 3549969"/>
              <a:gd name="connsiteY57" fmla="*/ 150125 h 3289110"/>
              <a:gd name="connsiteX58" fmla="*/ 1692323 w 3549969"/>
              <a:gd name="connsiteY58" fmla="*/ 136478 h 3289110"/>
              <a:gd name="connsiteX59" fmla="*/ 1146412 w 3549969"/>
              <a:gd name="connsiteY59" fmla="*/ 150125 h 3289110"/>
              <a:gd name="connsiteX60" fmla="*/ 996287 w 3549969"/>
              <a:gd name="connsiteY60" fmla="*/ 177421 h 328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549969" h="3289110">
                <a:moveTo>
                  <a:pt x="1897039" y="0"/>
                </a:moveTo>
                <a:cubicBezTo>
                  <a:pt x="1869743" y="4549"/>
                  <a:pt x="1841404" y="4897"/>
                  <a:pt x="1815152" y="13648"/>
                </a:cubicBezTo>
                <a:cubicBezTo>
                  <a:pt x="1799591" y="18835"/>
                  <a:pt x="1788880" y="33608"/>
                  <a:pt x="1774209" y="40943"/>
                </a:cubicBezTo>
                <a:cubicBezTo>
                  <a:pt x="1752297" y="51899"/>
                  <a:pt x="1727882" y="57283"/>
                  <a:pt x="1705970" y="68239"/>
                </a:cubicBezTo>
                <a:cubicBezTo>
                  <a:pt x="1673165" y="84642"/>
                  <a:pt x="1643672" y="107320"/>
                  <a:pt x="1610436" y="122830"/>
                </a:cubicBezTo>
                <a:cubicBezTo>
                  <a:pt x="1575214" y="139267"/>
                  <a:pt x="1537195" y="148974"/>
                  <a:pt x="1501254" y="163773"/>
                </a:cubicBezTo>
                <a:cubicBezTo>
                  <a:pt x="1459824" y="180832"/>
                  <a:pt x="1420182" y="202125"/>
                  <a:pt x="1378424" y="218364"/>
                </a:cubicBezTo>
                <a:cubicBezTo>
                  <a:pt x="1338200" y="234006"/>
                  <a:pt x="1296998" y="247129"/>
                  <a:pt x="1255594" y="259307"/>
                </a:cubicBezTo>
                <a:cubicBezTo>
                  <a:pt x="1142288" y="292632"/>
                  <a:pt x="1020037" y="302024"/>
                  <a:pt x="914400" y="354842"/>
                </a:cubicBezTo>
                <a:lnTo>
                  <a:pt x="750627" y="436728"/>
                </a:lnTo>
                <a:cubicBezTo>
                  <a:pt x="723332" y="450376"/>
                  <a:pt x="695237" y="462531"/>
                  <a:pt x="668741" y="477672"/>
                </a:cubicBezTo>
                <a:cubicBezTo>
                  <a:pt x="636896" y="495869"/>
                  <a:pt x="606918" y="517815"/>
                  <a:pt x="573206" y="532263"/>
                </a:cubicBezTo>
                <a:cubicBezTo>
                  <a:pt x="542765" y="545309"/>
                  <a:pt x="509517" y="550460"/>
                  <a:pt x="477672" y="559558"/>
                </a:cubicBezTo>
                <a:cubicBezTo>
                  <a:pt x="450376" y="577755"/>
                  <a:pt x="421402" y="593656"/>
                  <a:pt x="395785" y="614149"/>
                </a:cubicBezTo>
                <a:cubicBezTo>
                  <a:pt x="344947" y="654820"/>
                  <a:pt x="329707" y="687717"/>
                  <a:pt x="286603" y="736979"/>
                </a:cubicBezTo>
                <a:cubicBezTo>
                  <a:pt x="201628" y="834093"/>
                  <a:pt x="292823" y="705940"/>
                  <a:pt x="177421" y="859809"/>
                </a:cubicBezTo>
                <a:cubicBezTo>
                  <a:pt x="10245" y="1082709"/>
                  <a:pt x="244424" y="795781"/>
                  <a:pt x="54591" y="1023582"/>
                </a:cubicBezTo>
                <a:cubicBezTo>
                  <a:pt x="23318" y="1148677"/>
                  <a:pt x="48105" y="1101551"/>
                  <a:pt x="0" y="1173707"/>
                </a:cubicBezTo>
                <a:cubicBezTo>
                  <a:pt x="9099" y="1369325"/>
                  <a:pt x="2627" y="1566292"/>
                  <a:pt x="27296" y="1760561"/>
                </a:cubicBezTo>
                <a:cubicBezTo>
                  <a:pt x="39262" y="1854795"/>
                  <a:pt x="79143" y="1943400"/>
                  <a:pt x="109182" y="2033516"/>
                </a:cubicBezTo>
                <a:cubicBezTo>
                  <a:pt x="118281" y="2060812"/>
                  <a:pt x="125412" y="2088844"/>
                  <a:pt x="136478" y="2115403"/>
                </a:cubicBezTo>
                <a:cubicBezTo>
                  <a:pt x="148215" y="2143573"/>
                  <a:pt x="162601" y="2170612"/>
                  <a:pt x="177421" y="2197289"/>
                </a:cubicBezTo>
                <a:cubicBezTo>
                  <a:pt x="208114" y="2252536"/>
                  <a:pt x="244690" y="2304535"/>
                  <a:pt x="272955" y="2361063"/>
                </a:cubicBezTo>
                <a:cubicBezTo>
                  <a:pt x="286603" y="2388358"/>
                  <a:pt x="296971" y="2417557"/>
                  <a:pt x="313899" y="2442949"/>
                </a:cubicBezTo>
                <a:cubicBezTo>
                  <a:pt x="416631" y="2597046"/>
                  <a:pt x="383032" y="2520629"/>
                  <a:pt x="464024" y="2634018"/>
                </a:cubicBezTo>
                <a:cubicBezTo>
                  <a:pt x="604086" y="2830104"/>
                  <a:pt x="467197" y="2649528"/>
                  <a:pt x="586854" y="2784143"/>
                </a:cubicBezTo>
                <a:cubicBezTo>
                  <a:pt x="606207" y="2805915"/>
                  <a:pt x="618582" y="2834332"/>
                  <a:pt x="641445" y="2852382"/>
                </a:cubicBezTo>
                <a:cubicBezTo>
                  <a:pt x="705815" y="2903201"/>
                  <a:pt x="788169" y="2930869"/>
                  <a:pt x="846161" y="2988860"/>
                </a:cubicBezTo>
                <a:cubicBezTo>
                  <a:pt x="868907" y="3011606"/>
                  <a:pt x="888385" y="3038178"/>
                  <a:pt x="914400" y="3057098"/>
                </a:cubicBezTo>
                <a:cubicBezTo>
                  <a:pt x="939081" y="3075048"/>
                  <a:pt x="969496" y="3083429"/>
                  <a:pt x="996287" y="3098042"/>
                </a:cubicBezTo>
                <a:cubicBezTo>
                  <a:pt x="1169267" y="3192395"/>
                  <a:pt x="952514" y="3088721"/>
                  <a:pt x="1146412" y="3166281"/>
                </a:cubicBezTo>
                <a:cubicBezTo>
                  <a:pt x="1227048" y="3198536"/>
                  <a:pt x="1177137" y="3193241"/>
                  <a:pt x="1269242" y="3220872"/>
                </a:cubicBezTo>
                <a:cubicBezTo>
                  <a:pt x="1291460" y="3227537"/>
                  <a:pt x="1314735" y="3229970"/>
                  <a:pt x="1337481" y="3234519"/>
                </a:cubicBezTo>
                <a:cubicBezTo>
                  <a:pt x="1355678" y="3243618"/>
                  <a:pt x="1372771" y="3255381"/>
                  <a:pt x="1392072" y="3261815"/>
                </a:cubicBezTo>
                <a:cubicBezTo>
                  <a:pt x="1427661" y="3273678"/>
                  <a:pt x="1501254" y="3289110"/>
                  <a:pt x="1501254" y="3289110"/>
                </a:cubicBezTo>
                <a:lnTo>
                  <a:pt x="2333767" y="3275463"/>
                </a:lnTo>
                <a:cubicBezTo>
                  <a:pt x="2374945" y="3274286"/>
                  <a:pt x="2416497" y="3271250"/>
                  <a:pt x="2456597" y="3261815"/>
                </a:cubicBezTo>
                <a:cubicBezTo>
                  <a:pt x="2494433" y="3252913"/>
                  <a:pt x="2528490" y="3231839"/>
                  <a:pt x="2565779" y="3220872"/>
                </a:cubicBezTo>
                <a:cubicBezTo>
                  <a:pt x="2661450" y="3192734"/>
                  <a:pt x="2704966" y="3197223"/>
                  <a:pt x="2797791" y="3166281"/>
                </a:cubicBezTo>
                <a:cubicBezTo>
                  <a:pt x="3199125" y="3032502"/>
                  <a:pt x="2728916" y="3170360"/>
                  <a:pt x="3029803" y="3084394"/>
                </a:cubicBezTo>
                <a:cubicBezTo>
                  <a:pt x="3050195" y="3072499"/>
                  <a:pt x="3251863" y="2961594"/>
                  <a:pt x="3289111" y="2920621"/>
                </a:cubicBezTo>
                <a:cubicBezTo>
                  <a:pt x="3309639" y="2898040"/>
                  <a:pt x="3314677" y="2865094"/>
                  <a:pt x="3330054" y="2838734"/>
                </a:cubicBezTo>
                <a:cubicBezTo>
                  <a:pt x="3346583" y="2810398"/>
                  <a:pt x="3368116" y="2785184"/>
                  <a:pt x="3384645" y="2756848"/>
                </a:cubicBezTo>
                <a:cubicBezTo>
                  <a:pt x="3415030" y="2704759"/>
                  <a:pt x="3443143" y="2634001"/>
                  <a:pt x="3466532" y="2579427"/>
                </a:cubicBezTo>
                <a:cubicBezTo>
                  <a:pt x="3471081" y="2547582"/>
                  <a:pt x="3475288" y="2515686"/>
                  <a:pt x="3480179" y="2483892"/>
                </a:cubicBezTo>
                <a:cubicBezTo>
                  <a:pt x="3490017" y="2419945"/>
                  <a:pt x="3500491" y="2371660"/>
                  <a:pt x="3507475" y="2306472"/>
                </a:cubicBezTo>
                <a:cubicBezTo>
                  <a:pt x="3517699" y="2211052"/>
                  <a:pt x="3525672" y="2115403"/>
                  <a:pt x="3534770" y="2019869"/>
                </a:cubicBezTo>
                <a:cubicBezTo>
                  <a:pt x="3539319" y="1728717"/>
                  <a:pt x="3554887" y="1437528"/>
                  <a:pt x="3548418" y="1146412"/>
                </a:cubicBezTo>
                <a:cubicBezTo>
                  <a:pt x="3545773" y="1027376"/>
                  <a:pt x="3527049" y="909015"/>
                  <a:pt x="3507475" y="791570"/>
                </a:cubicBezTo>
                <a:cubicBezTo>
                  <a:pt x="3501551" y="756029"/>
                  <a:pt x="3457118" y="709211"/>
                  <a:pt x="3439236" y="682388"/>
                </a:cubicBezTo>
                <a:cubicBezTo>
                  <a:pt x="3361655" y="566016"/>
                  <a:pt x="3395568" y="588496"/>
                  <a:pt x="3302758" y="504967"/>
                </a:cubicBezTo>
                <a:cubicBezTo>
                  <a:pt x="3281106" y="485481"/>
                  <a:pt x="3255117" y="470974"/>
                  <a:pt x="3234520" y="450376"/>
                </a:cubicBezTo>
                <a:cubicBezTo>
                  <a:pt x="3153305" y="369160"/>
                  <a:pt x="3211071" y="384061"/>
                  <a:pt x="3098042" y="327546"/>
                </a:cubicBezTo>
                <a:cubicBezTo>
                  <a:pt x="3081265" y="319158"/>
                  <a:pt x="3061354" y="319493"/>
                  <a:pt x="3043451" y="313898"/>
                </a:cubicBezTo>
                <a:cubicBezTo>
                  <a:pt x="2777629" y="230828"/>
                  <a:pt x="2978830" y="284095"/>
                  <a:pt x="2770496" y="232012"/>
                </a:cubicBezTo>
                <a:cubicBezTo>
                  <a:pt x="2752299" y="227463"/>
                  <a:pt x="2734547" y="220435"/>
                  <a:pt x="2715905" y="218364"/>
                </a:cubicBezTo>
                <a:cubicBezTo>
                  <a:pt x="2561104" y="201164"/>
                  <a:pt x="2633856" y="210542"/>
                  <a:pt x="2497541" y="191069"/>
                </a:cubicBezTo>
                <a:cubicBezTo>
                  <a:pt x="2268481" y="125623"/>
                  <a:pt x="2444283" y="167498"/>
                  <a:pt x="1992573" y="150125"/>
                </a:cubicBezTo>
                <a:lnTo>
                  <a:pt x="1692323" y="136478"/>
                </a:lnTo>
                <a:cubicBezTo>
                  <a:pt x="1510353" y="141027"/>
                  <a:pt x="1328125" y="139436"/>
                  <a:pt x="1146412" y="150125"/>
                </a:cubicBezTo>
                <a:cubicBezTo>
                  <a:pt x="1095638" y="153112"/>
                  <a:pt x="996287" y="177421"/>
                  <a:pt x="996287" y="177421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70667" y="3278225"/>
                <a:ext cx="88026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4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+27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≠0</m:t>
                      </m:r>
                      <m:r>
                        <m:rPr>
                          <m:lit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lit/>
                        </m:rP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7" y="3278225"/>
                <a:ext cx="880266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/>
                  <a:t>的椭圆曲线加法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5882" b="-16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" descr="graph8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" y="2026444"/>
            <a:ext cx="3429000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 bwMode="auto">
              <a:xfrm>
                <a:off x="4805292" y="2026444"/>
                <a:ext cx="3959272" cy="2426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50000" indent="-450000" algn="l" defTabSz="685800" rtl="0" eaLnBrk="0" fontAlgn="base" hangingPunct="0">
                  <a:lnSpc>
                    <a:spcPct val="110000"/>
                  </a:lnSpc>
                  <a:spcBef>
                    <a:spcPts val="24"/>
                  </a:spcBef>
                  <a:spcAft>
                    <a:spcPct val="0"/>
                  </a:spcAft>
                  <a:buSzPct val="80000"/>
                  <a:buFontTx/>
                  <a:buBlip>
                    <a:blip r:embed="rId4"/>
                  </a:buBlip>
                  <a:defRPr sz="2800" kern="120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1pPr>
                <a:lvl2pPr marL="914400" indent="-284400" algn="l" defTabSz="685800" rtl="0" eaLnBrk="0" fontAlgn="base" hangingPunct="0">
                  <a:lnSpc>
                    <a:spcPct val="110000"/>
                  </a:lnSpc>
                  <a:spcBef>
                    <a:spcPts val="24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2pPr>
                <a:lvl3pPr marL="1321200" indent="-230400" algn="l" defTabSz="685800" rtl="0" eaLnBrk="0" fontAlgn="base" hangingPunct="0">
                  <a:lnSpc>
                    <a:spcPct val="110000"/>
                  </a:lnSpc>
                  <a:spcBef>
                    <a:spcPts val="24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3pPr>
                <a:lvl4pPr marL="1731600" indent="-171450" algn="l" defTabSz="685800" rtl="0" eaLnBrk="0" fontAlgn="base" hangingPunct="0">
                  <a:lnSpc>
                    <a:spcPct val="110000"/>
                  </a:lnSpc>
                  <a:spcBef>
                    <a:spcPts val="24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4pPr>
                <a:lvl5pPr marL="2138400" indent="-171450" algn="l" defTabSz="685800" rtl="0" eaLnBrk="0" fontAlgn="base" hangingPunct="0">
                  <a:lnSpc>
                    <a:spcPct val="110000"/>
                  </a:lnSpc>
                  <a:spcBef>
                    <a:spcPts val="24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5292" y="2026444"/>
                <a:ext cx="3959272" cy="24261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9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/>
                  <a:t>的椭圆曲线的</a:t>
                </a:r>
                <a:r>
                  <a:rPr lang="zh-CN" altLang="en-US" dirty="0" smtClean="0"/>
                  <a:t>加法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5882" b="-16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The result of P + Q as Q is approaching 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55" y="19038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result of P + Q as Q is approaching P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02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118764" y="5347056"/>
            <a:ext cx="2947063" cy="101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000" indent="-450000" algn="l" defTabSz="685800" rtl="0" eaLnBrk="0" fontAlgn="base" hangingPunct="0">
              <a:lnSpc>
                <a:spcPct val="110000"/>
              </a:lnSpc>
              <a:spcBef>
                <a:spcPts val="24"/>
              </a:spcBef>
              <a:spcAft>
                <a:spcPct val="0"/>
              </a:spcAft>
              <a:buSzPct val="80000"/>
              <a:buFontTx/>
              <a:buBlip>
                <a:blip r:embed="rId5"/>
              </a:buBlip>
              <a:defRPr sz="2800" kern="120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algn="l" defTabSz="685800" rtl="0" eaLnBrk="0" fontAlgn="base" hangingPunct="0">
              <a:lnSpc>
                <a:spcPct val="110000"/>
              </a:lnSpc>
              <a:spcBef>
                <a:spcPts val="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algn="l" defTabSz="685800" rtl="0" eaLnBrk="0" fontAlgn="base" hangingPunct="0">
              <a:lnSpc>
                <a:spcPct val="110000"/>
              </a:lnSpc>
              <a:spcBef>
                <a:spcPts val="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algn="l" defTabSz="685800" rtl="0" eaLnBrk="0" fontAlgn="base" hangingPunct="0">
              <a:lnSpc>
                <a:spcPct val="110000"/>
              </a:lnSpc>
              <a:spcBef>
                <a:spcPts val="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algn="l" defTabSz="685800" rtl="0" eaLnBrk="0" fontAlgn="base" hangingPunct="0">
              <a:lnSpc>
                <a:spcPct val="110000"/>
              </a:lnSpc>
              <a:spcBef>
                <a:spcPts val="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逆元很简单</a:t>
            </a:r>
            <a:endParaRPr lang="en-US" altLang="zh-CN" dirty="0" smtClean="0"/>
          </a:p>
          <a:p>
            <a:r>
              <a:rPr lang="zh-CN" altLang="en-US" dirty="0" smtClean="0"/>
              <a:t>加法花些时间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 bwMode="auto">
              <a:xfrm>
                <a:off x="612728" y="4761363"/>
                <a:ext cx="3959272" cy="1842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50000" indent="-450000" algn="l" defTabSz="685800" rtl="0" eaLnBrk="0" fontAlgn="base" hangingPunct="0">
                  <a:lnSpc>
                    <a:spcPct val="110000"/>
                  </a:lnSpc>
                  <a:spcBef>
                    <a:spcPts val="24"/>
                  </a:spcBef>
                  <a:spcAft>
                    <a:spcPct val="0"/>
                  </a:spcAft>
                  <a:buSzPct val="80000"/>
                  <a:buFontTx/>
                  <a:buBlip>
                    <a:blip r:embed="rId5"/>
                  </a:buBlip>
                  <a:defRPr sz="2800" kern="120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1pPr>
                <a:lvl2pPr marL="914400" indent="-284400" algn="l" defTabSz="685800" rtl="0" eaLnBrk="0" fontAlgn="base" hangingPunct="0">
                  <a:lnSpc>
                    <a:spcPct val="110000"/>
                  </a:lnSpc>
                  <a:spcBef>
                    <a:spcPts val="24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2pPr>
                <a:lvl3pPr marL="1321200" indent="-230400" algn="l" defTabSz="685800" rtl="0" eaLnBrk="0" fontAlgn="base" hangingPunct="0">
                  <a:lnSpc>
                    <a:spcPct val="110000"/>
                  </a:lnSpc>
                  <a:spcBef>
                    <a:spcPts val="24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3pPr>
                <a:lvl4pPr marL="1731600" indent="-171450" algn="l" defTabSz="685800" rtl="0" eaLnBrk="0" fontAlgn="base" hangingPunct="0">
                  <a:lnSpc>
                    <a:spcPct val="110000"/>
                  </a:lnSpc>
                  <a:spcBef>
                    <a:spcPts val="24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4pPr>
                <a:lvl5pPr marL="2138400" indent="-171450" algn="l" defTabSz="685800" rtl="0" eaLnBrk="0" fontAlgn="base" hangingPunct="0">
                  <a:lnSpc>
                    <a:spcPct val="110000"/>
                  </a:lnSpc>
                  <a:spcBef>
                    <a:spcPts val="24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728" y="4761363"/>
                <a:ext cx="3959272" cy="18426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6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/>
                  <a:t>的椭圆曲线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5882" b="-16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椭圆曲线组成的群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元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逆元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封闭性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结合律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交换律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 smtClean="0"/>
                  <a:t>上有太多的性质了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导数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6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/>
                  <a:t>的椭圆曲线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7563" b="-15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343354" y="3644546"/>
                <a:ext cx="3725636" cy="67562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−7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43354" y="3644546"/>
                <a:ext cx="3725636" cy="67562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Elliptic curves in F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287" y="1086756"/>
            <a:ext cx="5791200" cy="57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19773" y="1569549"/>
                <a:ext cx="311534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19 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97</m:t>
                      </m:r>
                    </m:oMath>
                  </m:oMathPara>
                </a14:m>
                <a:endParaRPr lang="en-US" altLang="zh-CN" sz="2800" b="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8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127 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487</m:t>
                    </m:r>
                  </m:oMath>
                </a14:m>
                <a:endParaRPr lang="en-US" altLang="zh-CN" sz="2800" i="1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3" y="1569549"/>
                <a:ext cx="3115340" cy="9541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2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int addition for elliptic curves in Z/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53" y="1304925"/>
            <a:ext cx="498157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 smtClean="0"/>
                  <a:t>的椭圆曲线加法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563" b="-15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4925"/>
                <a:ext cx="5481864" cy="48720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127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=(16,20) 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41,120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+83 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127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4925"/>
                <a:ext cx="5481864" cy="487203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9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4" y="1289525"/>
            <a:ext cx="4839932" cy="48720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椭圆曲线循环群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563" b="-15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2" y="1361787"/>
            <a:ext cx="3629532" cy="20672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5442" y="3725544"/>
            <a:ext cx="37879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#E = 100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n: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子群的阶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(order) = 5</a:t>
            </a:r>
          </a:p>
          <a:p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h:cofactor = 20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有限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域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dirty="0" smtClean="0"/>
              <a:t>class </a:t>
            </a:r>
            <a:r>
              <a:rPr lang="en-US" altLang="zh-CN" sz="4400" dirty="0" err="1" smtClean="0"/>
              <a:t>ModInt</a:t>
            </a:r>
            <a:r>
              <a:rPr lang="en-US" altLang="zh-CN" sz="4400" dirty="0" smtClean="0"/>
              <a:t>:</a:t>
            </a:r>
          </a:p>
          <a:p>
            <a:pPr lvl="1"/>
            <a:r>
              <a:rPr lang="en-US" altLang="zh-CN" sz="4000" dirty="0" err="1" smtClean="0"/>
              <a:t>def</a:t>
            </a:r>
            <a:r>
              <a:rPr lang="en-US" altLang="zh-CN" sz="4000" dirty="0" smtClean="0"/>
              <a:t> __</a:t>
            </a:r>
            <a:r>
              <a:rPr lang="en-US" altLang="zh-CN" sz="4000" dirty="0" err="1" smtClean="0"/>
              <a:t>init</a:t>
            </a:r>
            <a:r>
              <a:rPr lang="en-US" altLang="zh-CN" sz="4000" dirty="0" smtClean="0"/>
              <a:t>__(self, m):</a:t>
            </a:r>
          </a:p>
          <a:p>
            <a:pPr lvl="2"/>
            <a:r>
              <a:rPr lang="en-US" altLang="zh-CN" sz="4000" dirty="0" err="1" smtClean="0"/>
              <a:t>self.m</a:t>
            </a:r>
            <a:r>
              <a:rPr lang="en-US" altLang="zh-CN" sz="4000" dirty="0" smtClean="0"/>
              <a:t> = m</a:t>
            </a:r>
          </a:p>
          <a:p>
            <a:pPr lvl="1"/>
            <a:r>
              <a:rPr lang="en-US" altLang="zh-CN" sz="4000" dirty="0" err="1" smtClean="0"/>
              <a:t>def</a:t>
            </a:r>
            <a:r>
              <a:rPr lang="en-US" altLang="zh-CN" sz="4000" dirty="0" smtClean="0"/>
              <a:t> operator*(a, b):</a:t>
            </a:r>
          </a:p>
          <a:p>
            <a:pPr lvl="2"/>
            <a:r>
              <a:rPr lang="en-US" altLang="zh-CN" sz="4000" dirty="0" smtClean="0"/>
              <a:t>return ((a * b) </a:t>
            </a:r>
            <a:r>
              <a:rPr lang="en-US" altLang="zh-CN" sz="4000" dirty="0" smtClean="0">
                <a:solidFill>
                  <a:srgbClr val="FF0000"/>
                </a:solidFill>
              </a:rPr>
              <a:t>mod 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self.m</a:t>
            </a:r>
            <a:r>
              <a:rPr lang="en-US" altLang="zh-CN" sz="4000" dirty="0" smtClean="0"/>
              <a:t>)</a:t>
            </a:r>
            <a:endParaRPr lang="en-US" altLang="zh-CN" sz="4000" dirty="0"/>
          </a:p>
          <a:p>
            <a:pPr lvl="1"/>
            <a:r>
              <a:rPr lang="en-US" altLang="zh-CN" sz="4000" dirty="0" err="1" smtClean="0"/>
              <a:t>def</a:t>
            </a:r>
            <a:r>
              <a:rPr lang="en-US" altLang="zh-CN" sz="4000" dirty="0" smtClean="0"/>
              <a:t> operator+(a, b):</a:t>
            </a:r>
          </a:p>
          <a:p>
            <a:pPr lvl="2"/>
            <a:r>
              <a:rPr lang="en-US" altLang="zh-CN" sz="4000" dirty="0" smtClean="0"/>
              <a:t>return (a + b) </a:t>
            </a:r>
            <a:r>
              <a:rPr lang="en-US" altLang="zh-CN" sz="4000" dirty="0" smtClean="0">
                <a:solidFill>
                  <a:srgbClr val="FF0000"/>
                </a:solidFill>
              </a:rPr>
              <a:t>mod 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self.m</a:t>
            </a:r>
            <a:r>
              <a:rPr lang="en-US" altLang="zh-CN" sz="4000" dirty="0" smtClean="0"/>
              <a:t>)</a:t>
            </a:r>
          </a:p>
          <a:p>
            <a:pPr lvl="2"/>
            <a:endParaRPr lang="en-US" altLang="zh-CN" sz="4000" dirty="0"/>
          </a:p>
          <a:p>
            <a:pPr lvl="2"/>
            <a:endParaRPr lang="en-US" altLang="zh-CN" sz="4000" dirty="0" smtClean="0"/>
          </a:p>
          <a:p>
            <a:pPr lvl="2"/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376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 smtClean="0"/>
                  <a:t>椭圆曲线的性质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7563" b="-15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一个</m:t>
                    </m:r>
                  </m:oMath>
                </a14:m>
                <a:r>
                  <a:rPr lang="en-US" altLang="zh-CN" dirty="0"/>
                  <a:t>x</a:t>
                </a:r>
                <a:r>
                  <a:rPr lang="zh-CN" altLang="en-US" dirty="0"/>
                  <a:t>最多有两个</a:t>
                </a:r>
                <a:r>
                  <a:rPr lang="en-US" altLang="zh-CN" dirty="0" smtClean="0"/>
                  <a:t>y</a:t>
                </a:r>
              </a:p>
              <a:p>
                <a:r>
                  <a:rPr lang="zh-CN" altLang="en-US" dirty="0" smtClean="0"/>
                  <a:t>这俩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一个是奇数一个是偶数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+1−2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≤#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+1+2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Schoof</a:t>
                </a:r>
                <a:r>
                  <a:rPr lang="zh-CN" altLang="en-US" dirty="0" smtClean="0"/>
                  <a:t>算法可求</a:t>
                </a:r>
                <a:r>
                  <a:rPr lang="en-US" altLang="zh-CN" dirty="0" smtClean="0"/>
                  <a:t>#E</a:t>
                </a:r>
              </a:p>
              <a:p>
                <a:r>
                  <a:rPr lang="en-US" altLang="zh-CN" dirty="0">
                    <a:sym typeface="+mn-ea"/>
                  </a:rPr>
                  <a:t>(E</a:t>
                </a:r>
                <a:r>
                  <a:rPr lang="zh-CN" altLang="en-US" dirty="0">
                    <a:sym typeface="+mn-ea"/>
                  </a:rPr>
                  <a:t>，</a:t>
                </a:r>
                <a:r>
                  <a:rPr lang="en-US" altLang="zh-CN" dirty="0">
                    <a:sym typeface="+mn-ea"/>
                  </a:rPr>
                  <a:t>+)</a:t>
                </a:r>
                <a:r>
                  <a:rPr lang="zh-CN" altLang="en-US" dirty="0">
                    <a:sym typeface="+mn-ea"/>
                  </a:rPr>
                  <a:t>同构</a:t>
                </a:r>
                <a:r>
                  <a:rPr lang="zh-CN" altLang="en-US" dirty="0">
                    <a:sym typeface="+mn-ea"/>
                  </a:rPr>
                  <a:t>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+mn-ea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sym typeface="+mn-ea"/>
                      </a:rPr>
                      <m:t>其中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  <a:sym typeface="+mn-ea"/>
                          </a:rPr>
                          <m:t>且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 smtClean="0"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+mn-ea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𝐸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是</m:t>
                    </m:r>
                  </m:oMath>
                </a14:m>
                <a:r>
                  <a:rPr lang="zh-CN" altLang="en-US" dirty="0">
                    <a:sym typeface="+mn-ea"/>
                  </a:rPr>
                  <a:t>循环群</a:t>
                </a:r>
                <a:endParaRPr lang="en-US" altLang="zh-CN" dirty="0">
                  <a:sym typeface="+mn-ea"/>
                </a:endParaRPr>
              </a:p>
              <a:p>
                <a:pPr lvl="1"/>
                <a:r>
                  <a:rPr lang="en-US" altLang="zh-CN" dirty="0">
                    <a:sym typeface="+mn-ea"/>
                  </a:rPr>
                  <a:t>(E, +)</a:t>
                </a:r>
                <a:r>
                  <a:rPr lang="zh-CN" altLang="en-US" dirty="0">
                    <a:sym typeface="+mn-ea"/>
                  </a:rPr>
                  <a:t>有一个循环子群同构于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+mn-ea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b="0" dirty="0" smtClean="0">
                  <a:solidFill>
                    <a:srgbClr val="002060"/>
                  </a:solidFill>
                  <a:sym typeface="+mn-ea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8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椭圆曲线数乘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数乘：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比如求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=151⋅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次加法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二分法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类似模重复平方</a:t>
                </a:r>
                <a:r>
                  <a:rPr lang="zh-CN" altLang="en-US" dirty="0" smtClean="0"/>
                  <a:t>法</a:t>
                </a:r>
                <a:endParaRPr lang="en-US" altLang="zh-CN" dirty="0"/>
              </a:p>
              <a:p>
                <a:r>
                  <a:rPr lang="en-US" altLang="zh-CN" dirty="0" smtClean="0"/>
                  <a:t>NAF</a:t>
                </a:r>
                <a:r>
                  <a:rPr lang="zh-CN" altLang="en-US" dirty="0" smtClean="0"/>
                  <a:t>处理的二分法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234429"/>
            <a:ext cx="8134749" cy="85774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20" y="1304925"/>
            <a:ext cx="3428637" cy="23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8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04967" y="1583141"/>
            <a:ext cx="3493827" cy="369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086" y="1937412"/>
            <a:ext cx="1392098" cy="12565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449" y="3169104"/>
            <a:ext cx="126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Alice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ECC </a:t>
            </a:r>
            <a:r>
              <a:rPr lang="en-US" altLang="zh-CN" dirty="0" err="1" smtClean="0"/>
              <a:t>Elgamal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524836" y="1692322"/>
                <a:ext cx="2004490" cy="531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  <a:buFontTx/>
                  <a:buNone/>
                  <a:defRPr sz="280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1pPr>
                <a:lvl2pPr marL="914400" indent="-284400" defTabSz="685800">
                  <a:lnSpc>
                    <a:spcPct val="110000"/>
                  </a:lnSpc>
                  <a:spcBef>
                    <a:spcPts val="24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2pPr>
                <a:lvl3pPr marL="1321200" indent="-230400" defTabSz="685800">
                  <a:lnSpc>
                    <a:spcPct val="110000"/>
                  </a:lnSpc>
                  <a:spcBef>
                    <a:spcPts val="24"/>
                  </a:spcBef>
                  <a:buFont typeface="Arial" panose="020B0604020202020204" pitchFamily="34" charset="0"/>
                  <a:buChar char="•"/>
                  <a:defRPr sz="24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3pPr>
                <a:lvl4pPr marL="1731600" indent="-171450" defTabSz="685800">
                  <a:lnSpc>
                    <a:spcPct val="110000"/>
                  </a:lnSpc>
                  <a:spcBef>
                    <a:spcPts val="24"/>
                  </a:spcBef>
                  <a:buFont typeface="Arial" panose="020B0604020202020204" pitchFamily="34" charset="0"/>
                  <a:buChar char="•"/>
                  <a:defRPr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4pPr>
                <a:lvl5pPr marL="2138400" indent="-171450" defTabSz="685800">
                  <a:lnSpc>
                    <a:spcPct val="110000"/>
                  </a:lnSpc>
                  <a:spcBef>
                    <a:spcPts val="24"/>
                  </a:spcBef>
                  <a:buFont typeface="Arial" panose="020B0604020202020204" pitchFamily="34" charset="0"/>
                  <a:buChar char="•"/>
                  <a:defRPr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defRPr>
                </a:lvl5pPr>
                <a:lvl6pPr marL="18859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>
                    <a:latin typeface="+mn-lt"/>
                    <a:ea typeface="+mn-ea"/>
                  </a:defRPr>
                </a:lvl6pPr>
                <a:lvl7pPr marL="22288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>
                    <a:latin typeface="+mn-lt"/>
                    <a:ea typeface="+mn-ea"/>
                  </a:defRPr>
                </a:lvl7pPr>
                <a:lvl8pPr marL="25717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>
                    <a:latin typeface="+mn-lt"/>
                    <a:ea typeface="+mn-ea"/>
                  </a:defRPr>
                </a:lvl8pPr>
                <a:lvl9pPr marL="2914650" indent="-171450" defTabSz="6858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36" y="1692322"/>
                <a:ext cx="2004490" cy="531940"/>
              </a:xfrm>
              <a:prstGeom prst="rect">
                <a:avLst/>
              </a:prstGeom>
              <a:blipFill rotWithShape="0">
                <a:blip r:embed="rId3"/>
                <a:stretch>
                  <a:fillRect l="-6079" t="-4598" b="-379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524835" y="2224262"/>
            <a:ext cx="1943383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</a:rPr>
              <a:t>α</a:t>
            </a:r>
            <a:r>
              <a:rPr lang="en-US" altLang="zh-CN" dirty="0" smtClean="0">
                <a:latin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</a:rPr>
              <a:t>本原元</a:t>
            </a:r>
            <a:r>
              <a:rPr lang="en-US" altLang="zh-CN" dirty="0" smtClean="0">
                <a:latin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24836" y="2756202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a (</a:t>
            </a:r>
            <a:r>
              <a:rPr lang="zh-CN" altLang="en-US" dirty="0" smtClean="0">
                <a:latin typeface="微软雅黑" panose="020B0503020204020204" pitchFamily="34" charset="-122"/>
              </a:rPr>
              <a:t>私钥</a:t>
            </a:r>
            <a:r>
              <a:rPr lang="en-US" altLang="zh-CN" dirty="0" smtClean="0">
                <a:latin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24836" y="1692322"/>
            <a:ext cx="159678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p=79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24835" y="2224262"/>
            <a:ext cx="1855611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α=(14,22)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4836" y="2756202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a=53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738682" y="3883984"/>
                <a:ext cx="1300421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sz="28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82" y="3883984"/>
                <a:ext cx="1300421" cy="566309"/>
              </a:xfrm>
              <a:prstGeom prst="rect">
                <a:avLst/>
              </a:prstGeom>
              <a:blipFill rotWithShape="0">
                <a:blip r:embed="rId4"/>
                <a:stretch>
                  <a:fillRect l="-9390" t="-8602" b="-2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5021523" y="1583141"/>
            <a:ext cx="3493827" cy="3698544"/>
            <a:chOff x="5021523" y="1583141"/>
            <a:chExt cx="3493827" cy="3698544"/>
          </a:xfrm>
        </p:grpSpPr>
        <p:sp>
          <p:nvSpPr>
            <p:cNvPr id="26" name="圆角矩形 25"/>
            <p:cNvSpPr/>
            <p:nvPr/>
          </p:nvSpPr>
          <p:spPr>
            <a:xfrm>
              <a:off x="5021523" y="1583141"/>
              <a:ext cx="3493827" cy="36985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7602" y="2042706"/>
              <a:ext cx="1055551" cy="1100197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872582" y="3130807"/>
              <a:ext cx="1268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Bob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700199" y="3644683"/>
            <a:ext cx="1802096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(25,6)</a:t>
            </a:r>
            <a:endParaRPr lang="en-US" altLang="zh-CN" sz="2800" dirty="0" smtClean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738682" y="3883984"/>
                <a:ext cx="2262351" cy="596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(38,21)</m:t>
                    </m:r>
                  </m:oMath>
                </a14:m>
                <a:endPara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82" y="3883984"/>
                <a:ext cx="2262351" cy="596253"/>
              </a:xfrm>
              <a:prstGeom prst="rect">
                <a:avLst/>
              </a:prstGeom>
              <a:blipFill rotWithShape="0">
                <a:blip r:embed="rId6"/>
                <a:stretch>
                  <a:fillRect l="-5391" b="-25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5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0.00208 0.3018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509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1" grpId="0"/>
      <p:bldP spid="22" grpId="0"/>
      <p:bldP spid="23" grpId="0"/>
      <p:bldP spid="24" grpId="0"/>
      <p:bldP spid="24" grpId="1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21523" y="1583141"/>
            <a:ext cx="3493827" cy="3698544"/>
            <a:chOff x="5021523" y="1583141"/>
            <a:chExt cx="3493827" cy="3698544"/>
          </a:xfrm>
        </p:grpSpPr>
        <p:sp>
          <p:nvSpPr>
            <p:cNvPr id="13" name="圆角矩形 12"/>
            <p:cNvSpPr/>
            <p:nvPr/>
          </p:nvSpPr>
          <p:spPr>
            <a:xfrm>
              <a:off x="5021523" y="1583141"/>
              <a:ext cx="3493827" cy="36985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602" y="2042706"/>
              <a:ext cx="1055551" cy="1100197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6872582" y="3130807"/>
              <a:ext cx="1268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Bob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504967" y="1583141"/>
            <a:ext cx="3493827" cy="369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086" y="1937412"/>
            <a:ext cx="1392098" cy="12565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449" y="3169104"/>
            <a:ext cx="126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Alice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 </a:t>
            </a:r>
            <a:r>
              <a:rPr lang="en-US" altLang="zh-CN" dirty="0" err="1"/>
              <a:t>Elgamal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24836" y="1692322"/>
            <a:ext cx="159678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p=79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4836" y="2224262"/>
            <a:ext cx="1855610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α</a:t>
            </a:r>
            <a:r>
              <a:rPr lang="en-US" altLang="zh-CN" dirty="0" smtClean="0">
                <a:latin typeface="微软雅黑" panose="020B0503020204020204" pitchFamily="34" charset="-122"/>
              </a:rPr>
              <a:t>=(14,22)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24836" y="2756202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a=53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738682" y="3883984"/>
                <a:ext cx="2262351" cy="634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(38,21)</m:t>
                    </m:r>
                  </m:oMath>
                </a14:m>
                <a:endPara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82" y="3883984"/>
                <a:ext cx="2262351" cy="634020"/>
              </a:xfrm>
              <a:prstGeom prst="rect">
                <a:avLst/>
              </a:prstGeom>
              <a:blipFill rotWithShape="0">
                <a:blip r:embed="rId4"/>
                <a:stretch>
                  <a:fillRect l="-5391" b="-18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6700199" y="3644683"/>
            <a:ext cx="1802096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(25,6)</a:t>
            </a:r>
            <a:endParaRPr lang="en-US" altLang="zh-CN" sz="2800" dirty="0" smtClean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04967" y="6093744"/>
                <a:ext cx="1300421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sz="28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7" y="6093744"/>
                <a:ext cx="1300421" cy="566309"/>
              </a:xfrm>
              <a:prstGeom prst="rect">
                <a:avLst/>
              </a:prstGeom>
              <a:blipFill rotWithShape="0">
                <a:blip r:embed="rId5"/>
                <a:stretch>
                  <a:fillRect l="-9859" t="-9677" b="-2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76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2868 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0" y="27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29358 0.062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0" y="3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0.48194 -0.097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7" y="-48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9 0.12732 " pathEditMode="relative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21523" y="1583141"/>
            <a:ext cx="3493827" cy="3698544"/>
            <a:chOff x="5021523" y="1583141"/>
            <a:chExt cx="3493827" cy="3698544"/>
          </a:xfrm>
        </p:grpSpPr>
        <p:sp>
          <p:nvSpPr>
            <p:cNvPr id="13" name="圆角矩形 12"/>
            <p:cNvSpPr/>
            <p:nvPr/>
          </p:nvSpPr>
          <p:spPr>
            <a:xfrm>
              <a:off x="5021523" y="1583141"/>
              <a:ext cx="3493827" cy="36985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602" y="2042706"/>
              <a:ext cx="1055551" cy="1100197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6872582" y="3130807"/>
              <a:ext cx="1268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Bob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504967" y="1583141"/>
            <a:ext cx="3493827" cy="369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086" y="1937412"/>
            <a:ext cx="1392098" cy="12565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449" y="3169104"/>
            <a:ext cx="126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Alice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 </a:t>
            </a:r>
            <a:r>
              <a:rPr lang="en-US" altLang="zh-CN" dirty="0" err="1"/>
              <a:t>Elgamal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16907" y="1937412"/>
            <a:ext cx="1850695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p = </a:t>
            </a:r>
            <a:r>
              <a:rPr lang="en-US" altLang="zh-CN" dirty="0" smtClean="0">
                <a:latin typeface="微软雅黑" panose="020B0503020204020204" pitchFamily="34" charset="-122"/>
              </a:rPr>
              <a:t>79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6907" y="2469352"/>
            <a:ext cx="2256349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α = </a:t>
            </a:r>
            <a:r>
              <a:rPr lang="en-US" altLang="zh-CN" dirty="0" smtClean="0">
                <a:latin typeface="微软雅黑" panose="020B0503020204020204" pitchFamily="34" charset="-122"/>
              </a:rPr>
              <a:t>(14,22)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1086" y="3605152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a=53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116908" y="3001292"/>
                <a:ext cx="1935530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=(38,21)</m:t>
                    </m:r>
                  </m:oMath>
                </a14:m>
                <a:endPara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08" y="3001292"/>
                <a:ext cx="1935530" cy="533288"/>
              </a:xfrm>
              <a:prstGeom prst="rect">
                <a:avLst/>
              </a:prstGeom>
              <a:blipFill rotWithShape="0">
                <a:blip r:embed="rId4"/>
                <a:stretch>
                  <a:fillRect l="-6289" t="-9091" b="-30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5116907" y="4137092"/>
                <a:ext cx="2289088" cy="10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α</m:t>
                      </m:r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p/>
                      </m:sSup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07" y="4137092"/>
                <a:ext cx="2289088" cy="10808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5116907" y="3633184"/>
            <a:ext cx="127791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 =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13</a:t>
            </a:r>
            <a:endParaRPr lang="en-US" altLang="zh-CN" sz="2800" dirty="0" smtClean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8682" y="3883984"/>
            <a:ext cx="184731" cy="533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endParaRPr lang="en-US" altLang="zh-CN" sz="2800" dirty="0" smtClean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00199" y="3644683"/>
            <a:ext cx="1802096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25,6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5163967" y="4164160"/>
                <a:ext cx="2175532" cy="1040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76,7</m:t>
                          </m:r>
                        </m:e>
                      </m:d>
                    </m:oMath>
                  </m:oMathPara>
                </a14:m>
                <a:endParaRPr lang="en-US" altLang="zh-CN" sz="2800" b="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42,28)</a:t>
                </a:r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67" y="4164160"/>
                <a:ext cx="2175532" cy="1040285"/>
              </a:xfrm>
              <a:prstGeom prst="rect">
                <a:avLst/>
              </a:prstGeom>
              <a:blipFill rotWithShape="0">
                <a:blip r:embed="rId6"/>
                <a:stretch>
                  <a:fillRect r="-4482" b="-11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504967" y="6093744"/>
                <a:ext cx="1306448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sz="28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7" y="6093744"/>
                <a:ext cx="1306448" cy="566309"/>
              </a:xfrm>
              <a:prstGeom prst="rect">
                <a:avLst/>
              </a:prstGeom>
              <a:blipFill rotWithShape="0">
                <a:blip r:embed="rId7"/>
                <a:stretch>
                  <a:fillRect l="-9813" t="-9677" b="-2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08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-2.22222E-6 0.00024 C -0.00573 0.00093 -0.01146 0.00139 -0.01701 0.00325 C -0.01875 0.00371 -0.01996 0.00556 -0.02153 0.00649 C -0.03472 0.01366 -0.02396 0.00602 -0.03524 0.0132 C -0.0368 0.01412 -0.03837 0.01575 -0.03993 0.01644 C -0.04288 0.01806 -0.04913 0.01991 -0.04913 0.02014 C -0.05104 0.02153 -0.05312 0.02338 -0.05521 0.02477 C -0.05659 0.02593 -0.05833 0.0257 -0.05989 0.02662 C -0.06215 0.02848 -0.06337 0.03172 -0.0658 0.03334 C -0.06771 0.0345 -0.06996 0.0345 -0.07205 0.03496 C -0.07517 0.03588 -0.07812 0.03704 -0.08107 0.0382 C -0.08576 0.04005 -0.08854 0.04098 -0.0934 0.04329 C -0.09757 0.04561 -0.10156 0.04792 -0.10573 0.05 C -0.10764 0.05116 -0.10955 0.05255 -0.1118 0.05325 C -0.11475 0.0544 -0.11805 0.0551 -0.121 0.05695 C -0.12899 0.06112 -0.12482 0.0595 -0.13316 0.06181 C -0.13472 0.06297 -0.13611 0.06412 -0.13767 0.06528 C -0.14392 0.06899 -0.15069 0.07176 -0.15764 0.07362 C -0.16163 0.07454 -0.1658 0.07547 -0.16996 0.07686 C -0.19757 0.08704 -0.16302 0.07477 -0.18663 0.08172 C -0.20503 0.0875 -0.18611 0.0838 -0.20642 0.08681 C -0.21701 0.09075 -0.20399 0.08635 -0.21875 0.09028 C -0.22031 0.09075 -0.22187 0.09167 -0.22344 0.0919 C -0.2283 0.09329 -0.2335 0.09399 -0.23871 0.09537 C -0.24774 0.09769 -0.24253 0.09653 -0.25399 0.09862 C -0.2743 0.11366 -0.24427 0.09213 -0.26302 0.10371 C -0.26632 0.10556 -0.26927 0.10811 -0.27222 0.11019 C -0.27378 0.11135 -0.27517 0.11297 -0.27691 0.11389 C -0.2809 0.11505 -0.28541 0.11667 -0.28906 0.11875 C -0.2908 0.11968 -0.29201 0.1213 -0.29357 0.12223 C -0.29618 0.12315 -0.29878 0.12315 -0.30121 0.12385 C -0.30347 0.12431 -0.30555 0.12477 -0.30746 0.12547 C -0.30955 0.12639 -0.31146 0.12801 -0.31354 0.12871 C -0.31545 0.12963 -0.31771 0.12987 -0.31962 0.13056 C -0.32344 0.13172 -0.33038 0.13496 -0.33489 0.13542 C -0.3401 0.13612 -0.34514 0.13658 -0.35017 0.13727 C -0.35295 0.13797 -0.36146 0.14028 -0.36406 0.14051 C -0.38073 0.14144 -0.39757 0.14167 -0.41441 0.14237 C -0.4184 0.14283 -0.42274 0.14306 -0.42656 0.14375 C -0.4283 0.14422 -0.42969 0.14514 -0.43125 0.14561 C -0.43472 0.1463 -0.43837 0.14676 -0.44184 0.14746 C -0.4618 0.14676 -0.48177 0.14653 -0.50156 0.14561 C -0.50364 0.14537 -0.50555 0.14445 -0.50764 0.14375 C -0.51493 0.14213 -0.51284 0.14237 -0.51666 0.14237 " pathEditMode="relative" rAng="0" ptsTypes="AAAAAAAAAAAAAAAAAAAAAAAAAAAAAAAAAAAAAAAAAAA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33" y="736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069 L -5.55556E-7 0.00093 L -0.29566 0.00232 C -0.30017 0.00232 -0.30451 0.00417 -0.30903 0.00417 C -0.34045 0.00417 -0.3717 0.00301 -0.40312 0.00232 C -0.41788 -0.00185 -0.41094 -0.00046 -0.42396 -0.00255 C -0.43698 -0.00231 -0.44983 -0.00208 -0.46285 -0.00116 C -0.46528 -0.00093 -0.46771 -3.7037E-7 -0.47031 0.00069 C -0.47743 0.00232 -0.47396 0.00232 -0.4776 0.00232 " pathEditMode="relative" rAng="0" ptsTypes="AAAAAAA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6" grpId="0"/>
      <p:bldP spid="2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21523" y="1583141"/>
            <a:ext cx="3493827" cy="3698544"/>
            <a:chOff x="5021523" y="1583141"/>
            <a:chExt cx="3493827" cy="3698544"/>
          </a:xfrm>
        </p:grpSpPr>
        <p:sp>
          <p:nvSpPr>
            <p:cNvPr id="13" name="圆角矩形 12"/>
            <p:cNvSpPr/>
            <p:nvPr/>
          </p:nvSpPr>
          <p:spPr>
            <a:xfrm>
              <a:off x="5021523" y="1583141"/>
              <a:ext cx="3493827" cy="36985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602" y="2042706"/>
              <a:ext cx="1055551" cy="1100197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6872582" y="3130807"/>
              <a:ext cx="1268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Bob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504967" y="1583141"/>
            <a:ext cx="3493827" cy="369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086" y="1937412"/>
            <a:ext cx="1392098" cy="12565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449" y="3169104"/>
            <a:ext cx="126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Alice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 </a:t>
            </a:r>
            <a:r>
              <a:rPr lang="en-US" altLang="zh-CN" dirty="0" err="1"/>
              <a:t>Elgamal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16907" y="1937412"/>
            <a:ext cx="1850695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p = </a:t>
            </a:r>
            <a:r>
              <a:rPr lang="en-US" altLang="zh-CN" dirty="0" smtClean="0">
                <a:latin typeface="微软雅黑" panose="020B0503020204020204" pitchFamily="34" charset="-122"/>
              </a:rPr>
              <a:t>79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6907" y="2469352"/>
            <a:ext cx="2256349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α = </a:t>
            </a:r>
            <a:r>
              <a:rPr lang="en-US" altLang="zh-CN" dirty="0" smtClean="0">
                <a:latin typeface="微软雅黑" panose="020B0503020204020204" pitchFamily="34" charset="-122"/>
              </a:rPr>
              <a:t>(14,22)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95879" y="1899753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a=53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116908" y="3001292"/>
                <a:ext cx="1935530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=(38,21)</m:t>
                    </m:r>
                  </m:oMath>
                </a14:m>
                <a:endPara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08" y="3001292"/>
                <a:ext cx="1935530" cy="533288"/>
              </a:xfrm>
              <a:prstGeom prst="rect">
                <a:avLst/>
              </a:prstGeom>
              <a:blipFill rotWithShape="0">
                <a:blip r:embed="rId4"/>
                <a:stretch>
                  <a:fillRect l="-6289" t="-9091" b="-30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504967" y="5107292"/>
                <a:ext cx="1473159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α</m:t>
                      </m:r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7" y="5107292"/>
                <a:ext cx="1473159" cy="5663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738682" y="3883984"/>
            <a:ext cx="184731" cy="533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endParaRPr lang="en-US" altLang="zh-CN" sz="2800" dirty="0" smtClean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00199" y="3644683"/>
            <a:ext cx="1802096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25,6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920644" y="2394034"/>
                <a:ext cx="2175532" cy="1040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76,7</m:t>
                          </m:r>
                        </m:e>
                      </m:d>
                    </m:oMath>
                  </m:oMathPara>
                </a14:m>
                <a:endParaRPr lang="en-US" altLang="zh-CN" sz="2800" b="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42,28)</a:t>
                </a:r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44" y="2394034"/>
                <a:ext cx="2175532" cy="1040285"/>
              </a:xfrm>
              <a:prstGeom prst="rect">
                <a:avLst/>
              </a:prstGeom>
              <a:blipFill rotWithShape="0">
                <a:blip r:embed="rId6"/>
                <a:stretch>
                  <a:fillRect r="-4482" b="-1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504967" y="6093744"/>
                <a:ext cx="1306448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sz="28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7" y="6093744"/>
                <a:ext cx="1306448" cy="566309"/>
              </a:xfrm>
              <a:prstGeom prst="rect">
                <a:avLst/>
              </a:prstGeom>
              <a:blipFill rotWithShape="0">
                <a:blip r:embed="rId7"/>
                <a:stretch>
                  <a:fillRect l="-9813" t="-9677" b="-2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04967" y="5537811"/>
                <a:ext cx="2289088" cy="56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p/>
                      </m:sSup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7" y="5537811"/>
                <a:ext cx="2289088" cy="56009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514886" y="3692925"/>
                <a:ext cx="2309863" cy="613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𝑎𝑦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86" y="3692925"/>
                <a:ext cx="2309863" cy="61375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504966" y="3694634"/>
                <a:ext cx="1900328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(25,6)</m:t>
                      </m:r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6" y="3694634"/>
                <a:ext cx="1900328" cy="56630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6181 0.04121 -0.00694 -0.00717 0.04427 0.03588 C 0.05191 0.04213 0.06059 0.0463 0.06806 0.05278 C 0.09393 0.07454 0.11754 0.10093 0.14427 0.12037 L 0.19671 0.15857 C 0.204 0.16366 0.21181 0.16737 0.21893 0.17338 C 0.22466 0.17824 0.23021 0.18403 0.23629 0.1882 C 0.24184 0.1919 0.24809 0.19352 0.25382 0.19653 C 0.26111 0.2007 0.2625 0.20232 0.26806 0.20718 C 0.27101 0.21945 0.26841 0.20764 0.27118 0.22408 C 0.27223 0.22987 0.27448 0.24098 0.27448 0.24098 C 0.27361 0.24908 0.27379 0.25764 0.26962 0.26436 C 0.26841 0.26621 0.26632 0.2669 0.26493 0.26852 C 0.2632 0.27037 0.26181 0.27292 0.26007 0.275 C 0.2573 0.27801 0.25226 0.28149 0.24896 0.28334 C 0.2474 0.28426 0.24584 0.28473 0.24427 0.28542 C 0.24271 0.28681 0.24132 0.28866 0.23941 0.28982 C 0.2375 0.29098 0.23525 0.29098 0.23316 0.2919 C 0.2316 0.29237 0.23004 0.29329 0.2283 0.29399 C 0.22014 0.30139 0.22726 0.29607 0.21563 0.30024 C 0.2125 0.30139 0.20938 0.30348 0.20625 0.30463 L 0.19983 0.30672 C 0.19775 0.30811 0.19549 0.30926 0.19341 0.31088 C 0.19184 0.31204 0.19046 0.31389 0.18872 0.31505 C 0.18351 0.31852 0.18403 0.31459 0.18403 0.31945 " pathEditMode="relative" ptsTypes="AAAAAAAAAAAA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" grpId="0"/>
      <p:bldP spid="28" grpId="1"/>
      <p:bldP spid="28" gr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/>
              <a:t>lliptic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urve</a:t>
            </a:r>
            <a:r>
              <a:rPr lang="en-US" altLang="zh-CN" dirty="0" smtClean="0">
                <a:solidFill>
                  <a:srgbClr val="FF0000"/>
                </a:solidFill>
              </a:rPr>
              <a:t> I</a:t>
            </a:r>
            <a:r>
              <a:rPr lang="en-US" altLang="zh-CN" dirty="0" smtClean="0"/>
              <a:t>ntegrated 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/>
              <a:t>ncryption 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4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04967" y="1583141"/>
            <a:ext cx="3493827" cy="369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086" y="1937412"/>
            <a:ext cx="1392098" cy="12565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449" y="3169104"/>
            <a:ext cx="126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Alice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ECC </a:t>
            </a:r>
            <a:r>
              <a:rPr lang="en-US" altLang="zh-CN" dirty="0" err="1" smtClean="0"/>
              <a:t>Elgamal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524836" y="1692322"/>
            <a:ext cx="159678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p=79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24835" y="2224262"/>
            <a:ext cx="1855611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α=(14,22)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4836" y="2756202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a=53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021523" y="1583141"/>
            <a:ext cx="3493827" cy="3698544"/>
            <a:chOff x="5021523" y="1583141"/>
            <a:chExt cx="3493827" cy="3698544"/>
          </a:xfrm>
        </p:grpSpPr>
        <p:sp>
          <p:nvSpPr>
            <p:cNvPr id="26" name="圆角矩形 25"/>
            <p:cNvSpPr/>
            <p:nvPr/>
          </p:nvSpPr>
          <p:spPr>
            <a:xfrm>
              <a:off x="5021523" y="1583141"/>
              <a:ext cx="3493827" cy="36985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7602" y="2042706"/>
              <a:ext cx="1055551" cy="1100197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872582" y="3130807"/>
              <a:ext cx="1268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Bob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700199" y="3644683"/>
            <a:ext cx="1265090" cy="533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21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 hidden="1"/>
              <p:cNvSpPr/>
              <p:nvPr/>
            </p:nvSpPr>
            <p:spPr>
              <a:xfrm>
                <a:off x="738682" y="3883984"/>
                <a:ext cx="2262351" cy="596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(38,21)</m:t>
                    </m:r>
                  </m:oMath>
                </a14:m>
                <a:endPara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矩形 29" hidden="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82" y="3883984"/>
                <a:ext cx="2262351" cy="596253"/>
              </a:xfrm>
              <a:prstGeom prst="rect">
                <a:avLst/>
              </a:prstGeom>
              <a:blipFill rotWithShape="0">
                <a:blip r:embed="rId4"/>
                <a:stretch>
                  <a:fillRect l="-5391" b="-25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738682" y="3883984"/>
                <a:ext cx="2262351" cy="634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(38,21)</m:t>
                    </m:r>
                  </m:oMath>
                </a14:m>
                <a:endPara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82" y="3883984"/>
                <a:ext cx="2262351" cy="634020"/>
              </a:xfrm>
              <a:prstGeom prst="rect">
                <a:avLst/>
              </a:prstGeom>
              <a:blipFill rotWithShape="0">
                <a:blip r:embed="rId4"/>
                <a:stretch>
                  <a:fillRect l="-5391" b="-18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786449" y="6008914"/>
            <a:ext cx="638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注：这个</a:t>
            </a:r>
            <a:r>
              <a:rPr lang="en-US" altLang="zh-CN" dirty="0" smtClean="0"/>
              <a:t>#E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76</a:t>
            </a:r>
            <a:r>
              <a:rPr lang="zh-CN" altLang="en-US" dirty="0" smtClean="0"/>
              <a:t>，我没时间找素数的阶的了，阶应该是素数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49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21523" y="1583141"/>
            <a:ext cx="3493827" cy="3698544"/>
            <a:chOff x="5021523" y="1583141"/>
            <a:chExt cx="3493827" cy="3698544"/>
          </a:xfrm>
        </p:grpSpPr>
        <p:sp>
          <p:nvSpPr>
            <p:cNvPr id="13" name="圆角矩形 12"/>
            <p:cNvSpPr/>
            <p:nvPr/>
          </p:nvSpPr>
          <p:spPr>
            <a:xfrm>
              <a:off x="5021523" y="1583141"/>
              <a:ext cx="3493827" cy="36985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602" y="2042706"/>
              <a:ext cx="1055551" cy="1100197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6872582" y="3130807"/>
              <a:ext cx="1268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Bob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504967" y="1583141"/>
            <a:ext cx="3493827" cy="369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086" y="1937412"/>
            <a:ext cx="1392098" cy="12565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449" y="3169104"/>
            <a:ext cx="126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Alice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 </a:t>
            </a:r>
            <a:r>
              <a:rPr lang="en-US" altLang="zh-CN" dirty="0" err="1"/>
              <a:t>Elgamal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16907" y="1937412"/>
            <a:ext cx="1850695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p = </a:t>
            </a:r>
            <a:r>
              <a:rPr lang="en-US" altLang="zh-CN" dirty="0" smtClean="0">
                <a:latin typeface="微软雅黑" panose="020B0503020204020204" pitchFamily="34" charset="-122"/>
              </a:rPr>
              <a:t>79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6907" y="2469352"/>
            <a:ext cx="2256349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α = </a:t>
            </a:r>
            <a:r>
              <a:rPr lang="en-US" altLang="zh-CN" dirty="0" smtClean="0">
                <a:latin typeface="微软雅黑" panose="020B0503020204020204" pitchFamily="34" charset="-122"/>
              </a:rPr>
              <a:t>(14,22)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1086" y="3605152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a=53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116908" y="3001292"/>
                <a:ext cx="1935530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=(38,21)</m:t>
                    </m:r>
                  </m:oMath>
                </a14:m>
                <a:endPara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08" y="3001292"/>
                <a:ext cx="1935530" cy="533288"/>
              </a:xfrm>
              <a:prstGeom prst="rect">
                <a:avLst/>
              </a:prstGeom>
              <a:blipFill rotWithShape="0">
                <a:blip r:embed="rId4"/>
                <a:stretch>
                  <a:fillRect l="-6289" t="-9091" b="-30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450420" y="5299120"/>
                <a:ext cx="1473160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α</m:t>
                      </m:r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20" y="5299120"/>
                <a:ext cx="1473160" cy="5663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5116907" y="3633184"/>
            <a:ext cx="127791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 =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13</a:t>
            </a:r>
            <a:endParaRPr lang="en-US" altLang="zh-CN" sz="2800" dirty="0" smtClean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8682" y="3883984"/>
            <a:ext cx="184731" cy="533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endParaRPr lang="en-US" altLang="zh-CN" sz="2800" dirty="0" smtClean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00199" y="3644683"/>
            <a:ext cx="1159292" cy="533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=21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5163967" y="4164160"/>
                <a:ext cx="2046907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76,7</m:t>
                          </m:r>
                        </m:e>
                      </m:d>
                    </m:oMath>
                  </m:oMathPara>
                </a14:m>
                <a:endParaRPr lang="en-US" altLang="zh-CN" sz="2800" b="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67" y="4164160"/>
                <a:ext cx="2046907" cy="5663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504967" y="6093744"/>
                <a:ext cx="1306448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sz="28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7" y="6093744"/>
                <a:ext cx="1306448" cy="566309"/>
              </a:xfrm>
              <a:prstGeom prst="rect">
                <a:avLst/>
              </a:prstGeom>
              <a:blipFill rotWithShape="0">
                <a:blip r:embed="rId7"/>
                <a:stretch>
                  <a:fillRect l="-9813" t="-9677" b="-2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27370" y="5667728"/>
                <a:ext cx="34733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0" y="5667728"/>
                <a:ext cx="3473322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163967" y="4591569"/>
                <a:ext cx="14846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=16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67" y="4591569"/>
                <a:ext cx="148463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27370" y="5649293"/>
                <a:ext cx="2289088" cy="56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p/>
                      </m:sSup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0" y="5649293"/>
                <a:ext cx="2289088" cy="56009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6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232 L -3.33333E-6 -0.00232 C -0.00868 -0.00162 -0.01701 -0.00046 -0.02552 -0.00046 C -0.0434 -0.00046 -0.06076 -0.00185 -0.07847 -0.00232 C -0.09548 -0.00301 -0.11232 -0.00324 -0.12916 -0.00324 L -0.29843 -0.00417 C -0.32118 -0.00394 -0.34375 -0.00417 -0.36632 -0.00324 C -0.37066 -0.00324 -0.37465 -0.00185 -0.37899 -0.00139 C -0.40538 0.00162 -0.37257 -0.00232 -0.39375 0.00046 C -0.40052 0.00139 -0.40816 0.00208 -0.41493 0.00255 C -0.41701 0.00255 -0.41909 0.00255 -0.421 0.00255 " pathEditMode="relative" rAng="0" ptsTypes="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59" y="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23 L -2.5E-6 3.7037E-7 C -0.0092 0.00093 -0.01823 0.0037 -0.02743 0.0037 C -0.04653 0.0037 -0.0651 0.00046 -0.0842 -0.00023 C -0.10243 -0.00139 -0.12048 -0.00208 -0.13871 -0.00232 L -0.32014 -0.00417 C -0.34462 -0.0037 -0.36892 -0.00417 -0.39288 -0.00232 C -0.39774 -0.00208 -0.40191 0.00046 -0.40659 0.00162 C -0.43489 0.00787 -0.39965 3.7037E-7 -0.42257 0.00556 C -0.42968 0.00741 -0.43784 0.00903 -0.44514 0.00972 C -0.44739 0.00972 -0.44965 0.00972 -0.45173 0.00972 " pathEditMode="relative" rAng="0" ptsTypes="AAAAAAA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  <p:bldP spid="7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21523" y="1583141"/>
            <a:ext cx="3493827" cy="3698544"/>
            <a:chOff x="5021523" y="1583141"/>
            <a:chExt cx="3493827" cy="3698544"/>
          </a:xfrm>
        </p:grpSpPr>
        <p:sp>
          <p:nvSpPr>
            <p:cNvPr id="13" name="圆角矩形 12"/>
            <p:cNvSpPr/>
            <p:nvPr/>
          </p:nvSpPr>
          <p:spPr>
            <a:xfrm>
              <a:off x="5021523" y="1583141"/>
              <a:ext cx="3493827" cy="36985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602" y="2042706"/>
              <a:ext cx="1055551" cy="1100197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6872582" y="3130807"/>
              <a:ext cx="1268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Bob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504967" y="1583141"/>
            <a:ext cx="3493827" cy="369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086" y="1937412"/>
            <a:ext cx="1392098" cy="12565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449" y="3169104"/>
            <a:ext cx="126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Alice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 </a:t>
            </a:r>
            <a:r>
              <a:rPr lang="en-US" altLang="zh-CN" dirty="0" err="1"/>
              <a:t>Elgamal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16907" y="1937412"/>
            <a:ext cx="1850695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p = </a:t>
            </a:r>
            <a:r>
              <a:rPr lang="en-US" altLang="zh-CN" dirty="0" smtClean="0">
                <a:latin typeface="微软雅黑" panose="020B0503020204020204" pitchFamily="34" charset="-122"/>
              </a:rPr>
              <a:t>79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6907" y="2469352"/>
            <a:ext cx="2256349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α = </a:t>
            </a:r>
            <a:r>
              <a:rPr lang="en-US" altLang="zh-CN" dirty="0" smtClean="0">
                <a:latin typeface="微软雅黑" panose="020B0503020204020204" pitchFamily="34" charset="-122"/>
              </a:rPr>
              <a:t>(14,22)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95879" y="1899753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a=53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116908" y="3001292"/>
                <a:ext cx="1935530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=(38,21)</m:t>
                    </m:r>
                  </m:oMath>
                </a14:m>
                <a:endPara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08" y="3001292"/>
                <a:ext cx="1935530" cy="533288"/>
              </a:xfrm>
              <a:prstGeom prst="rect">
                <a:avLst/>
              </a:prstGeom>
              <a:blipFill rotWithShape="0">
                <a:blip r:embed="rId4"/>
                <a:stretch>
                  <a:fillRect l="-6289" t="-9091" b="-30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504966" y="5248866"/>
                <a:ext cx="1473159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α</m:t>
                      </m:r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6" y="5248866"/>
                <a:ext cx="1473159" cy="5663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738682" y="3883984"/>
            <a:ext cx="184731" cy="533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endParaRPr lang="en-US" altLang="zh-CN" sz="2800" dirty="0" smtClean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00199" y="3644683"/>
            <a:ext cx="1265090" cy="533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21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920644" y="2394034"/>
                <a:ext cx="2046907" cy="1040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76,7</m:t>
                          </m:r>
                        </m:e>
                      </m:d>
                    </m:oMath>
                  </m:oMathPara>
                </a14:m>
                <a:endParaRPr lang="en-US" altLang="zh-CN" sz="2800" b="0" i="1" dirty="0" smtClean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16</m:t>
                      </m:r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44" y="2394034"/>
                <a:ext cx="2046907" cy="10402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504967" y="6093744"/>
                <a:ext cx="1306448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sz="28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7" y="6093744"/>
                <a:ext cx="1306448" cy="566309"/>
              </a:xfrm>
              <a:prstGeom prst="rect">
                <a:avLst/>
              </a:prstGeom>
              <a:blipFill rotWithShape="0">
                <a:blip r:embed="rId7"/>
                <a:stretch>
                  <a:fillRect l="-9813" t="-9677" b="-2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微软雅黑" panose="020B0503020204020204" pitchFamily="34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80" y="1197098"/>
                <a:ext cx="2728439" cy="4406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2711660" y="5884069"/>
                <a:ext cx="2309863" cy="613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𝑎𝑦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60" y="5884069"/>
                <a:ext cx="2309863" cy="6137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27370" y="5667728"/>
                <a:ext cx="34733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0" y="5667728"/>
                <a:ext cx="347332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2711660" y="5922213"/>
                <a:ext cx="3885936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60" y="5922213"/>
                <a:ext cx="3885936" cy="56630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751086" y="3668667"/>
            <a:ext cx="1265090" cy="533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21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Elgmal</a:t>
            </a:r>
            <a:r>
              <a:rPr lang="zh-CN" altLang="en-US" dirty="0" smtClean="0"/>
              <a:t>密码体制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746957"/>
              </p:ext>
            </p:extLst>
          </p:nvPr>
        </p:nvGraphicFramePr>
        <p:xfrm>
          <a:off x="628650" y="1304925"/>
          <a:ext cx="7886700" cy="487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0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Secp256k1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 = (</a:t>
            </a:r>
            <a:r>
              <a:rPr lang="en-US" altLang="zh-CN" i="1" dirty="0" err="1"/>
              <a:t>p,a,b,G,n,h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Secp256k1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en.bitcoin.it/wiki/Secp256k1</a:t>
            </a:r>
            <a:endParaRPr lang="en-US" altLang="zh-CN" dirty="0" smtClean="0"/>
          </a:p>
          <a:p>
            <a:r>
              <a:rPr lang="en-US" altLang="zh-CN" dirty="0" smtClean="0"/>
              <a:t>ECC Interactive Demo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cdn.rawgit.com/andreacorbellini/ecc/920b29a/interactive/modk-mul.html</a:t>
            </a:r>
            <a:endParaRPr lang="en-US" altLang="zh-CN" dirty="0" smtClean="0"/>
          </a:p>
          <a:p>
            <a:r>
              <a:rPr lang="en-US" altLang="zh-CN" dirty="0" smtClean="0"/>
              <a:t>ECC – A gentle introduction</a:t>
            </a:r>
          </a:p>
          <a:p>
            <a:pPr lvl="1"/>
            <a:r>
              <a:rPr lang="en-US" altLang="zh-CN" dirty="0">
                <a:hlinkClick r:id="rId4"/>
              </a:rPr>
              <a:t>http://andrea.corbellini.name/2015/05/17/elliptic-curve-cryptography-a-gentle-introduction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GF(8)</a:t>
            </a:r>
          </a:p>
          <a:p>
            <a:pPr lvl="1"/>
            <a:r>
              <a:rPr lang="en-US" altLang="zh-CN" dirty="0"/>
              <a:t>http://m.wolframalpha.com/input/?i=GF(8)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49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9"/>
          <p:cNvSpPr>
            <a:spLocks noGrp="1"/>
          </p:cNvSpPr>
          <p:nvPr>
            <p:ph type="ctrTitle"/>
          </p:nvPr>
        </p:nvSpPr>
        <p:spPr>
          <a:xfrm>
            <a:off x="1141413" y="1057275"/>
            <a:ext cx="6858000" cy="1200150"/>
          </a:xfrm>
        </p:spPr>
        <p:txBody>
          <a:bodyPr/>
          <a:lstStyle/>
          <a:p>
            <a:pPr eaLnBrk="1" hangingPunct="1"/>
            <a:r>
              <a:rPr lang="zh-CN" altLang="en-US" smtClean="0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04967" y="1583141"/>
            <a:ext cx="3493827" cy="369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086" y="1937412"/>
            <a:ext cx="1392098" cy="12565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449" y="3169104"/>
            <a:ext cx="126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Alice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524836" y="1692322"/>
            <a:ext cx="1269242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24836" y="2224262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</a:rPr>
              <a:t>α</a:t>
            </a:r>
            <a:r>
              <a:rPr lang="en-US" altLang="zh-CN" dirty="0" smtClean="0">
                <a:latin typeface="微软雅黑" panose="020B0503020204020204" pitchFamily="34" charset="-122"/>
              </a:rPr>
              <a:t> (</a:t>
            </a:r>
            <a:r>
              <a:rPr lang="zh-CN" altLang="en-US" dirty="0" smtClean="0">
                <a:latin typeface="微软雅黑" panose="020B0503020204020204" pitchFamily="34" charset="-122"/>
              </a:rPr>
              <a:t>原根</a:t>
            </a:r>
            <a:r>
              <a:rPr lang="en-US" altLang="zh-CN" dirty="0" smtClean="0">
                <a:latin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24836" y="2756202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a (</a:t>
            </a:r>
            <a:r>
              <a:rPr lang="zh-CN" altLang="en-US" dirty="0" smtClean="0">
                <a:latin typeface="微软雅黑" panose="020B0503020204020204" pitchFamily="34" charset="-122"/>
              </a:rPr>
              <a:t>私钥</a:t>
            </a:r>
            <a:r>
              <a:rPr lang="en-US" altLang="zh-CN" dirty="0" smtClean="0">
                <a:latin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24836" y="1692322"/>
            <a:ext cx="159678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p=2579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24836" y="2224262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α=2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4836" y="2756202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a=765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38682" y="3883984"/>
                <a:ext cx="2308645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sup>
                    </m:sSup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altLang="zh-CN" sz="28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82" y="3883984"/>
                <a:ext cx="2308645" cy="566309"/>
              </a:xfrm>
              <a:prstGeom prst="rect">
                <a:avLst/>
              </a:prstGeom>
              <a:blipFill rotWithShape="0">
                <a:blip r:embed="rId3"/>
                <a:stretch>
                  <a:fillRect l="-5277" t="-8602" b="-2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5021523" y="1583141"/>
            <a:ext cx="3493827" cy="3698544"/>
            <a:chOff x="5021523" y="1583141"/>
            <a:chExt cx="3493827" cy="3698544"/>
          </a:xfrm>
        </p:grpSpPr>
        <p:sp>
          <p:nvSpPr>
            <p:cNvPr id="26" name="圆角矩形 25"/>
            <p:cNvSpPr/>
            <p:nvPr/>
          </p:nvSpPr>
          <p:spPr>
            <a:xfrm>
              <a:off x="5021523" y="1583141"/>
              <a:ext cx="3493827" cy="36985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7602" y="2042706"/>
              <a:ext cx="1055551" cy="1100197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872582" y="3130807"/>
              <a:ext cx="1268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Bob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700199" y="3644683"/>
            <a:ext cx="1685077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x = 1299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738682" y="3883984"/>
                <a:ext cx="1609928" cy="634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949</m:t>
                    </m:r>
                  </m:oMath>
                </a14:m>
                <a:endPara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82" y="3883984"/>
                <a:ext cx="1609928" cy="634020"/>
              </a:xfrm>
              <a:prstGeom prst="rect">
                <a:avLst/>
              </a:prstGeom>
              <a:blipFill rotWithShape="0">
                <a:blip r:embed="rId5"/>
                <a:stretch>
                  <a:fillRect l="-7576" b="-18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73" y="1828773"/>
            <a:ext cx="6394323" cy="2544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35311" y="1492267"/>
                <a:ext cx="24966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11" y="1492267"/>
                <a:ext cx="249668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6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00209 0.301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509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1" grpId="0"/>
      <p:bldP spid="22" grpId="0"/>
      <p:bldP spid="23" grpId="0"/>
      <p:bldP spid="24" grpId="0"/>
      <p:bldP spid="24" grpId="1"/>
      <p:bldP spid="30" grpId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21523" y="1583141"/>
            <a:ext cx="3493827" cy="3698544"/>
            <a:chOff x="5021523" y="1583141"/>
            <a:chExt cx="3493827" cy="3698544"/>
          </a:xfrm>
        </p:grpSpPr>
        <p:sp>
          <p:nvSpPr>
            <p:cNvPr id="13" name="圆角矩形 12"/>
            <p:cNvSpPr/>
            <p:nvPr/>
          </p:nvSpPr>
          <p:spPr>
            <a:xfrm>
              <a:off x="5021523" y="1583141"/>
              <a:ext cx="3493827" cy="36985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602" y="2042706"/>
              <a:ext cx="1055551" cy="1100197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6872582" y="3130807"/>
              <a:ext cx="1268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Bob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504967" y="1583141"/>
            <a:ext cx="3493827" cy="369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086" y="1937412"/>
            <a:ext cx="1392098" cy="12565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449" y="3169104"/>
            <a:ext cx="126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Alice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24836" y="1692322"/>
            <a:ext cx="159678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p=2579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4836" y="2224262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α=2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24836" y="2756202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a=765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38682" y="3883984"/>
                <a:ext cx="1609928" cy="634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949</m:t>
                    </m:r>
                  </m:oMath>
                </a14:m>
                <a:endPara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82" y="3883984"/>
                <a:ext cx="1609928" cy="634020"/>
              </a:xfrm>
              <a:prstGeom prst="rect">
                <a:avLst/>
              </a:prstGeom>
              <a:blipFill rotWithShape="0">
                <a:blip r:embed="rId4"/>
                <a:stretch>
                  <a:fillRect l="-7576" b="-18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6700199" y="3644683"/>
            <a:ext cx="1685077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x = 1299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4967" y="6093744"/>
                <a:ext cx="2308645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sup>
                    </m:sSup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altLang="zh-CN" sz="28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7" y="6093744"/>
                <a:ext cx="2308645" cy="566309"/>
              </a:xfrm>
              <a:prstGeom prst="rect">
                <a:avLst/>
              </a:prstGeom>
              <a:blipFill rotWithShape="0">
                <a:blip r:embed="rId5"/>
                <a:stretch>
                  <a:fillRect l="-5541" t="-9677" b="-2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0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2868 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0" y="27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29357 0.062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0" y="3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48194 -0.097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7" y="-48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899 0.12732 " pathEditMode="relative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Elgmal</a:t>
            </a:r>
            <a:r>
              <a:rPr lang="zh-CN" altLang="en-US" dirty="0" smtClean="0"/>
              <a:t>密码体制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746957"/>
              </p:ext>
            </p:extLst>
          </p:nvPr>
        </p:nvGraphicFramePr>
        <p:xfrm>
          <a:off x="628650" y="1304925"/>
          <a:ext cx="7886700" cy="487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7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21523" y="1583141"/>
            <a:ext cx="3493827" cy="3698544"/>
            <a:chOff x="5021523" y="1583141"/>
            <a:chExt cx="3493827" cy="3698544"/>
          </a:xfrm>
        </p:grpSpPr>
        <p:sp>
          <p:nvSpPr>
            <p:cNvPr id="13" name="圆角矩形 12"/>
            <p:cNvSpPr/>
            <p:nvPr/>
          </p:nvSpPr>
          <p:spPr>
            <a:xfrm>
              <a:off x="5021523" y="1583141"/>
              <a:ext cx="3493827" cy="36985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602" y="2042706"/>
              <a:ext cx="1055551" cy="1100197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6872582" y="3130807"/>
              <a:ext cx="1268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Bob</a:t>
              </a:r>
              <a:endPara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504967" y="1583141"/>
            <a:ext cx="3493827" cy="369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086" y="1937412"/>
            <a:ext cx="1392098" cy="12565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449" y="3169104"/>
            <a:ext cx="126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Alice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Elgamal</a:t>
            </a:r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16907" y="1937412"/>
            <a:ext cx="1850695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p = 2579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6908" y="2469352"/>
            <a:ext cx="159678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α = 2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1086" y="3605152"/>
            <a:ext cx="1473958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defTabSz="685800">
              <a:lnSpc>
                <a:spcPct val="110000"/>
              </a:lnSpc>
              <a:spcBef>
                <a:spcPts val="24"/>
              </a:spcBef>
              <a:buSzPct val="80000"/>
              <a:buFontTx/>
              <a:buNone/>
              <a:defRPr sz="28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914400" indent="-284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321200" indent="-23040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7316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138400" indent="-171450" defTabSz="685800">
              <a:lnSpc>
                <a:spcPct val="110000"/>
              </a:lnSpc>
              <a:spcBef>
                <a:spcPts val="24"/>
              </a:spcBef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</a:rPr>
              <a:t>a=765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16908" y="3001292"/>
                <a:ext cx="1609928" cy="634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949</m:t>
                    </m:r>
                  </m:oMath>
                </a14:m>
                <a:endPara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08" y="3001292"/>
                <a:ext cx="1609928" cy="634020"/>
              </a:xfrm>
              <a:prstGeom prst="rect">
                <a:avLst/>
              </a:prstGeom>
              <a:blipFill rotWithShape="0">
                <a:blip r:embed="rId4"/>
                <a:stretch>
                  <a:fillRect l="-7576" b="-18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116907" y="4137092"/>
                <a:ext cx="2874505" cy="1089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𝑚𝑜𝑑</m:t>
                          </m:r>
                          <m:r>
                            <a:rPr lang="en-US" altLang="zh-CN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/>
                      </m:sSup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07" y="4137092"/>
                <a:ext cx="2874505" cy="10893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5116907" y="3633184"/>
            <a:ext cx="148790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 = 853</a:t>
            </a:r>
          </a:p>
        </p:txBody>
      </p:sp>
      <p:sp>
        <p:nvSpPr>
          <p:cNvPr id="23" name="矩形 22"/>
          <p:cNvSpPr/>
          <p:nvPr/>
        </p:nvSpPr>
        <p:spPr>
          <a:xfrm>
            <a:off x="738682" y="3883984"/>
            <a:ext cx="184731" cy="533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endParaRPr lang="en-US" altLang="zh-CN" sz="2800" dirty="0" smtClean="0">
              <a:solidFill>
                <a:srgbClr val="002060"/>
              </a:solidFill>
              <a:latin typeface="微软雅黑" panose="020B0503020204020204" pitchFamily="34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00199" y="3644683"/>
            <a:ext cx="1685077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0000"/>
              </a:lnSpc>
              <a:spcBef>
                <a:spcPts val="24"/>
              </a:spcBef>
              <a:buSzPct val="80000"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x = 1299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163967" y="4164160"/>
                <a:ext cx="1803635" cy="1040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35</a:t>
                </a:r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396</a:t>
                </a:r>
                <a:endParaRPr lang="en-US" altLang="zh-CN" sz="2800" dirty="0">
                  <a:solidFill>
                    <a:srgbClr val="002060"/>
                  </a:solidFill>
                  <a:latin typeface="Cambria Math" panose="020405030504060302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67" y="4164160"/>
                <a:ext cx="1803635" cy="1040285"/>
              </a:xfrm>
              <a:prstGeom prst="rect">
                <a:avLst/>
              </a:prstGeom>
              <a:blipFill rotWithShape="0">
                <a:blip r:embed="rId6"/>
                <a:stretch>
                  <a:fillRect t="-5263" r="-5743" b="-11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04967" y="6093744"/>
                <a:ext cx="2308645" cy="566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lnSpc>
                    <a:spcPct val="110000"/>
                  </a:lnSpc>
                  <a:spcBef>
                    <a:spcPts val="24"/>
                  </a:spcBef>
                  <a:buSzPct val="80000"/>
                </a:pPr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β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altLang="zh-CN" sz="28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sup>
                    </m:sSup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altLang="zh-CN" sz="28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7" y="6093744"/>
                <a:ext cx="2308645" cy="566309"/>
              </a:xfrm>
              <a:prstGeom prst="rect">
                <a:avLst/>
              </a:prstGeom>
              <a:blipFill rotWithShape="0">
                <a:blip r:embed="rId7"/>
                <a:stretch>
                  <a:fillRect l="-5541" t="-9677" b="-2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17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1.11111E-6 C -0.00573 0.00092 -0.01146 0.00139 -0.01702 0.00324 C -0.01875 0.0037 -0.01997 0.00555 -0.02153 0.00648 C -0.03473 0.01366 -0.02396 0.00602 -0.03525 0.01319 C -0.03681 0.01412 -0.03837 0.01574 -0.03993 0.01643 C -0.04289 0.01805 -0.04914 0.01991 -0.04914 0.02014 C -0.05104 0.02153 -0.05313 0.02338 -0.05521 0.02477 C -0.0566 0.02592 -0.05834 0.02569 -0.0599 0.02662 C -0.06216 0.02847 -0.06337 0.03171 -0.0658 0.03333 C -0.06771 0.03449 -0.06997 0.03449 -0.07205 0.03495 C -0.07518 0.03588 -0.07813 0.03704 -0.08108 0.03819 C -0.08577 0.04005 -0.08854 0.04097 -0.09341 0.04329 C -0.09757 0.0456 -0.10157 0.04792 -0.10573 0.05 C -0.10764 0.05116 -0.10955 0.05255 -0.11181 0.05324 C -0.11476 0.0544 -0.11806 0.05509 -0.12101 0.05694 C -0.129 0.06111 -0.12483 0.05949 -0.13316 0.0618 C -0.13473 0.06296 -0.13611 0.06412 -0.13768 0.06528 C -0.14393 0.06898 -0.1507 0.07176 -0.15764 0.07361 C -0.16164 0.07454 -0.1658 0.07546 -0.16997 0.07685 C -0.19757 0.08704 -0.16302 0.07477 -0.18664 0.08171 C -0.20504 0.0875 -0.18611 0.0838 -0.20643 0.0868 C -0.21702 0.09074 -0.204 0.08634 -0.21875 0.09028 C -0.22032 0.09074 -0.22188 0.09167 -0.22344 0.0919 C -0.2283 0.09329 -0.23351 0.09398 -0.23872 0.09537 C -0.24775 0.09768 -0.24254 0.09653 -0.254 0.09861 C -0.27431 0.11366 -0.24427 0.09213 -0.26302 0.1037 C -0.26632 0.10555 -0.26927 0.1081 -0.27223 0.11018 C -0.27379 0.11134 -0.27518 0.11296 -0.27691 0.11389 C -0.28091 0.11505 -0.28542 0.11667 -0.28907 0.11875 C -0.2908 0.11967 -0.29202 0.1213 -0.29358 0.12222 C -0.29618 0.12315 -0.29879 0.12315 -0.30122 0.12384 C -0.30348 0.1243 -0.30556 0.12477 -0.30747 0.12546 C -0.30955 0.12639 -0.31146 0.12801 -0.31354 0.1287 C -0.31545 0.12963 -0.31771 0.12986 -0.31962 0.13055 C -0.32344 0.13171 -0.33039 0.13495 -0.3349 0.13542 C -0.34011 0.13611 -0.34514 0.13657 -0.35018 0.13727 C -0.35295 0.13796 -0.36146 0.14028 -0.36407 0.14051 C -0.38073 0.14143 -0.39757 0.14167 -0.41441 0.14236 C -0.41841 0.14282 -0.42275 0.14305 -0.42657 0.14375 C -0.4283 0.14421 -0.42969 0.14514 -0.43125 0.1456 C -0.43473 0.1463 -0.43837 0.14676 -0.44184 0.14745 C -0.46181 0.14676 -0.48177 0.14653 -0.50157 0.1456 C -0.50365 0.14537 -0.50556 0.14444 -0.50764 0.14375 C -0.51493 0.14213 -0.51285 0.14236 -0.51667 0.14236 " pathEditMode="relative" rAng="0" ptsTypes="AAAAAAAAAAAAAAAAAAAAAAAAAAAAAAAAAAAAAAAAAAA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33" y="736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069 L 1.94444E-6 0.00069 L -0.29566 0.00232 C -0.30018 0.00232 -0.30452 0.00417 -0.30903 0.00417 C -0.34045 0.00417 -0.3717 0.00301 -0.40313 0.00232 C -0.41788 -0.00185 -0.41094 -0.00046 -0.42396 -0.00255 C -0.43698 -0.00231 -0.44983 -0.00208 -0.46285 -0.00116 C -0.46528 -0.00093 -0.46771 -3.7037E-7 -0.47031 0.00069 C -0.47743 0.00232 -0.47396 0.00232 -0.47761 0.00232 " pathEditMode="relative" rAng="0" ptsTypes="AAAAAAA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6" grpId="0"/>
      <p:bldP spid="2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Elgmal</a:t>
            </a:r>
            <a:r>
              <a:rPr lang="zh-CN" altLang="en-US" dirty="0" smtClean="0"/>
              <a:t>密码体制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746957"/>
              </p:ext>
            </p:extLst>
          </p:nvPr>
        </p:nvGraphicFramePr>
        <p:xfrm>
          <a:off x="628650" y="1304925"/>
          <a:ext cx="7886700" cy="487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23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3922</TotalTime>
  <Words>873</Words>
  <Application>Microsoft Office PowerPoint</Application>
  <PresentationFormat>全屏显示(4:3)</PresentationFormat>
  <Paragraphs>357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华文中宋</vt:lpstr>
      <vt:lpstr>宋体</vt:lpstr>
      <vt:lpstr>微软雅黑</vt:lpstr>
      <vt:lpstr>等线</vt:lpstr>
      <vt:lpstr>黑体</vt:lpstr>
      <vt:lpstr>Arial</vt:lpstr>
      <vt:lpstr>Calibri</vt:lpstr>
      <vt:lpstr>Cambria Math</vt:lpstr>
      <vt:lpstr>Times New Roman</vt:lpstr>
      <vt:lpstr>Office 主题​​</vt:lpstr>
      <vt:lpstr>密码学原理与实践培训 公钥密码学与离散对数</vt:lpstr>
      <vt:lpstr>内容概要</vt:lpstr>
      <vt:lpstr>有限域Z_p</vt:lpstr>
      <vt:lpstr>Elgmal密码体制</vt:lpstr>
      <vt:lpstr>Elgamal准备</vt:lpstr>
      <vt:lpstr>Elgamal准备</vt:lpstr>
      <vt:lpstr>Elgmal密码体制</vt:lpstr>
      <vt:lpstr>Elgamal加密</vt:lpstr>
      <vt:lpstr>Elgmal密码体制</vt:lpstr>
      <vt:lpstr>Elgamal解密</vt:lpstr>
      <vt:lpstr>pitfalls</vt:lpstr>
      <vt:lpstr>Elgamal密码体制</vt:lpstr>
      <vt:lpstr>群 </vt:lpstr>
      <vt:lpstr>群</vt:lpstr>
      <vt:lpstr>群</vt:lpstr>
      <vt:lpstr>群</vt:lpstr>
      <vt:lpstr>群</vt:lpstr>
      <vt:lpstr>域</vt:lpstr>
      <vt:lpstr>有限域的性质</vt:lpstr>
      <vt:lpstr>有限域</vt:lpstr>
      <vt:lpstr>椭圆曲线</vt:lpstr>
      <vt:lpstr>椭圆曲线</vt:lpstr>
      <vt:lpstr>R上的椭圆曲线</vt:lpstr>
      <vt:lpstr>R上的椭圆曲线加法</vt:lpstr>
      <vt:lpstr>R上的椭圆曲线的加法</vt:lpstr>
      <vt:lpstr>R上的椭圆曲线</vt:lpstr>
      <vt:lpstr>F_p 上的椭圆曲线</vt:lpstr>
      <vt:lpstr>F_p 上的椭圆曲线加法</vt:lpstr>
      <vt:lpstr>F_p 上的椭圆曲线循环群</vt:lpstr>
      <vt:lpstr>F_p 上椭圆曲线的性质</vt:lpstr>
      <vt:lpstr>椭圆曲线数乘</vt:lpstr>
      <vt:lpstr>ECC Elgamal</vt:lpstr>
      <vt:lpstr>ECC Elgamal</vt:lpstr>
      <vt:lpstr>ECC Elgamal</vt:lpstr>
      <vt:lpstr>ECC Elgamal</vt:lpstr>
      <vt:lpstr>ECIES</vt:lpstr>
      <vt:lpstr>ECC Elgamal</vt:lpstr>
      <vt:lpstr>ECC Elgamal</vt:lpstr>
      <vt:lpstr>ECC Elgamal</vt:lpstr>
      <vt:lpstr>Secp256k1</vt:lpstr>
      <vt:lpstr>PowerPoint 演示文稿</vt:lpstr>
      <vt:lpstr>谢 谢</vt:lpstr>
    </vt:vector>
  </TitlesOfParts>
  <Company>Shanghai Jiao Tong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Haining</dc:creator>
  <cp:lastModifiedBy>Microsoft 帐户</cp:lastModifiedBy>
  <cp:revision>879</cp:revision>
  <dcterms:created xsi:type="dcterms:W3CDTF">2016-04-23T14:33:55Z</dcterms:created>
  <dcterms:modified xsi:type="dcterms:W3CDTF">2017-07-02T13:46:55Z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