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65" r:id="rId25"/>
    <p:sldId id="272" r:id="rId26"/>
    <p:sldId id="266" r:id="rId27"/>
    <p:sldId id="273" r:id="rId28"/>
    <p:sldId id="267" r:id="rId29"/>
    <p:sldId id="268" r:id="rId30"/>
    <p:sldId id="274" r:id="rId31"/>
    <p:sldId id="275" r:id="rId32"/>
    <p:sldId id="269" r:id="rId33"/>
    <p:sldId id="270" r:id="rId34"/>
    <p:sldId id="276" r:id="rId35"/>
    <p:sldId id="277" r:id="rId36"/>
    <p:sldId id="278" r:id="rId37"/>
    <p:sldId id="271" r:id="rId38"/>
    <p:sldId id="279" r:id="rId39"/>
    <p:sldId id="29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3112-EA24-49EB-9B50-1F8E9B58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521FC-740D-4EAA-8E11-EC274409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7B443-B763-4977-96B7-59032EBE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28C50-54FD-4F58-986E-AF79A8D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CAF70-592B-4390-95EB-405C8CD7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0582-AD09-41E7-AEB5-8F812AD1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232582-68AE-4903-A282-17327B92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AECFE-6C5C-443E-9F13-253DA73A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19DF9-F7C2-45D5-B7E1-DF069388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8DFB5-FE93-4EB7-B506-5CC877D2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DCE975-CC54-4505-8801-9E647005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0348A-EFFF-4FFF-A036-57A342C2F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30E96-C201-4945-B076-AC7D68E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2EF05-035D-4807-A767-D170E8D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69CDE-CF3D-4813-87A8-161E30EF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6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A4A62-7A07-4AEC-9F5F-422485E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CBC49-4B81-4D52-A6A0-B08AC3F6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3AD7B-883C-40AC-85DE-BE52CAAB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76D87-E6B9-420F-84A6-1F65CD69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AA4C3-D134-491E-9C79-1916CED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524A-6A36-414C-8F6D-E82C1748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6A19A-72CC-4029-9378-E9B9891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41AD9-6107-4ABF-8E43-205FAA0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52A5D-3F85-4F64-B512-C64CE475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D8206-FB91-4B56-AD25-015767A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6098-F989-49C6-A1E5-C7C2737C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813A3-F840-4765-ADFF-B208F2C49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D3BAE-7429-4BBB-AC55-AAD70A0D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0A7BC-2F2F-4D07-8729-79D7B17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8B481-A8E6-4913-A12C-DD9EFCB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DB5E8-1B58-4A76-B913-2F4A9909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0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C6F16-6C5C-4540-959E-8384ABB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C0137-0959-47BC-B972-E449EBF9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191C6-47C6-4E35-9D3A-36511A02F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A7B73-F57C-41CE-99E1-48E74CD3D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054C38-38AB-4AE3-B004-7944DF85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2BE3A0-1950-4293-847D-81561555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BE2FD0-94AE-4FDC-86CF-2E247B26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9A0B88-811E-4FAF-9F31-60025819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AF-8D44-45B0-B823-887BC02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1EE8EA-67F6-47BD-8A0C-E0FD61E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649413-DA0A-4488-987C-C6CF0D4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233E32-E83E-4CBA-B527-C36227D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9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63EB61-2748-47CC-9CB8-99AAC345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FC24FE-C24D-4E1C-B3A5-4BBFA1C8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2BA9C6-8E69-40F5-82CD-608DFC4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85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8980B-6246-446C-B606-F979BB1A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7C603-984F-4DCD-B395-54EE87E9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8D0FA9-803D-46AC-A371-A7F89050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A114E-35F2-4EA2-A4D3-F6B4B88B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F5A3F-E087-45BA-BD81-2FCB1B7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E3F75-CCA4-4139-A26E-1F6D97F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1B39-2F10-4E24-812F-61771ADD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BD1746-4021-4578-BE4E-29D518C1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55B47-17E7-4803-8A4A-6274CE5E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09EEA-96F3-4383-AAF5-3444C02C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561CC-ABAE-4306-9288-54A3A90C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B3E79-4100-41AD-B1FC-DC3D4B74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7BB9F8-536D-447A-8C92-C778F2FA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36345D-FF08-484C-9E47-B6102A4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F5A24-AE44-458E-8594-FE0C985FB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4F84-0D4B-4726-9A97-18BC6C1ADD89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AEE1A-6FE8-4FE4-9EF2-886623B3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29E86-355D-4B83-8CA4-065364E7F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CC39-5E44-4F75-9907-A68BF9D3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.mysql.com/downloads/connector/net/8.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programming-guide/" TargetMode="External"/><Relationship Id="rId2" Type="http://schemas.openxmlformats.org/officeDocument/2006/relationships/hyperlink" Target="https://dev.mysql.com/downloads/connector/net/6.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289B-F8BD-452C-9141-09E4FAEF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CRUD utilizando C# com banco de dados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477F94-AC86-4B06-AAE8-834236EC9259}"/>
              </a:ext>
            </a:extLst>
          </p:cNvPr>
          <p:cNvSpPr txBox="1"/>
          <p:nvPr/>
        </p:nvSpPr>
        <p:spPr>
          <a:xfrm>
            <a:off x="8812107" y="4890052"/>
            <a:ext cx="185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Professora Carina</a:t>
            </a:r>
          </a:p>
        </p:txBody>
      </p:sp>
    </p:spTree>
    <p:extLst>
      <p:ext uri="{BB962C8B-B14F-4D97-AF65-F5344CB8AC3E}">
        <p14:creationId xmlns:p14="http://schemas.microsoft.com/office/powerpoint/2010/main" val="66769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7BE5-0EA1-4CF4-947C-FE460478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235295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referentes a conexão com banco de dados e execução de scripts no banco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 (Data Access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97053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EAC2-68B1-4D6A-AB95-ECB92462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88562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2D3DEB-8792-4E00-A5A3-D557B710C8D0}"/>
              </a:ext>
            </a:extLst>
          </p:cNvPr>
          <p:cNvSpPr/>
          <p:nvPr/>
        </p:nvSpPr>
        <p:spPr>
          <a:xfrm>
            <a:off x="371061" y="1321188"/>
            <a:ext cx="10999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LoginDao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//começa aqui **********************************************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//variável para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de conexão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Login log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Login();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//chamada da classe Login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"Persist Security Info=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=localhost;"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3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53D979-95CF-40AF-8414-03FC63C80536}"/>
              </a:ext>
            </a:extLst>
          </p:cNvPr>
          <p:cNvSpPr/>
          <p:nvPr/>
        </p:nvSpPr>
        <p:spPr>
          <a:xfrm>
            <a:off x="967409" y="251207"/>
            <a:ext cx="9740348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logar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(Login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//método para verificar se o login e senha existem no banco de dados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login,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senha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WHERE"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login='"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login.Login1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"senha='"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login.Senha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verifica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HasRows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(verifica ==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//exceção do banco de dados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exceção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no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sistema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//termina aqui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9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7DE1-201A-4D96-9EBF-8D3B8B1E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67609" cy="315912"/>
          </a:xfrm>
        </p:spPr>
        <p:txBody>
          <a:bodyPr>
            <a:normAutofit fontScale="90000"/>
          </a:bodyPr>
          <a:lstStyle/>
          <a:p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15F648-B3CD-460B-9E52-686202553EC5}"/>
              </a:ext>
            </a:extLst>
          </p:cNvPr>
          <p:cNvSpPr/>
          <p:nvPr/>
        </p:nvSpPr>
        <p:spPr>
          <a:xfrm>
            <a:off x="838200" y="2631856"/>
            <a:ext cx="108005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AlunosDao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//instanciação da classe Alunos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Persist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Security Info=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localhost;database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07618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C1EB73-3FE7-40D0-BB85-FEA42135A89A}"/>
              </a:ext>
            </a:extLst>
          </p:cNvPr>
          <p:cNvSpPr/>
          <p:nvPr/>
        </p:nvSpPr>
        <p:spPr>
          <a:xfrm>
            <a:off x="501209" y="961650"/>
            <a:ext cx="1155589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//inclui um novo aluno na tabela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IncluirAluno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Alunos(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nome,email,idade,foto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) 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Values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(?nome,?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,?idade, ?foto)"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"?nome"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alunos.Nome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alunos.Email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"?idade"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alunos.Idade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"?foto"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52760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AE877B-F565-424C-AAB5-FA11E7010147}"/>
              </a:ext>
            </a:extLst>
          </p:cNvPr>
          <p:cNvSpPr/>
          <p:nvPr/>
        </p:nvSpPr>
        <p:spPr>
          <a:xfrm>
            <a:off x="291548" y="675647"/>
            <a:ext cx="119004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//altera um aluno na tabela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AlterarAluno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foto = </a:t>
            </a:r>
            <a:r>
              <a:rPr lang="pt-B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"UPDATE Alunos SET nome= '"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='"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alunos.Email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 idade="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 foto ='"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alunos.Foto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"' WHERE id="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alunos.AlunoID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3800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A66A42-66CE-47FE-9F44-4875A7AFC256}"/>
              </a:ext>
            </a:extLst>
          </p:cNvPr>
          <p:cNvSpPr/>
          <p:nvPr/>
        </p:nvSpPr>
        <p:spPr>
          <a:xfrm>
            <a:off x="450574" y="345714"/>
            <a:ext cx="1115833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um  aluno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"DELETE FROM alunos WHERE id="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0118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C0AF63-268B-4DA5-B5EF-76E65BEF3CC3}"/>
              </a:ext>
            </a:extLst>
          </p:cNvPr>
          <p:cNvSpPr/>
          <p:nvPr/>
        </p:nvSpPr>
        <p:spPr>
          <a:xfrm>
            <a:off x="993913" y="1097592"/>
            <a:ext cx="80838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todos os aluno selecionado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da;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alunos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da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da.Fill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915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0EFE28-FD9B-48F7-9015-380B7FBAE49D}"/>
              </a:ext>
            </a:extLst>
          </p:cNvPr>
          <p:cNvSpPr/>
          <p:nvPr/>
        </p:nvSpPr>
        <p:spPr>
          <a:xfrm>
            <a:off x="556591" y="81930"/>
            <a:ext cx="1107881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metodo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que retorna uma lista de dados do SQL      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ListarAlunosCombo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MySqlDataReader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id,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alunos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alunos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quando acabar as linhas que retornou da consulta, sai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dr.Read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dr.GetInt32(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dr.GetOrdinal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alu.Nome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dr.GetOrdinal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alunos.Add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cmd.Connection.Close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F92EA78-61E5-4A4E-BC79-2B259C1FB001}"/>
              </a:ext>
            </a:extLst>
          </p:cNvPr>
          <p:cNvCxnSpPr/>
          <p:nvPr/>
        </p:nvCxnSpPr>
        <p:spPr>
          <a:xfrm flipH="1">
            <a:off x="6003235" y="1192696"/>
            <a:ext cx="1881808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4DEF56-9BF5-4915-BDFD-18EC51644C64}"/>
              </a:ext>
            </a:extLst>
          </p:cNvPr>
          <p:cNvSpPr txBox="1"/>
          <p:nvPr/>
        </p:nvSpPr>
        <p:spPr>
          <a:xfrm>
            <a:off x="8295626" y="731031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 para carregar Alunos</a:t>
            </a:r>
          </a:p>
          <a:p>
            <a:r>
              <a:rPr lang="pt-BR" dirty="0"/>
              <a:t>no </a:t>
            </a:r>
            <a:r>
              <a:rPr lang="pt-BR" dirty="0" err="1"/>
              <a:t>combobox</a:t>
            </a:r>
            <a:r>
              <a:rPr lang="pt-BR" dirty="0"/>
              <a:t> da tela</a:t>
            </a:r>
          </a:p>
          <a:p>
            <a:r>
              <a:rPr lang="pt-BR" dirty="0"/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396351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6AD9C-2878-4CE5-B727-154C428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32374" cy="315912"/>
          </a:xfrm>
        </p:spPr>
        <p:txBody>
          <a:bodyPr>
            <a:no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</a:t>
            </a:r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DisciplinaDao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2E85DB-7543-4615-A6A6-260529B4BBAA}"/>
              </a:ext>
            </a:extLst>
          </p:cNvPr>
          <p:cNvSpPr/>
          <p:nvPr/>
        </p:nvSpPr>
        <p:spPr>
          <a:xfrm>
            <a:off x="967408" y="2048761"/>
            <a:ext cx="1025718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DisciplinaDao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Disciplina disc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Disciplina();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conexão do arquivo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 cria a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conexao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Persist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Security Info=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False;server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localhost;database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crudcsharp;uid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root;pwd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=admin"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973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9ACE0-8257-498B-99D1-AE11B8E5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F2185-1FEC-4FFA-843D-8D5EB13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811989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Para que seja possível visualizar dados de uma base de dados </a:t>
            </a:r>
            <a:r>
              <a:rPr lang="pt-BR" dirty="0" err="1"/>
              <a:t>MySql</a:t>
            </a:r>
            <a:r>
              <a:rPr lang="pt-BR" dirty="0"/>
              <a:t> num programa em C#, é necessário adicionar a referência </a:t>
            </a:r>
            <a:r>
              <a:rPr lang="pt-BR" dirty="0" err="1"/>
              <a:t>MySql</a:t>
            </a:r>
            <a:r>
              <a:rPr lang="pt-BR" dirty="0"/>
              <a:t>. Para isso é necessário efetuar o download do </a:t>
            </a:r>
            <a:r>
              <a:rPr lang="pt-BR" dirty="0">
                <a:hlinkClick r:id="rId2"/>
              </a:rPr>
              <a:t>https://dev.mysql.com/downloads/</a:t>
            </a:r>
            <a:r>
              <a:rPr lang="pt-BR" dirty="0" err="1">
                <a:hlinkClick r:id="rId2"/>
              </a:rPr>
              <a:t>connector</a:t>
            </a:r>
            <a:r>
              <a:rPr lang="pt-BR" dirty="0">
                <a:hlinkClick r:id="rId2"/>
              </a:rPr>
              <a:t>/net/8.0.html</a:t>
            </a:r>
            <a:r>
              <a:rPr lang="pt-BR" dirty="0"/>
              <a:t>. Depois é só executar o setup.</a:t>
            </a:r>
          </a:p>
          <a:p>
            <a:pPr fontAlgn="base"/>
            <a:r>
              <a:rPr lang="pt-BR" dirty="0"/>
              <a:t>Para adicionar uma referência:</a:t>
            </a:r>
          </a:p>
          <a:p>
            <a:pPr fontAlgn="base"/>
            <a:r>
              <a:rPr lang="pt-BR" dirty="0"/>
              <a:t>Clicar com o botão direito em Referência e fazer “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b="1" dirty="0" err="1"/>
              <a:t>Reference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https://pplware.sapo.pt/wp-content/uploads/2010/04/cmysql001.jpg">
            <a:extLst>
              <a:ext uri="{FF2B5EF4-FFF2-40B4-BE49-F238E27FC236}">
                <a16:creationId xmlns:a16="http://schemas.microsoft.com/office/drawing/2014/main" id="{37B423DB-B7BF-4BE6-B9B9-799812B8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08" y="4692650"/>
            <a:ext cx="2619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8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AC038B-13F7-4390-8C7B-52B964E59886}"/>
              </a:ext>
            </a:extLst>
          </p:cNvPr>
          <p:cNvSpPr/>
          <p:nvPr/>
        </p:nvSpPr>
        <p:spPr>
          <a:xfrm>
            <a:off x="424069" y="784839"/>
            <a:ext cx="107607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//inclui uma nova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IncluirDisciplina(Disciplina disciplina)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Disciplina(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) 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Values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(?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disciplina.Nomedisc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Com.Parameters.AddWithValue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disciplina.Mencao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7213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DF919-1583-4E8F-AD2E-D95149A41F6C}"/>
              </a:ext>
            </a:extLst>
          </p:cNvPr>
          <p:cNvSpPr/>
          <p:nvPr/>
        </p:nvSpPr>
        <p:spPr>
          <a:xfrm>
            <a:off x="755373" y="1063925"/>
            <a:ext cx="10893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//altera uma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AlterarDisciplina(Disciplina disciplina)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//método alterar disciplina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"UPDATE Disciplina SET nomedisc= '"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disciplina.Nomedisc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" codaluno='"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='"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disciplina.Mencao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"' WHERE"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1276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A25D6-32FC-4630-9B76-589CC2871DC3}"/>
              </a:ext>
            </a:extLst>
          </p:cNvPr>
          <p:cNvSpPr/>
          <p:nvPr/>
        </p:nvSpPr>
        <p:spPr>
          <a:xfrm>
            <a:off x="437321" y="1195150"/>
            <a:ext cx="1135711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um  disciplina na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(Disciplina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"DELETE FROM alunos WHERE"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disciplina.Coddisc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regitrosAfetados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Com.ExecuteNonQuery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248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C23F96-CDF6-46FC-B426-F0C7F66654BE}"/>
              </a:ext>
            </a:extLst>
          </p:cNvPr>
          <p:cNvSpPr/>
          <p:nvPr/>
        </p:nvSpPr>
        <p:spPr>
          <a:xfrm>
            <a:off x="583094" y="725852"/>
            <a:ext cx="11304105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Obtem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todas disciplinas selecionado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(Con);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CN.CreateCommand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da;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"SELECT * from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disciplina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d.Nomedisc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a.Nome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d.Mencao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FROM disciplina d, alunos a WHERE </a:t>
            </a:r>
            <a:r>
              <a:rPr lang="pt-B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d.codaluno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 = a.id"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CN.Open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CN);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da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MySqlDataAdapter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da.Fill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dtDisciplina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CN.Close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0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10A1A-7865-451E-9F0E-D7F091D2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44687" cy="315912"/>
          </a:xfrm>
        </p:spPr>
        <p:txBody>
          <a:bodyPr>
            <a:normAutofit fontScale="90000"/>
          </a:bodyPr>
          <a:lstStyle/>
          <a:p>
            <a:r>
              <a:rPr lang="pt-B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***Tela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abertura: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68AB4C-1AE1-42D5-B3E5-42A10028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950"/>
            <a:ext cx="3238500" cy="26003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99EA4C4-BE15-4088-940A-4165BAC61E76}"/>
              </a:ext>
            </a:extLst>
          </p:cNvPr>
          <p:cNvCxnSpPr/>
          <p:nvPr/>
        </p:nvCxnSpPr>
        <p:spPr>
          <a:xfrm flipH="1">
            <a:off x="3052689" y="2124222"/>
            <a:ext cx="1716259" cy="14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BD7424-3ADD-42C8-B971-011F04A8A12F}"/>
              </a:ext>
            </a:extLst>
          </p:cNvPr>
          <p:cNvSpPr txBox="1"/>
          <p:nvPr/>
        </p:nvSpPr>
        <p:spPr>
          <a:xfrm>
            <a:off x="4768948" y="1754890"/>
            <a:ext cx="13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progressBar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140C84-CBD2-47D1-A0E1-A6DA36D8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92" y="2594112"/>
            <a:ext cx="4941759" cy="277838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696DFE5-E57F-463E-BE14-2ECDBAC2C11D}"/>
              </a:ext>
            </a:extLst>
          </p:cNvPr>
          <p:cNvCxnSpPr/>
          <p:nvPr/>
        </p:nvCxnSpPr>
        <p:spPr>
          <a:xfrm flipH="1">
            <a:off x="3498574" y="4969565"/>
            <a:ext cx="2120348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B89FA-5EA5-4ADA-863A-D9152BB4F770}"/>
              </a:ext>
            </a:extLst>
          </p:cNvPr>
          <p:cNvSpPr txBox="1"/>
          <p:nvPr/>
        </p:nvSpPr>
        <p:spPr>
          <a:xfrm>
            <a:off x="2804153" y="56189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86182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18F7-D9BC-4394-ADA2-2B6A4DF7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54148" cy="315912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Abertura código: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AF96BF-ADBB-4F8D-847A-63D3EE78AF86}"/>
              </a:ext>
            </a:extLst>
          </p:cNvPr>
          <p:cNvSpPr/>
          <p:nvPr/>
        </p:nvSpPr>
        <p:spPr>
          <a:xfrm>
            <a:off x="1020417" y="911382"/>
            <a:ext cx="9422295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EscolaPaulaSouza.View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Abertura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Abertura()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timer1_Tick(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(progressBar1.Value &lt; 100)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//vai aparecendo o progressBar1 conforme preencher o componente da tela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progressBar1.Value = progressBar1.Value + 2;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da-DK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timer1.Enabled = </a:t>
            </a:r>
            <a:r>
              <a:rPr lang="da-DK" sz="105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a-DK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a-DK" sz="1050" dirty="0">
                <a:solidFill>
                  <a:srgbClr val="008000"/>
                </a:solidFill>
                <a:latin typeface="Consolas" panose="020B0609020204030204" pitchFamily="49" charset="0"/>
              </a:rPr>
              <a:t>//desativar o timer</a:t>
            </a:r>
            <a:endParaRPr lang="da-DK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ativa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Form2 abre = 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Form2();</a:t>
            </a:r>
            <a:r>
              <a:rPr lang="nn-NO" sz="1050" dirty="0">
                <a:solidFill>
                  <a:srgbClr val="008000"/>
                </a:solidFill>
                <a:latin typeface="Consolas" panose="020B0609020204030204" pitchFamily="49" charset="0"/>
              </a:rPr>
              <a:t>//tela de login</a:t>
            </a:r>
            <a:endParaRPr lang="nn-NO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//abre a tela do Login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C3C694-CDB5-4783-B311-5623AB2887A4}"/>
              </a:ext>
            </a:extLst>
          </p:cNvPr>
          <p:cNvCxnSpPr/>
          <p:nvPr/>
        </p:nvCxnSpPr>
        <p:spPr>
          <a:xfrm flipH="1">
            <a:off x="3776870" y="2597426"/>
            <a:ext cx="3657600" cy="242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DE7B-0E16-4DF5-8935-D4535C6F5670}"/>
              </a:ext>
            </a:extLst>
          </p:cNvPr>
          <p:cNvSpPr txBox="1"/>
          <p:nvPr/>
        </p:nvSpPr>
        <p:spPr>
          <a:xfrm>
            <a:off x="7566991" y="2584174"/>
            <a:ext cx="465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o </a:t>
            </a:r>
            <a:r>
              <a:rPr lang="pt-BR" dirty="0" err="1"/>
              <a:t>progressBar</a:t>
            </a:r>
            <a:r>
              <a:rPr lang="pt-BR" dirty="0"/>
              <a:t> completar-se a tela de login</a:t>
            </a:r>
          </a:p>
          <a:p>
            <a:r>
              <a:rPr lang="pt-BR" dirty="0"/>
              <a:t>será carregada!</a:t>
            </a:r>
          </a:p>
        </p:txBody>
      </p:sp>
    </p:spTree>
    <p:extLst>
      <p:ext uri="{BB962C8B-B14F-4D97-AF65-F5344CB8AC3E}">
        <p14:creationId xmlns:p14="http://schemas.microsoft.com/office/powerpoint/2010/main" val="303371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0668-2C9D-4695-A4EC-89D47891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5087" cy="257727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Login: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3491AF-F3E1-4F7D-8A83-DE97D8E7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3" y="925582"/>
            <a:ext cx="3467100" cy="20383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FDDBE2-A51B-4A59-9223-58ED55601880}"/>
              </a:ext>
            </a:extLst>
          </p:cNvPr>
          <p:cNvSpPr/>
          <p:nvPr/>
        </p:nvSpPr>
        <p:spPr>
          <a:xfrm>
            <a:off x="3569803" y="365125"/>
            <a:ext cx="797780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Form2()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logar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//instanciar a classe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Login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txtLogin.Text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txtSenha.Text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//instanciar a classe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loginBD.logar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 o resultado do método chamado for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O FORMULARIO FORM1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ativa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(abre ==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 a tela de menu já não estiver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//senão abre a tela Menu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9732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BD1DDE-A707-4F1D-90F7-D25228EC5B28}"/>
              </a:ext>
            </a:extLst>
          </p:cNvPr>
          <p:cNvSpPr/>
          <p:nvPr/>
        </p:nvSpPr>
        <p:spPr>
          <a:xfrm>
            <a:off x="1351722" y="2424502"/>
            <a:ext cx="82296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"Login e Senha Inválidos!"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txtLogin.Focus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ação clique do botão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15EC9C-1652-428A-81B5-B33232117238}"/>
              </a:ext>
            </a:extLst>
          </p:cNvPr>
          <p:cNvSpPr txBox="1"/>
          <p:nvPr/>
        </p:nvSpPr>
        <p:spPr>
          <a:xfrm>
            <a:off x="1524000" y="808383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Continuação código da tela login:</a:t>
            </a:r>
          </a:p>
        </p:txBody>
      </p:sp>
    </p:spTree>
    <p:extLst>
      <p:ext uri="{BB962C8B-B14F-4D97-AF65-F5344CB8AC3E}">
        <p14:creationId xmlns:p14="http://schemas.microsoft.com/office/powerpoint/2010/main" val="252556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B175-76CA-4416-96F3-ACC79C6D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06098"/>
            <a:ext cx="3084443" cy="403501"/>
          </a:xfrm>
        </p:spPr>
        <p:txBody>
          <a:bodyPr>
            <a:no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Principal: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9F213B-AE78-4E13-8DC5-E6386F54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" y="848760"/>
            <a:ext cx="4552950" cy="33051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4C08D1-AA87-42EE-B844-2284374A1D0A}"/>
              </a:ext>
            </a:extLst>
          </p:cNvPr>
          <p:cNvSpPr/>
          <p:nvPr/>
        </p:nvSpPr>
        <p:spPr>
          <a:xfrm>
            <a:off x="4757531" y="39521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frmMenu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Form1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//tela de alunos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a nova tela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3A4B92-40CF-4768-8AE2-4F3B01183068}"/>
              </a:ext>
            </a:extLst>
          </p:cNvPr>
          <p:cNvSpPr/>
          <p:nvPr/>
        </p:nvSpPr>
        <p:spPr>
          <a:xfrm>
            <a:off x="4874315" y="3008104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//fecha a tela aberta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frmDisciplina mostra =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frmDisciplina();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//tela de disciplina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//abre a nova tela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frmMenu_FormClosed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FormClosedEventArgs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Application.Exit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12363B-5316-4FF2-9E8D-439A7B8ABC85}"/>
              </a:ext>
            </a:extLst>
          </p:cNvPr>
          <p:cNvSpPr txBox="1"/>
          <p:nvPr/>
        </p:nvSpPr>
        <p:spPr>
          <a:xfrm>
            <a:off x="7434470" y="5473148"/>
            <a:ext cx="187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Fecha o programa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B4D301-E1B3-4C35-9EB0-B50680CB3219}"/>
              </a:ext>
            </a:extLst>
          </p:cNvPr>
          <p:cNvSpPr txBox="1"/>
          <p:nvPr/>
        </p:nvSpPr>
        <p:spPr>
          <a:xfrm>
            <a:off x="556591" y="4797287"/>
            <a:ext cx="358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highlight>
                  <a:srgbClr val="FFFF00"/>
                </a:highlight>
              </a:rPr>
              <a:t>Estes botões dão acesso as</a:t>
            </a:r>
          </a:p>
          <a:p>
            <a:pPr algn="ctr"/>
            <a:r>
              <a:rPr lang="pt-BR" b="1" dirty="0">
                <a:highlight>
                  <a:srgbClr val="FFFF00"/>
                </a:highlight>
              </a:rPr>
              <a:t>demais funcionalidades do sistema.</a:t>
            </a:r>
          </a:p>
        </p:txBody>
      </p:sp>
    </p:spTree>
    <p:extLst>
      <p:ext uri="{BB962C8B-B14F-4D97-AF65-F5344CB8AC3E}">
        <p14:creationId xmlns:p14="http://schemas.microsoft.com/office/powerpoint/2010/main" val="184137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01C60-0A65-496B-BCCF-271AA555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248748"/>
            <a:ext cx="3667539" cy="310736"/>
          </a:xfrm>
        </p:spPr>
        <p:txBody>
          <a:bodyPr>
            <a:normAutofit fontScale="90000"/>
          </a:bodyPr>
          <a:lstStyle/>
          <a:p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Aluno: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DA6A9C-4A73-4EAB-B7FE-AB028DDC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850216"/>
            <a:ext cx="4286278" cy="27808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A036AD-4A15-41FC-8288-2FB5CD402CEB}"/>
              </a:ext>
            </a:extLst>
          </p:cNvPr>
          <p:cNvSpPr/>
          <p:nvPr/>
        </p:nvSpPr>
        <p:spPr>
          <a:xfrm>
            <a:off x="145774" y="3921828"/>
            <a:ext cx="55129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btnPesquisar_Click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txtNome.Focus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avancada.ShowDialog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3E8631-C8A7-4FCF-8ED1-5F3A44174B77}"/>
              </a:ext>
            </a:extLst>
          </p:cNvPr>
          <p:cNvSpPr/>
          <p:nvPr/>
        </p:nvSpPr>
        <p:spPr>
          <a:xfrm>
            <a:off x="5840896" y="850216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txtNome.Text.Equals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"Informe o nome do aluno."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alunoBD.IncluirAluno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//chamada do método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salvo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216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EC1A-BD0A-48A5-83B9-D57F8627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Selecionar na lista 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MySql.Data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(Pode ser necessário reiniciar o Visual Studio)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s://pplware.sapo.pt/wp-content/uploads/2010/04/cmysql002-300x239.jpg">
            <a:extLst>
              <a:ext uri="{FF2B5EF4-FFF2-40B4-BE49-F238E27FC236}">
                <a16:creationId xmlns:a16="http://schemas.microsoft.com/office/drawing/2014/main" id="{31B597C5-452D-4DAF-B6A9-E5525D94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98" y="1561893"/>
            <a:ext cx="5305928" cy="422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2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40BAE0-40E3-4D39-B168-9C5FFE48CCF2}"/>
              </a:ext>
            </a:extLst>
          </p:cNvPr>
          <p:cNvSpPr/>
          <p:nvPr/>
        </p:nvSpPr>
        <p:spPr>
          <a:xfrm>
            <a:off x="212034" y="289679"/>
            <a:ext cx="6016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btnAlterar_Click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txtcaminho.Text.Replace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@"\"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@"\\"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replace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substitui \ por \\ para salvar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alunoBD.AlterarAluno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alterado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button2.PerformClick();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exibir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1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CB7CF7-FE1C-4642-A7F7-EEEB0F6578C9}"/>
              </a:ext>
            </a:extLst>
          </p:cNvPr>
          <p:cNvSpPr/>
          <p:nvPr/>
        </p:nvSpPr>
        <p:spPr>
          <a:xfrm>
            <a:off x="212034" y="342900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btnExcluir_Click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//exclui pelo ID no banco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alunoBD.ExcluirAluno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excluído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2BBB2E-7459-4866-855E-178BACA35B63}"/>
              </a:ext>
            </a:extLst>
          </p:cNvPr>
          <p:cNvSpPr/>
          <p:nvPr/>
        </p:nvSpPr>
        <p:spPr>
          <a:xfrm>
            <a:off x="5618921" y="289679"/>
            <a:ext cx="646706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exibir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//mostrar todos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//instancia da classe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//passa como parâmetro para 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o retorno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getAlunos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//criado em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AlunoDao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dgvAlunos.DataSource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alunoBD.getAlunos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E63969-9DF5-45DA-A28C-FCC0B71CC52A}"/>
              </a:ext>
            </a:extLst>
          </p:cNvPr>
          <p:cNvSpPr/>
          <p:nvPr/>
        </p:nvSpPr>
        <p:spPr>
          <a:xfrm>
            <a:off x="5804451" y="2751892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button3_Click(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//botão sair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//volta para tela do menu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dgvAlunos_CellClick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DataGridViewCellEventArgs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criada para pegar a linha selecionada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//quando clicar num registro no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ele preenche 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com o registro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dgvAlunos.CurrentRow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//linha selecionada da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//fotoi --&gt; picturebox da foto da tela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fotoi.Load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6875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BF7DDFC-7F32-4EAB-9DC7-BDE92CC6D6D8}"/>
              </a:ext>
            </a:extLst>
          </p:cNvPr>
          <p:cNvSpPr/>
          <p:nvPr/>
        </p:nvSpPr>
        <p:spPr>
          <a:xfrm>
            <a:off x="1139686" y="1997839"/>
            <a:ext cx="9051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button4_Click(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//BOTÃO LIMPAR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txtEndereco.Text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txtIdade.Text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dgvAlunos.DataSource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4794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743A7-50FE-4641-A75E-119675E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carrega Foto: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C12D3C-9416-4B32-897F-9B578C27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4" y="1308342"/>
            <a:ext cx="3549629" cy="250967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D1BC547-B85F-421F-8FD7-3F7E77BE7A13}"/>
              </a:ext>
            </a:extLst>
          </p:cNvPr>
          <p:cNvSpPr/>
          <p:nvPr/>
        </p:nvSpPr>
        <p:spPr>
          <a:xfrm>
            <a:off x="357809" y="3995311"/>
            <a:ext cx="1087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//carrega foto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abrefoto.Title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"Selecione a foto"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Diretorio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abrefoto.InitialDirectory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"C:\\Industrial\\2019\\2DSNOITE\\PC\\2019\\combanco\\EscolaPaulaSouza\\EscolaPaulaSouza\\Resources"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abrefoto.Filter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"JPEG|*.JPG|PNG|*.png"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abrefoto.ShowDialog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fotoi.Image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Image.FromFile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abrefoto.FileName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txtcaminho.Text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abrefoto.FileName.Replace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@"\"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800000"/>
                </a:solidFill>
                <a:latin typeface="Consolas" panose="020B0609020204030204" pitchFamily="49" charset="0"/>
              </a:rPr>
              <a:t>@"\\"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80BA29-BDF2-40AF-99A6-0F88F971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3" y="694531"/>
            <a:ext cx="1552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EDAC-D587-4B59-815C-BE5E341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6843"/>
            <a:ext cx="9962322" cy="476009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 Disciplina: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F6E3DC-EC86-4492-AF2C-AF6CE2B3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52" y="0"/>
            <a:ext cx="3599622" cy="33669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6F474AC-7C20-408B-8F96-547905EB76B1}"/>
              </a:ext>
            </a:extLst>
          </p:cNvPr>
          <p:cNvSpPr/>
          <p:nvPr/>
        </p:nvSpPr>
        <p:spPr>
          <a:xfrm>
            <a:off x="728868" y="3429000"/>
            <a:ext cx="93692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frmDisciplina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instancia1;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//crio um objeto do tipo FORM 1, que será usado dentro da classe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PesquisaAvancada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instancia1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//atribuo a instancia recebida pelo construtor a minha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interna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//associo o mesmo texto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tbxTextBoxFormA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ao meu FORM B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pesq.lblcodaluno.Text.ToString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txtNomeAluno.Text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pesq.lblnomealuno.Text.ToString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6291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303FB1-4F16-4569-BC7C-0C110EFDF5DD}"/>
              </a:ext>
            </a:extLst>
          </p:cNvPr>
          <p:cNvSpPr/>
          <p:nvPr/>
        </p:nvSpPr>
        <p:spPr>
          <a:xfrm>
            <a:off x="172278" y="557750"/>
            <a:ext cx="6930887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txtNome.Text.Equals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"Informe o nome da disciplina."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disciplinaBD.IncluirDisciplina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"Registro salvo com sucesso."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437741-B297-4ADD-B80C-D4513D595802}"/>
              </a:ext>
            </a:extLst>
          </p:cNvPr>
          <p:cNvSpPr/>
          <p:nvPr/>
        </p:nvSpPr>
        <p:spPr>
          <a:xfrm>
            <a:off x="5605670" y="898709"/>
            <a:ext cx="62947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//instancia da classe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AlunosDao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//passa como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parâmtro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para 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o retorno do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getAlunos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criado em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AlunoDao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dvgDisciplina.DataSource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disciplinaBD.getDisciplina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btnAlterar_Click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disciplinaBD.AlterarDisciplina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"Registro alterado com sucesso."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015BC-EE2A-48C3-A954-22D67EC0B6A9}"/>
              </a:ext>
            </a:extLst>
          </p:cNvPr>
          <p:cNvSpPr txBox="1"/>
          <p:nvPr/>
        </p:nvSpPr>
        <p:spPr>
          <a:xfrm>
            <a:off x="9813329" y="892656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exibir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6A0200-987C-41A4-9617-7A8DAD1B4AD2}"/>
              </a:ext>
            </a:extLst>
          </p:cNvPr>
          <p:cNvSpPr txBox="1"/>
          <p:nvPr/>
        </p:nvSpPr>
        <p:spPr>
          <a:xfrm>
            <a:off x="3445565" y="892656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salvar</a:t>
            </a:r>
          </a:p>
        </p:txBody>
      </p:sp>
    </p:spTree>
    <p:extLst>
      <p:ext uri="{BB962C8B-B14F-4D97-AF65-F5344CB8AC3E}">
        <p14:creationId xmlns:p14="http://schemas.microsoft.com/office/powerpoint/2010/main" val="308317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3C62C41-31D1-4B32-9261-2165CD918468}"/>
              </a:ext>
            </a:extLst>
          </p:cNvPr>
          <p:cNvSpPr/>
          <p:nvPr/>
        </p:nvSpPr>
        <p:spPr>
          <a:xfrm>
            <a:off x="1325217" y="759125"/>
            <a:ext cx="9753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btnExcluir_Click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DisciplinaDao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Disciplina disciplinaReg = 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it-IT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.Parse(txtcodigo.Text));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disciplinaBD.ExcluirDisciplina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disciplinaReg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"Registro excluído com sucesso."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button2.PerformClick();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button4_Click(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//limpa os campos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63985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A4BFED-CDB0-4662-8296-7840490E3BE8}"/>
              </a:ext>
            </a:extLst>
          </p:cNvPr>
          <p:cNvSpPr/>
          <p:nvPr/>
        </p:nvSpPr>
        <p:spPr>
          <a:xfrm>
            <a:off x="695739" y="1408481"/>
            <a:ext cx="108005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dvgDisciplina_CellClick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DataGridViewCellEventArgs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criada para pegar a linha selecionada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//quando clicar num registro no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datagridview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ele preenche o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textboxs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com o registro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dvgDisciplina.CurrentRow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//linha selecionada da tabela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txtcodigo.Text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txtNome.Text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[3].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txtMencao.Text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LinhaSelecionada.Cells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[4].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button3_Click(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abre =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frmMenu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abre.ShowDialog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C74322-551E-4340-8A39-E551D5068BF5}"/>
              </a:ext>
            </a:extLst>
          </p:cNvPr>
          <p:cNvSpPr txBox="1"/>
          <p:nvPr/>
        </p:nvSpPr>
        <p:spPr>
          <a:xfrm>
            <a:off x="3803374" y="3644347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Botão fechar</a:t>
            </a:r>
          </a:p>
        </p:txBody>
      </p:sp>
    </p:spTree>
    <p:extLst>
      <p:ext uri="{BB962C8B-B14F-4D97-AF65-F5344CB8AC3E}">
        <p14:creationId xmlns:p14="http://schemas.microsoft.com/office/powerpoint/2010/main" val="1701894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D6DD09-2FF5-4863-98EC-4F54CC1E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55682"/>
            <a:ext cx="5600700" cy="52387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CA11FDA-920F-4D7C-851F-3A78847DA523}"/>
              </a:ext>
            </a:extLst>
          </p:cNvPr>
          <p:cNvSpPr/>
          <p:nvPr/>
        </p:nvSpPr>
        <p:spPr>
          <a:xfrm>
            <a:off x="6188765" y="213633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cbAlunos_SelectedIndexChanged_1(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Alunos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(Alunos)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cbAlunos.SelectedItem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txtcodAluno.Text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alu.AlunoID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1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0AC88CF-9F2D-47CD-B010-6E5CE85F6E83}"/>
              </a:ext>
            </a:extLst>
          </p:cNvPr>
          <p:cNvCxnSpPr/>
          <p:nvPr/>
        </p:nvCxnSpPr>
        <p:spPr>
          <a:xfrm flipH="1">
            <a:off x="4479235" y="2464904"/>
            <a:ext cx="2266122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79666-1814-4320-A8D6-D28D650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 que o formulário Disciplina carrega(evento </a:t>
            </a:r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8DDAA0-E31D-4455-8588-63CC4E71150C}"/>
              </a:ext>
            </a:extLst>
          </p:cNvPr>
          <p:cNvSpPr/>
          <p:nvPr/>
        </p:nvSpPr>
        <p:spPr>
          <a:xfrm>
            <a:off x="1086678" y="2572869"/>
            <a:ext cx="100186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frmDisciplina_Load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AlunosDao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Alunos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Alunos();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&lt;Alunos&gt; alunos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dao.ListarAlunosCombo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cbAlunos.DataSource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alunos;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//"FONTE DE DADOS (DATATABLE, DATASET, ILIST,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)";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cbAlunos.DisplayMember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//"NOME DO CAMPO QUE REPRESENTA A IDENTIFICAÇÃO DE CADA ITEM DO COMBOBOX";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cbAlunos.ValueMember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//"TEXTO QUE SERÁ MOSTRADO NO COMBOBOX";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C03914-9F95-40F9-92DC-7C0FE188B210}"/>
              </a:ext>
            </a:extLst>
          </p:cNvPr>
          <p:cNvSpPr txBox="1"/>
          <p:nvPr/>
        </p:nvSpPr>
        <p:spPr>
          <a:xfrm>
            <a:off x="2332383" y="1987826"/>
            <a:ext cx="39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combobox</a:t>
            </a:r>
            <a:r>
              <a:rPr lang="pt-BR" dirty="0"/>
              <a:t> com os alunos é carregado:</a:t>
            </a:r>
          </a:p>
        </p:txBody>
      </p:sp>
    </p:spTree>
    <p:extLst>
      <p:ext uri="{BB962C8B-B14F-4D97-AF65-F5344CB8AC3E}">
        <p14:creationId xmlns:p14="http://schemas.microsoft.com/office/powerpoint/2010/main" val="399657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4932B-0169-45AF-AA6A-EF1CA1C7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DCCFB-50B1-4F01-9567-5C898DC1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825625"/>
            <a:ext cx="10863470" cy="4351338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https://dev.mysql.com/downloads/connector/net/6.9.html</a:t>
            </a:r>
            <a:endParaRPr lang="pt-BR" dirty="0"/>
          </a:p>
          <a:p>
            <a:r>
              <a:rPr lang="pt-BR" dirty="0">
                <a:hlinkClick r:id="rId3"/>
              </a:rPr>
              <a:t>https://docs.microsoft.com/pt-br/dotnet/csharp/programming-guide/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9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8BC2-39C7-4D1D-A266-3A2D33C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terá a seguinte estrutura de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2565CA-BA04-4F1E-9CE6-494FA39D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1638300"/>
            <a:ext cx="6795052" cy="43157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B39842-C8E3-4B6D-BF42-38EFE4480895}"/>
              </a:ext>
            </a:extLst>
          </p:cNvPr>
          <p:cNvSpPr txBox="1"/>
          <p:nvPr/>
        </p:nvSpPr>
        <p:spPr>
          <a:xfrm>
            <a:off x="3458817" y="5954076"/>
            <a:ext cx="438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DER – Diagrama Entidade e Relacionamento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5F3B87-79E0-4160-B1C1-E24E30788639}"/>
              </a:ext>
            </a:extLst>
          </p:cNvPr>
          <p:cNvSpPr txBox="1"/>
          <p:nvPr/>
        </p:nvSpPr>
        <p:spPr>
          <a:xfrm>
            <a:off x="4399721" y="2372139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513937-A756-40B0-834B-18B8189987C2}"/>
              </a:ext>
            </a:extLst>
          </p:cNvPr>
          <p:cNvSpPr txBox="1"/>
          <p:nvPr/>
        </p:nvSpPr>
        <p:spPr>
          <a:xfrm>
            <a:off x="6013173" y="2741471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102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F0A92-7B62-413E-8D5B-5008D188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Criaremos a seguintes tabelas de dados no banco chamado </a:t>
            </a:r>
            <a:r>
              <a:rPr lang="pt-BR" b="1" dirty="0" err="1">
                <a:highlight>
                  <a:srgbClr val="FFFF00"/>
                </a:highlight>
              </a:rPr>
              <a:t>crudcsharp</a:t>
            </a:r>
            <a:endParaRPr lang="pt-BR" b="1" dirty="0"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118344-3367-409F-95B5-AA66B8AA529F}"/>
              </a:ext>
            </a:extLst>
          </p:cNvPr>
          <p:cNvSpPr/>
          <p:nvPr/>
        </p:nvSpPr>
        <p:spPr>
          <a:xfrm>
            <a:off x="675861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/>
              <a:t>alunos</a:t>
            </a:r>
            <a:r>
              <a:rPr lang="pt-BR" dirty="0"/>
              <a:t> (</a:t>
            </a:r>
          </a:p>
          <a:p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nome </a:t>
            </a:r>
            <a:r>
              <a:rPr lang="pt-BR" dirty="0" err="1"/>
              <a:t>varchar</a:t>
            </a:r>
            <a:r>
              <a:rPr lang="pt-BR" dirty="0"/>
              <a:t>(80) DEFAULT NULL,</a:t>
            </a:r>
          </a:p>
          <a:p>
            <a:r>
              <a:rPr lang="pt-BR" dirty="0"/>
              <a:t> 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(60) DEFAULT NULL,</a:t>
            </a:r>
          </a:p>
          <a:p>
            <a:r>
              <a:rPr lang="pt-BR" dirty="0"/>
              <a:t>  idade </a:t>
            </a:r>
            <a:r>
              <a:rPr lang="pt-BR" dirty="0" err="1"/>
              <a:t>varchar</a:t>
            </a:r>
            <a:r>
              <a:rPr lang="pt-BR" dirty="0"/>
              <a:t>(60) DEFAULT NULL,</a:t>
            </a:r>
          </a:p>
          <a:p>
            <a:r>
              <a:rPr lang="pt-BR" dirty="0"/>
              <a:t>  foto </a:t>
            </a:r>
            <a:r>
              <a:rPr lang="pt-BR" dirty="0" err="1"/>
              <a:t>longtext</a:t>
            </a:r>
            <a:r>
              <a:rPr lang="pt-BR" dirty="0"/>
              <a:t>,</a:t>
            </a:r>
          </a:p>
          <a:p>
            <a:r>
              <a:rPr lang="pt-BR" dirty="0"/>
              <a:t>  PRIMARY KEY (id)</a:t>
            </a:r>
          </a:p>
          <a:p>
            <a:r>
              <a:rPr lang="pt-BR" dirty="0"/>
              <a:t>) 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D1613B-4881-4EB3-8728-191B83E9568D}"/>
              </a:ext>
            </a:extLst>
          </p:cNvPr>
          <p:cNvSpPr/>
          <p:nvPr/>
        </p:nvSpPr>
        <p:spPr>
          <a:xfrm>
            <a:off x="5973417" y="213633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/>
              <a:t>disciplina</a:t>
            </a:r>
            <a:r>
              <a:rPr lang="pt-BR" dirty="0"/>
              <a:t> (</a:t>
            </a:r>
          </a:p>
          <a:p>
            <a:r>
              <a:rPr lang="pt-BR" dirty="0"/>
              <a:t>  </a:t>
            </a:r>
            <a:r>
              <a:rPr lang="pt-BR" dirty="0" err="1"/>
              <a:t>coddisc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</a:t>
            </a:r>
            <a:r>
              <a:rPr lang="pt-BR" dirty="0" err="1"/>
              <a:t>nomedisc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DEFAULT NULL,</a:t>
            </a:r>
          </a:p>
          <a:p>
            <a:r>
              <a:rPr lang="pt-BR" dirty="0"/>
              <a:t>  </a:t>
            </a:r>
            <a:r>
              <a:rPr lang="pt-BR" dirty="0" err="1"/>
              <a:t>codaluno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(11) DEFAULT NULL,</a:t>
            </a:r>
          </a:p>
          <a:p>
            <a:r>
              <a:rPr lang="pt-BR" dirty="0"/>
              <a:t>  </a:t>
            </a:r>
            <a:r>
              <a:rPr lang="pt-BR" dirty="0" err="1"/>
              <a:t>mencao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(2) DEFAULT NULL,</a:t>
            </a:r>
          </a:p>
          <a:p>
            <a:r>
              <a:rPr lang="pt-BR" dirty="0"/>
              <a:t>  PRIMARY KEY (</a:t>
            </a:r>
            <a:r>
              <a:rPr lang="pt-BR" dirty="0" err="1"/>
              <a:t>coddisc</a:t>
            </a:r>
            <a:r>
              <a:rPr lang="pt-BR" dirty="0"/>
              <a:t>),</a:t>
            </a:r>
          </a:p>
          <a:p>
            <a:r>
              <a:rPr lang="pt-BR" dirty="0"/>
              <a:t>  KEY </a:t>
            </a:r>
            <a:r>
              <a:rPr lang="pt-BR" dirty="0" err="1"/>
              <a:t>FK_disciplina</a:t>
            </a:r>
            <a:r>
              <a:rPr lang="pt-BR" dirty="0"/>
              <a:t> (</a:t>
            </a:r>
            <a:r>
              <a:rPr lang="pt-BR" dirty="0" err="1"/>
              <a:t>codaluno</a:t>
            </a:r>
            <a:r>
              <a:rPr lang="pt-BR" dirty="0"/>
              <a:t>),</a:t>
            </a:r>
          </a:p>
          <a:p>
            <a:r>
              <a:rPr lang="pt-BR" dirty="0"/>
              <a:t>  CONSTRAINT </a:t>
            </a:r>
            <a:r>
              <a:rPr lang="pt-BR" dirty="0" err="1"/>
              <a:t>FK_disciplina</a:t>
            </a:r>
            <a:r>
              <a:rPr lang="pt-BR" dirty="0"/>
              <a:t> FOREIGN KEY (</a:t>
            </a:r>
            <a:r>
              <a:rPr lang="pt-BR" dirty="0" err="1"/>
              <a:t>codaluno</a:t>
            </a:r>
            <a:r>
              <a:rPr lang="pt-BR" dirty="0"/>
              <a:t>) REFERENCES alunos (id)</a:t>
            </a:r>
          </a:p>
          <a:p>
            <a:r>
              <a:rPr lang="pt-BR" dirty="0"/>
              <a:t>) 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7AE28F-55EF-4CD0-B407-BB57E602B598}"/>
              </a:ext>
            </a:extLst>
          </p:cNvPr>
          <p:cNvSpPr/>
          <p:nvPr/>
        </p:nvSpPr>
        <p:spPr>
          <a:xfrm>
            <a:off x="480392" y="48903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</a:t>
            </a:r>
            <a:r>
              <a:rPr lang="pt-BR" b="1" dirty="0" err="1"/>
              <a:t>usuarios</a:t>
            </a:r>
            <a:r>
              <a:rPr lang="pt-BR" dirty="0"/>
              <a:t> (</a:t>
            </a:r>
          </a:p>
          <a:p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 AUTO_INCREMENT,</a:t>
            </a:r>
          </a:p>
          <a:p>
            <a:r>
              <a:rPr lang="pt-BR" dirty="0"/>
              <a:t>  login </a:t>
            </a:r>
            <a:r>
              <a:rPr lang="pt-BR" dirty="0" err="1"/>
              <a:t>varchar</a:t>
            </a:r>
            <a:r>
              <a:rPr lang="pt-BR" dirty="0"/>
              <a:t>(10) DEFAULT NULL,</a:t>
            </a:r>
          </a:p>
          <a:p>
            <a:r>
              <a:rPr lang="pt-BR" dirty="0"/>
              <a:t>  senha </a:t>
            </a:r>
            <a:r>
              <a:rPr lang="pt-BR" dirty="0" err="1"/>
              <a:t>varchar</a:t>
            </a:r>
            <a:r>
              <a:rPr lang="pt-BR" dirty="0"/>
              <a:t>(10) DEFAULT NULL,</a:t>
            </a:r>
          </a:p>
          <a:p>
            <a:r>
              <a:rPr lang="pt-BR" dirty="0"/>
              <a:t>  PRIMARY KEY (id)</a:t>
            </a:r>
          </a:p>
          <a:p>
            <a:r>
              <a:rPr lang="pt-BR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0400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606D-5F60-47D3-B591-6617699C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 do sistema: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D19D0-516B-416F-B298-B3DCA5B6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terá uma tela de login no sistema onde o usuário cadastrado no banco de dados terá acesso ao sistema completo.</a:t>
            </a:r>
          </a:p>
          <a:p>
            <a:endParaRPr lang="pt-BR" dirty="0"/>
          </a:p>
          <a:p>
            <a:r>
              <a:rPr lang="pt-BR" dirty="0"/>
              <a:t>Uma tela será a manutenção de Alunos: com ação de salvar, alterar, pesquisar e excluir.</a:t>
            </a:r>
          </a:p>
          <a:p>
            <a:endParaRPr lang="pt-BR" dirty="0"/>
          </a:p>
          <a:p>
            <a:r>
              <a:rPr lang="pt-BR" dirty="0"/>
              <a:t>Uma tela será a manutenção de Disciplina: com ação de salvar, alterar, pesquisar e excluir. (</a:t>
            </a:r>
            <a:r>
              <a:rPr lang="pt-BR" dirty="0" err="1"/>
              <a:t>Obs</a:t>
            </a:r>
            <a:r>
              <a:rPr lang="pt-BR" dirty="0"/>
              <a:t>: disciplina está relacionada ao tabela aluno, aluno cursa disciplina e tem menção/nota)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00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082B9-5489-4856-B438-D6F0C510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</a:t>
            </a:r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C6D10B-5104-4298-BC78-CD6898F4D336}"/>
              </a:ext>
            </a:extLst>
          </p:cNvPr>
          <p:cNvSpPr/>
          <p:nvPr/>
        </p:nvSpPr>
        <p:spPr>
          <a:xfrm>
            <a:off x="4823792" y="124969"/>
            <a:ext cx="6096000" cy="68788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2B91AF"/>
                </a:solidFill>
                <a:latin typeface="Consolas" panose="020B0609020204030204" pitchFamily="49" charset="0"/>
              </a:rPr>
              <a:t>Login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//classe chamada Login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//atributos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getters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setters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 automaticamente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//botão direito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refatorar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Login1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login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{ senha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senha)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.Login1 = login;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.Senha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senha;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Login()</a:t>
            </a:r>
            <a:r>
              <a:rPr lang="pt-BR" sz="105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sem parâmetro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52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E5C9-A422-4C47-B6DC-BE47C111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35" y="231971"/>
            <a:ext cx="8451574" cy="509518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Alunos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20E6C-79FD-4F6E-B94F-548D1F59646A}"/>
              </a:ext>
            </a:extLst>
          </p:cNvPr>
          <p:cNvSpPr/>
          <p:nvPr/>
        </p:nvSpPr>
        <p:spPr>
          <a:xfrm>
            <a:off x="463826" y="231971"/>
            <a:ext cx="6096000" cy="63940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2B91AF"/>
                </a:solidFill>
                <a:latin typeface="Consolas" panose="020B0609020204030204" pitchFamily="49" charset="0"/>
              </a:rPr>
              <a:t>Alunos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_idade;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_foto;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alunoID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_nome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167818-15F2-4AA4-B366-0CCDB7640CE8}"/>
              </a:ext>
            </a:extLst>
          </p:cNvPr>
          <p:cNvSpPr/>
          <p:nvPr/>
        </p:nvSpPr>
        <p:spPr>
          <a:xfrm>
            <a:off x="3511826" y="643746"/>
            <a:ext cx="329979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_idade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_foto;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_foto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53C87D-6EA1-4388-A8FF-7996FD0C0FEB}"/>
              </a:ext>
            </a:extLst>
          </p:cNvPr>
          <p:cNvSpPr/>
          <p:nvPr/>
        </p:nvSpPr>
        <p:spPr>
          <a:xfrm>
            <a:off x="6231835" y="486730"/>
            <a:ext cx="596016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sem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id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.AlunoID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endereco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, idade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.Idade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.Foto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//construtor do objeto com valor de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parametro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 id, nome, </a:t>
            </a:r>
            <a:r>
              <a:rPr lang="pt-BR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endereco</a:t>
            </a:r>
            <a:r>
              <a:rPr lang="pt-BR" sz="1000" dirty="0">
                <a:solidFill>
                  <a:srgbClr val="008000"/>
                </a:solidFill>
                <a:latin typeface="Consolas" panose="020B0609020204030204" pitchFamily="49" charset="0"/>
              </a:rPr>
              <a:t>, idade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Alunos(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idade,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foto)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.AlunoID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.Idade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idade;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.Foto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foto;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8538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5848-BD7B-488F-94ED-F03E4F25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Disciplina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9C42FB-DB11-4272-BB9F-4E84C4DDA3AE}"/>
              </a:ext>
            </a:extLst>
          </p:cNvPr>
          <p:cNvSpPr/>
          <p:nvPr/>
        </p:nvSpPr>
        <p:spPr>
          <a:xfrm>
            <a:off x="145774" y="733402"/>
            <a:ext cx="28889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EscolaPaulaSouza.Model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2B91AF"/>
                </a:solidFill>
                <a:latin typeface="Consolas" panose="020B0609020204030204" pitchFamily="49" charset="0"/>
              </a:rPr>
              <a:t>Disciplina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0B68D9-5BA6-4D14-8497-6EB00CD0CA83}"/>
              </a:ext>
            </a:extLst>
          </p:cNvPr>
          <p:cNvSpPr/>
          <p:nvPr/>
        </p:nvSpPr>
        <p:spPr>
          <a:xfrm>
            <a:off x="2849217" y="625525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F60FB4-4343-4D24-B4CD-08EE01F2E6C5}"/>
              </a:ext>
            </a:extLst>
          </p:cNvPr>
          <p:cNvSpPr/>
          <p:nvPr/>
        </p:nvSpPr>
        <p:spPr>
          <a:xfrm>
            <a:off x="5618923" y="523082"/>
            <a:ext cx="64273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nomedisc,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codaluno, </a:t>
            </a:r>
            <a:r>
              <a:rPr lang="it-IT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 mencao)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Disciplina(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nomedisc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codaluno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mencao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98330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4243</Words>
  <Application>Microsoft Office PowerPoint</Application>
  <PresentationFormat>Widescreen</PresentationFormat>
  <Paragraphs>995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Tema do Office</vt:lpstr>
      <vt:lpstr>Sistema CRUD utilizando C# com banco de dados Mysql</vt:lpstr>
      <vt:lpstr>Introdução</vt:lpstr>
      <vt:lpstr>Selecionar na lista MySql.Data (Pode ser necessário reiniciar o Visual Studio) </vt:lpstr>
      <vt:lpstr>Sistema terá a seguinte estrutura de dados:</vt:lpstr>
      <vt:lpstr>Criaremos a seguintes tabelas de dados no banco chamado crudcsharp</vt:lpstr>
      <vt:lpstr>Descrição do sistema:</vt:lpstr>
      <vt:lpstr>Classe Usuario</vt:lpstr>
      <vt:lpstr>Classe Alunos</vt:lpstr>
      <vt:lpstr>Classe Disciplina</vt:lpstr>
      <vt:lpstr>Classes referentes a conexão com banco de dados e execução de scripts no banco DAO (Data Access Object):</vt:lpstr>
      <vt:lpstr>LoginDao:</vt:lpstr>
      <vt:lpstr>Apresentação do PowerPoint</vt:lpstr>
      <vt:lpstr>AlunoDao: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 DisciplinaDao:</vt:lpstr>
      <vt:lpstr>Apresentação do PowerPoint</vt:lpstr>
      <vt:lpstr>Apresentação do PowerPoint</vt:lpstr>
      <vt:lpstr>Apresentação do PowerPoint</vt:lpstr>
      <vt:lpstr>Apresentação do PowerPoint</vt:lpstr>
      <vt:lpstr>***Tela de abertura:</vt:lpstr>
      <vt:lpstr>Tela Abertura código:</vt:lpstr>
      <vt:lpstr>Tela Login:</vt:lpstr>
      <vt:lpstr>Apresentação do PowerPoint</vt:lpstr>
      <vt:lpstr>Tela Principal:</vt:lpstr>
      <vt:lpstr>Tela Aluno:</vt:lpstr>
      <vt:lpstr>Apresentação do PowerPoint</vt:lpstr>
      <vt:lpstr>Apresentação do PowerPoint</vt:lpstr>
      <vt:lpstr>Botão carrega Foto:</vt:lpstr>
      <vt:lpstr>Tela Disciplina:</vt:lpstr>
      <vt:lpstr>Apresentação do PowerPoint</vt:lpstr>
      <vt:lpstr>Apresentação do PowerPoint</vt:lpstr>
      <vt:lpstr>Apresentação do PowerPoint</vt:lpstr>
      <vt:lpstr>Apresentação do PowerPoint</vt:lpstr>
      <vt:lpstr>Assim que o formulário Disciplina carrega(evento load):</vt:lpstr>
      <vt:lpstr>Fontes: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Carina Bevilaqua Nogueira Viana</dc:creator>
  <cp:lastModifiedBy>EVELYN  DA SILVA CRUZ</cp:lastModifiedBy>
  <cp:revision>71</cp:revision>
  <dcterms:created xsi:type="dcterms:W3CDTF">2019-01-16T23:58:41Z</dcterms:created>
  <dcterms:modified xsi:type="dcterms:W3CDTF">2019-09-04T11:09:19Z</dcterms:modified>
</cp:coreProperties>
</file>