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8" r:id="rId5"/>
    <p:sldId id="259" r:id="rId6"/>
    <p:sldId id="256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1E31-02AE-43D1-BE64-49EDF76833BE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EBC1A-0B2B-47CF-A9CB-C5712C226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85A5-A7D9-4632-97D4-2261D2ADF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C42E5-E84C-4B56-B960-E38901F1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E56B-71D2-47BA-8174-3E5AAE05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04D7-E0D4-45ED-B9BC-6DFCADB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FE05-A4D4-4E56-85F0-916C1AE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9D-85F4-4F25-B708-E3B79E6A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EF14-5399-43AE-AF86-514FEC733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EAE0-ED68-4DD6-BA31-1692F49E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BA71-058D-4B1B-88C1-AB3A38E8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C40B-47C4-43FC-9EF8-98C9B69F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B56B6-BF56-4C17-A76D-98A2B9658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9DC30-B738-4A57-A04A-6D8D44581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5584-0508-4268-ADC0-A4A0C22D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E9FE-431B-436F-BE7A-5EF81E60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20BD-FA44-4C06-A7B3-07565E07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9F57-5CE0-4F5D-BDCF-4FCCA20D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6DEA-2B13-4632-9AB8-7B91457F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4267-B6E9-49A3-99BE-EFA9845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9A3D-C073-44A5-9E1C-78667BF7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DA58-0719-412A-8CAC-E19A2A77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0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A9A5-8C28-4411-B06A-4075D852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E084-8AC9-43BD-8860-C376533B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854F-24A6-4038-A932-534B11B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F6C9-8FB7-4F54-BC87-F2A1CB49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7488-B541-42E0-BDA6-001312D3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B266-7B26-4EAD-82CD-E53CF115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8AA8-2AAA-45FE-A887-EE6CFDCC0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A4282-1075-4C3B-B4DA-77B9C6E3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2127-7111-4FFB-9C6B-F1E51B26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BEB55-C499-41F6-8662-F687FCFB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82DA5-05BE-4CB1-B95A-584FD68F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76D7-E1F9-4702-B06C-C82AF167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C971-C37D-4E39-A07A-DA529DD6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FF57-A494-4FD1-843D-C3329C62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50832-F790-4863-BD90-DCF805603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A6FE2-566A-4244-B844-99BD2CC9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C2D52-01CD-4642-BE35-799B36C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7C5FB-269C-4804-95B1-9E612B94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07F75-0A9D-44E3-8B4F-5D5AC52C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7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DA7-FF61-4B15-9EEE-F73DA940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97B5F-5613-4FBB-8929-C37998D1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CA87F-F310-4FCF-A81F-DF3D811E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86C43-1285-4AA5-B030-7CE7E2E1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B5C6A-D84C-4F96-B4DD-95C2532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13774-2E33-4EDB-BF91-BE4BEB98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B571-39E8-46B4-8966-B046124C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9990-FBE9-44E1-B59C-D9065D5F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C45A-7C69-424A-B7FD-732BE95C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3D0E1-B189-4DD8-8D7A-34D78100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BE3C-26D0-4AB9-A72B-8F60CBB6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84E16-A61E-443F-85BE-762B3AD1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5F171-87A7-4A42-A6F0-039869D5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16D8-AAC9-43B7-B4AD-09B7B9DF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45018-A75B-40F6-AF64-64B6EA678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83BF9-6732-42E6-8728-E784E1008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7FD80-B317-4EB2-A95D-EA851391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9B24-EDFE-4220-A13B-F39530C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4826-4788-490D-9515-28B6C96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1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88E37-0530-48E5-A158-DA743C54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D76F4-BC3D-4821-86B0-DBD4A82C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BF36-DB52-4878-9538-8DCAEFB36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47DE-AEB3-4529-9A0F-32F40491E28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C37A-57EC-4D22-A70A-59837A17B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8B5C-25CF-4FDE-8D94-8C1A8CA02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523B-B8A3-4288-BE5C-1847279E6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E755-6CEA-4DD3-B7DC-3068811C4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Padding Attacks</a:t>
            </a:r>
            <a:br>
              <a:rPr lang="en-US" dirty="0"/>
            </a:br>
            <a:r>
              <a:rPr lang="en-US" b="1" dirty="0"/>
              <a:t>POODLE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A019-69A6-4D74-B620-77B98649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6111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Padding Oracle on Downgraded Legacy Encryption</a:t>
            </a:r>
          </a:p>
          <a:p>
            <a:r>
              <a:rPr lang="en-US" dirty="0"/>
              <a:t>SSLv3 with block cipher CBC mode</a:t>
            </a:r>
          </a:p>
        </p:txBody>
      </p:sp>
    </p:spTree>
    <p:extLst>
      <p:ext uri="{BB962C8B-B14F-4D97-AF65-F5344CB8AC3E}">
        <p14:creationId xmlns:p14="http://schemas.microsoft.com/office/powerpoint/2010/main" val="417084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Implement attack from scratch</a:t>
            </a:r>
          </a:p>
          <a:p>
            <a:pPr lvl="1"/>
            <a:r>
              <a:rPr lang="en-US" dirty="0"/>
              <a:t>Understand the details</a:t>
            </a:r>
          </a:p>
          <a:p>
            <a:pPr lvl="1"/>
            <a:r>
              <a:rPr lang="en-US" dirty="0"/>
              <a:t>Set up environment for defense</a:t>
            </a:r>
          </a:p>
          <a:p>
            <a:endParaRPr lang="en-US" dirty="0"/>
          </a:p>
          <a:p>
            <a:r>
              <a:rPr lang="en-US" sz="3600" dirty="0"/>
              <a:t>Create useful visualization</a:t>
            </a:r>
          </a:p>
          <a:p>
            <a:pPr lvl="1"/>
            <a:r>
              <a:rPr lang="en-US" dirty="0"/>
              <a:t>What’s going on under the hood</a:t>
            </a:r>
          </a:p>
          <a:p>
            <a:endParaRPr lang="en-US" dirty="0"/>
          </a:p>
          <a:p>
            <a:r>
              <a:rPr lang="en-US" sz="3600" dirty="0"/>
              <a:t>Implement a defense</a:t>
            </a:r>
          </a:p>
          <a:p>
            <a:pPr lvl="1"/>
            <a:r>
              <a:rPr lang="en-US" sz="1800" dirty="0"/>
              <a:t>Will it blend?</a:t>
            </a:r>
          </a:p>
        </p:txBody>
      </p:sp>
    </p:spTree>
    <p:extLst>
      <p:ext uri="{BB962C8B-B14F-4D97-AF65-F5344CB8AC3E}">
        <p14:creationId xmlns:p14="http://schemas.microsoft.com/office/powerpoint/2010/main" val="46838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13" y="370512"/>
            <a:ext cx="10515600" cy="1325563"/>
          </a:xfrm>
        </p:spPr>
        <p:txBody>
          <a:bodyPr/>
          <a:lstStyle/>
          <a:p>
            <a:r>
              <a:rPr lang="en-US" b="1" dirty="0"/>
              <a:t>POODLE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506FF-4E6A-4898-B76B-BF87D476115F}"/>
              </a:ext>
            </a:extLst>
          </p:cNvPr>
          <p:cNvSpPr/>
          <p:nvPr/>
        </p:nvSpPr>
        <p:spPr>
          <a:xfrm>
            <a:off x="838201" y="2060294"/>
            <a:ext cx="2449010" cy="1782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DAF2B-C6E5-47BB-A305-74D95C61B546}"/>
              </a:ext>
            </a:extLst>
          </p:cNvPr>
          <p:cNvSpPr/>
          <p:nvPr/>
        </p:nvSpPr>
        <p:spPr>
          <a:xfrm>
            <a:off x="922289" y="2149748"/>
            <a:ext cx="2194193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08FA1-3555-4AFF-89CC-4072757563AB}"/>
              </a:ext>
            </a:extLst>
          </p:cNvPr>
          <p:cNvSpPr/>
          <p:nvPr/>
        </p:nvSpPr>
        <p:spPr>
          <a:xfrm>
            <a:off x="4791326" y="1488366"/>
            <a:ext cx="2449010" cy="1782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3B30F-4A5D-40F4-A19A-C803D264CD3B}"/>
              </a:ext>
            </a:extLst>
          </p:cNvPr>
          <p:cNvSpPr/>
          <p:nvPr/>
        </p:nvSpPr>
        <p:spPr>
          <a:xfrm>
            <a:off x="4791326" y="1658088"/>
            <a:ext cx="221252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Attacker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49543-7631-4BF6-B489-2F8BDCBFF9CC}"/>
              </a:ext>
            </a:extLst>
          </p:cNvPr>
          <p:cNvSpPr/>
          <p:nvPr/>
        </p:nvSpPr>
        <p:spPr>
          <a:xfrm>
            <a:off x="8904790" y="1467353"/>
            <a:ext cx="2449010" cy="1782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E4D53-4EEE-445D-AC5C-248EAFF08793}"/>
              </a:ext>
            </a:extLst>
          </p:cNvPr>
          <p:cNvSpPr/>
          <p:nvPr/>
        </p:nvSpPr>
        <p:spPr>
          <a:xfrm>
            <a:off x="8904790" y="1556807"/>
            <a:ext cx="244901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 Server</a:t>
            </a:r>
          </a:p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Oracle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20FAA-566E-45BA-A3A8-958887BF9BCE}"/>
              </a:ext>
            </a:extLst>
          </p:cNvPr>
          <p:cNvSpPr/>
          <p:nvPr/>
        </p:nvSpPr>
        <p:spPr>
          <a:xfrm>
            <a:off x="4347260" y="4653568"/>
            <a:ext cx="2449010" cy="1782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4FF0B-BD0F-4F37-A6A2-D514A727E8A7}"/>
              </a:ext>
            </a:extLst>
          </p:cNvPr>
          <p:cNvSpPr/>
          <p:nvPr/>
        </p:nvSpPr>
        <p:spPr>
          <a:xfrm>
            <a:off x="4431348" y="4743022"/>
            <a:ext cx="221252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Attacker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Server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872773A-9D9E-4849-B5EF-C8B720836D83}"/>
              </a:ext>
            </a:extLst>
          </p:cNvPr>
          <p:cNvSpPr/>
          <p:nvPr/>
        </p:nvSpPr>
        <p:spPr>
          <a:xfrm rot="2318257">
            <a:off x="1314515" y="4824802"/>
            <a:ext cx="3235650" cy="265559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BB717CB-F310-436E-A97B-BD4F8EB80C6B}"/>
              </a:ext>
            </a:extLst>
          </p:cNvPr>
          <p:cNvSpPr/>
          <p:nvPr/>
        </p:nvSpPr>
        <p:spPr>
          <a:xfrm rot="13134776">
            <a:off x="2163765" y="4553988"/>
            <a:ext cx="2293424" cy="242655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B99E4CE-0042-4CBA-A144-29F1C7102C6F}"/>
              </a:ext>
            </a:extLst>
          </p:cNvPr>
          <p:cNvSpPr/>
          <p:nvPr/>
        </p:nvSpPr>
        <p:spPr>
          <a:xfrm>
            <a:off x="3352972" y="2168912"/>
            <a:ext cx="1408335" cy="240233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224E20F-D9E0-4076-933B-374F8B1A6256}"/>
              </a:ext>
            </a:extLst>
          </p:cNvPr>
          <p:cNvSpPr/>
          <p:nvPr/>
        </p:nvSpPr>
        <p:spPr>
          <a:xfrm>
            <a:off x="7368395" y="2168913"/>
            <a:ext cx="1408335" cy="240233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06248-1CDC-4C58-8CAF-FA62C262EE42}"/>
              </a:ext>
            </a:extLst>
          </p:cNvPr>
          <p:cNvSpPr/>
          <p:nvPr/>
        </p:nvSpPr>
        <p:spPr>
          <a:xfrm>
            <a:off x="2228078" y="4726748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A7B38A-806E-4842-A8D4-F682C9967D95}"/>
              </a:ext>
            </a:extLst>
          </p:cNvPr>
          <p:cNvSpPr/>
          <p:nvPr/>
        </p:nvSpPr>
        <p:spPr>
          <a:xfrm>
            <a:off x="3514797" y="4281357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4CBED7-9C4E-4100-933A-3EF23166ACC9}"/>
              </a:ext>
            </a:extLst>
          </p:cNvPr>
          <p:cNvSpPr/>
          <p:nvPr/>
        </p:nvSpPr>
        <p:spPr>
          <a:xfrm>
            <a:off x="3757705" y="175057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0923BC-72C4-49ED-969A-221891091B69}"/>
              </a:ext>
            </a:extLst>
          </p:cNvPr>
          <p:cNvSpPr/>
          <p:nvPr/>
        </p:nvSpPr>
        <p:spPr>
          <a:xfrm>
            <a:off x="7763720" y="169068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7329284-36C0-4875-AED0-E06BBA6BF547}"/>
              </a:ext>
            </a:extLst>
          </p:cNvPr>
          <p:cNvSpPr/>
          <p:nvPr/>
        </p:nvSpPr>
        <p:spPr>
          <a:xfrm rot="10800000">
            <a:off x="7337080" y="2510461"/>
            <a:ext cx="1408335" cy="240233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27CB78-1FE8-43AF-9480-8033E9C7909A}"/>
              </a:ext>
            </a:extLst>
          </p:cNvPr>
          <p:cNvSpPr/>
          <p:nvPr/>
        </p:nvSpPr>
        <p:spPr>
          <a:xfrm>
            <a:off x="8111178" y="27412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0299009-0B78-449C-AE9D-8E8A077EDC51}"/>
              </a:ext>
            </a:extLst>
          </p:cNvPr>
          <p:cNvSpPr/>
          <p:nvPr/>
        </p:nvSpPr>
        <p:spPr>
          <a:xfrm rot="5400000">
            <a:off x="4948069" y="3893670"/>
            <a:ext cx="1234846" cy="195496"/>
          </a:xfrm>
          <a:prstGeom prst="rightArrow">
            <a:avLst>
              <a:gd name="adj1" fmla="val 50000"/>
              <a:gd name="adj2" fmla="val 15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ACDF4-C527-4D80-BE57-22FF0A27254E}"/>
              </a:ext>
            </a:extLst>
          </p:cNvPr>
          <p:cNvSpPr/>
          <p:nvPr/>
        </p:nvSpPr>
        <p:spPr>
          <a:xfrm>
            <a:off x="5634455" y="363880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5D03A-506F-4AED-AA58-0D9D9BE25303}"/>
              </a:ext>
            </a:extLst>
          </p:cNvPr>
          <p:cNvSpPr txBox="1"/>
          <p:nvPr/>
        </p:nvSpPr>
        <p:spPr>
          <a:xfrm>
            <a:off x="6880358" y="3655278"/>
            <a:ext cx="5206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 browses Attacker HTTP server</a:t>
            </a:r>
          </a:p>
          <a:p>
            <a:r>
              <a:rPr lang="en-US" dirty="0"/>
              <a:t>2. Attacker server injects HTTPS request generator</a:t>
            </a:r>
          </a:p>
          <a:p>
            <a:r>
              <a:rPr lang="en-US" dirty="0"/>
              <a:t>3. Client sends HTTPS request with secret cookie</a:t>
            </a:r>
          </a:p>
          <a:p>
            <a:r>
              <a:rPr lang="en-US" dirty="0"/>
              <a:t>     Attacker intercepts and modifies HTTPS request</a:t>
            </a:r>
          </a:p>
          <a:p>
            <a:r>
              <a:rPr lang="en-US" dirty="0"/>
              <a:t>4. Attacker forward modified HTTPS request</a:t>
            </a:r>
          </a:p>
          <a:p>
            <a:r>
              <a:rPr lang="en-US" dirty="0"/>
              <a:t>5. HTTPS server acts as oracle</a:t>
            </a:r>
          </a:p>
          <a:p>
            <a:r>
              <a:rPr lang="en-US" dirty="0"/>
              <a:t>     Attacker deciphers byte</a:t>
            </a:r>
          </a:p>
          <a:p>
            <a:r>
              <a:rPr lang="en-US" dirty="0"/>
              <a:t>6. Attacker updates request generator</a:t>
            </a:r>
          </a:p>
          <a:p>
            <a:endParaRPr lang="en-US" dirty="0"/>
          </a:p>
          <a:p>
            <a:r>
              <a:rPr lang="en-US" dirty="0"/>
              <a:t>Trigger client to update request, repeating steps</a:t>
            </a:r>
          </a:p>
        </p:txBody>
      </p:sp>
    </p:spTree>
    <p:extLst>
      <p:ext uri="{BB962C8B-B14F-4D97-AF65-F5344CB8AC3E}">
        <p14:creationId xmlns:p14="http://schemas.microsoft.com/office/powerpoint/2010/main" val="393495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SSLv3 Vulnerability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Random Padding</a:t>
            </a:r>
          </a:p>
          <a:p>
            <a:r>
              <a:rPr lang="en-US" dirty="0"/>
              <a:t>Only the last padding byte is examined; an SSLv3 server will accept any padding as long as the last byte is between 0..(b-1)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63B68-A9D9-4CD8-B56E-AE661E33C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84" y="3289630"/>
            <a:ext cx="10718333" cy="318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SSLv3 Vulnerability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MAC-Then-Encrypt</a:t>
            </a:r>
          </a:p>
          <a:p>
            <a:r>
              <a:rPr lang="en-US" dirty="0"/>
              <a:t>SSLv3 HMAC does not include the padding, only PT message</a:t>
            </a:r>
          </a:p>
          <a:p>
            <a:r>
              <a:rPr lang="en-US" dirty="0"/>
              <a:t>A full block of padding at the end of an encrypted message may be replaced with an arbitrary block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baseline="-25000" dirty="0"/>
              <a:t>CBC</a:t>
            </a:r>
            <a:r>
              <a:rPr lang="en-US" dirty="0"/>
              <a:t>[K</a:t>
            </a:r>
            <a:r>
              <a:rPr lang="en-US" baseline="-25000" dirty="0"/>
              <a:t>sess</a:t>
            </a:r>
            <a:r>
              <a:rPr lang="en-US" dirty="0"/>
              <a:t>, plaintext-message ‖ </a:t>
            </a:r>
            <a:r>
              <a:rPr lang="en-US" b="1" dirty="0"/>
              <a:t>20-­byte MAC</a:t>
            </a:r>
            <a:r>
              <a:rPr lang="en-US" dirty="0"/>
              <a:t> ‖ </a:t>
            </a:r>
            <a:r>
              <a:rPr lang="en-US" dirty="0">
                <a:solidFill>
                  <a:srgbClr val="FF0000"/>
                </a:solidFill>
              </a:rPr>
              <a:t>padding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740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>
            <a:extLst>
              <a:ext uri="{FF2B5EF4-FFF2-40B4-BE49-F238E27FC236}">
                <a16:creationId xmlns:a16="http://schemas.microsoft.com/office/drawing/2014/main" id="{2C456EAD-DEA8-477C-871E-9358710D9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48462" b="16408"/>
          <a:stretch/>
        </p:blipFill>
        <p:spPr bwMode="auto">
          <a:xfrm>
            <a:off x="333513" y="3404268"/>
            <a:ext cx="6235339" cy="293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4.pdf">
            <a:extLst>
              <a:ext uri="{FF2B5EF4-FFF2-40B4-BE49-F238E27FC236}">
                <a16:creationId xmlns:a16="http://schemas.microsoft.com/office/drawing/2014/main" id="{8D2ED021-9B97-4FFB-AE6B-509DDFE26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10909" b="53101"/>
          <a:stretch/>
        </p:blipFill>
        <p:spPr bwMode="auto">
          <a:xfrm>
            <a:off x="-56225" y="314446"/>
            <a:ext cx="6318250" cy="305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D134F0-BDD4-420E-B858-8A52915C7D60}"/>
              </a:ext>
            </a:extLst>
          </p:cNvPr>
          <p:cNvSpPr/>
          <p:nvPr/>
        </p:nvSpPr>
        <p:spPr>
          <a:xfrm>
            <a:off x="2534856" y="590310"/>
            <a:ext cx="925974" cy="243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F472B1-C9B3-4447-BBA7-B9870DC1020B}"/>
              </a:ext>
            </a:extLst>
          </p:cNvPr>
          <p:cNvSpPr/>
          <p:nvPr/>
        </p:nvSpPr>
        <p:spPr>
          <a:xfrm>
            <a:off x="580663" y="2478912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615EE9-5C73-4531-A0C4-104262691082}"/>
              </a:ext>
            </a:extLst>
          </p:cNvPr>
          <p:cNvSpPr/>
          <p:nvPr/>
        </p:nvSpPr>
        <p:spPr>
          <a:xfrm>
            <a:off x="580663" y="590310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sz="1400" i="1" dirty="0">
                <a:solidFill>
                  <a:schemeClr val="tx1"/>
                </a:solidFill>
              </a:rPr>
              <a:t>i-1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40C020-F1AC-4612-9A1D-4ADE773CBE8D}"/>
              </a:ext>
            </a:extLst>
          </p:cNvPr>
          <p:cNvSpPr/>
          <p:nvPr/>
        </p:nvSpPr>
        <p:spPr>
          <a:xfrm>
            <a:off x="47243" y="711844"/>
            <a:ext cx="429952" cy="402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C38A9-EB99-44BB-9755-DFE74004F134}"/>
              </a:ext>
            </a:extLst>
          </p:cNvPr>
          <p:cNvSpPr/>
          <p:nvPr/>
        </p:nvSpPr>
        <p:spPr>
          <a:xfrm>
            <a:off x="2525209" y="2495652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1A904-BC4E-4284-B083-9DE0A1706665}"/>
              </a:ext>
            </a:extLst>
          </p:cNvPr>
          <p:cNvSpPr/>
          <p:nvPr/>
        </p:nvSpPr>
        <p:spPr>
          <a:xfrm>
            <a:off x="7019320" y="1165735"/>
            <a:ext cx="4702779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Attacker Manipulation of C</a:t>
            </a:r>
            <a:r>
              <a:rPr lang="en-US" sz="20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||C</a:t>
            </a:r>
            <a:r>
              <a:rPr lang="en-US" sz="20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||…||C</a:t>
            </a:r>
            <a:r>
              <a:rPr lang="en-US" sz="20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Last byte of P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byte of secret cookie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Replace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choice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If Oracle success, attacker knows: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en-US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)[15]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 = 15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P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pl-PL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)[15] = </a:t>
            </a:r>
            <a:r>
              <a:rPr lang="pl-PL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l-PL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pl-PL" dirty="0">
                <a:solidFill>
                  <a:srgbClr val="00B0F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⊕</a:t>
            </a:r>
            <a:r>
              <a:rPr lang="pl-PL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pl-PL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  <a:r>
              <a:rPr lang="pl-PL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Bitwise	</a:t>
            </a: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(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⊕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 = 15   Substitute</a:t>
            </a:r>
          </a:p>
          <a:p>
            <a:pPr>
              <a:tabLst>
                <a:tab pos="28575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57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15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­-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­-</a:t>
            </a:r>
            <a:r>
              <a:rPr lang="en-US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DC5C8-8637-4EB4-9F05-1EDBD92D0941}"/>
              </a:ext>
            </a:extLst>
          </p:cNvPr>
          <p:cNvSpPr/>
          <p:nvPr/>
        </p:nvSpPr>
        <p:spPr>
          <a:xfrm>
            <a:off x="5351637" y="3681467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3711B-C4B7-4D07-927F-4818F303B84E}"/>
              </a:ext>
            </a:extLst>
          </p:cNvPr>
          <p:cNvSpPr/>
          <p:nvPr/>
        </p:nvSpPr>
        <p:spPr>
          <a:xfrm>
            <a:off x="5053974" y="603254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xxxxx15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1E3D1-597A-4E5B-A533-EC0B02B89CE5}"/>
              </a:ext>
            </a:extLst>
          </p:cNvPr>
          <p:cNvSpPr txBox="1"/>
          <p:nvPr/>
        </p:nvSpPr>
        <p:spPr>
          <a:xfrm>
            <a:off x="4834381" y="27523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</a:t>
            </a:r>
            <a:r>
              <a:rPr lang="en-US" sz="1200" dirty="0"/>
              <a:t>(full block)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C70D98-2060-4752-9547-771F4A176374}"/>
              </a:ext>
            </a:extLst>
          </p:cNvPr>
          <p:cNvSpPr/>
          <p:nvPr/>
        </p:nvSpPr>
        <p:spPr>
          <a:xfrm>
            <a:off x="5351637" y="4890662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</a:t>
            </a:r>
            <a:r>
              <a:rPr lang="en-US" sz="1400" i="1" dirty="0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E0872D-9CA2-4FCB-9043-3724F7083107}"/>
              </a:ext>
            </a:extLst>
          </p:cNvPr>
          <p:cNvSpPr/>
          <p:nvPr/>
        </p:nvSpPr>
        <p:spPr>
          <a:xfrm>
            <a:off x="5361465" y="5533072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xxxxx15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1E9AFA-8575-489C-9E0D-D07D0EEBE48E}"/>
              </a:ext>
            </a:extLst>
          </p:cNvPr>
          <p:cNvSpPr/>
          <p:nvPr/>
        </p:nvSpPr>
        <p:spPr>
          <a:xfrm>
            <a:off x="2851509" y="3666034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n-1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C5A6F1-9C42-4497-A723-9B791B4E308C}"/>
              </a:ext>
            </a:extLst>
          </p:cNvPr>
          <p:cNvSpPr/>
          <p:nvPr/>
        </p:nvSpPr>
        <p:spPr>
          <a:xfrm>
            <a:off x="2851509" y="5513100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sz="1400" i="1" dirty="0">
                <a:solidFill>
                  <a:schemeClr val="tx1"/>
                </a:solidFill>
              </a:rPr>
              <a:t>n-1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42A929-4F4D-4576-8B7F-FF1F6DA3CB77}"/>
              </a:ext>
            </a:extLst>
          </p:cNvPr>
          <p:cNvSpPr/>
          <p:nvPr/>
        </p:nvSpPr>
        <p:spPr>
          <a:xfrm>
            <a:off x="970465" y="3686786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A7E4B4-3F18-4E3F-92F3-96E59E7B93CF}"/>
              </a:ext>
            </a:extLst>
          </p:cNvPr>
          <p:cNvSpPr/>
          <p:nvPr/>
        </p:nvSpPr>
        <p:spPr>
          <a:xfrm>
            <a:off x="986510" y="5554540"/>
            <a:ext cx="925974" cy="243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B3DE0-C42A-442A-9211-569B59028A44}"/>
              </a:ext>
            </a:extLst>
          </p:cNvPr>
          <p:cNvSpPr/>
          <p:nvPr/>
        </p:nvSpPr>
        <p:spPr>
          <a:xfrm>
            <a:off x="102004" y="4890662"/>
            <a:ext cx="781569" cy="2632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16198B-FF77-4C6A-8D65-0DF3A848DF5A}"/>
              </a:ext>
            </a:extLst>
          </p:cNvPr>
          <p:cNvSpPr/>
          <p:nvPr/>
        </p:nvSpPr>
        <p:spPr>
          <a:xfrm>
            <a:off x="5028064" y="518005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D8B88D-DD0C-4CDD-9E7F-CFDEEAC0315D}"/>
              </a:ext>
            </a:extLst>
          </p:cNvPr>
          <p:cNvSpPr/>
          <p:nvPr/>
        </p:nvSpPr>
        <p:spPr>
          <a:xfrm>
            <a:off x="425507" y="5172969"/>
            <a:ext cx="7954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2., 3.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342484-5E10-43A5-97EE-F05CAD9D11EE}"/>
              </a:ext>
            </a:extLst>
          </p:cNvPr>
          <p:cNvSpPr/>
          <p:nvPr/>
        </p:nvSpPr>
        <p:spPr>
          <a:xfrm>
            <a:off x="992299" y="4873597"/>
            <a:ext cx="925974" cy="243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</a:t>
            </a:r>
            <a:r>
              <a:rPr lang="en-US" sz="1400" i="1" dirty="0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(C</a:t>
            </a:r>
            <a:r>
              <a:rPr lang="en-US" sz="1400" i="1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08EDF7-B6E6-43D1-96DF-D614F0508923}"/>
              </a:ext>
            </a:extLst>
          </p:cNvPr>
          <p:cNvSpPr txBox="1"/>
          <p:nvPr/>
        </p:nvSpPr>
        <p:spPr>
          <a:xfrm>
            <a:off x="365959" y="275238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16-byte blocks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99CC5-8729-4D1B-A86E-D1B92ABD286A}"/>
              </a:ext>
            </a:extLst>
          </p:cNvPr>
          <p:cNvSpPr/>
          <p:nvPr/>
        </p:nvSpPr>
        <p:spPr>
          <a:xfrm>
            <a:off x="356848" y="288310"/>
            <a:ext cx="6235339" cy="639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C2F1C9-DDA8-4C26-A7FE-706858CF2E07}"/>
              </a:ext>
            </a:extLst>
          </p:cNvPr>
          <p:cNvSpPr/>
          <p:nvPr/>
        </p:nvSpPr>
        <p:spPr>
          <a:xfrm>
            <a:off x="333513" y="2255990"/>
            <a:ext cx="6235339" cy="639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09D5CA-B9BE-4E14-AABF-C5A5D5995F3B}"/>
              </a:ext>
            </a:extLst>
          </p:cNvPr>
          <p:cNvSpPr/>
          <p:nvPr/>
        </p:nvSpPr>
        <p:spPr>
          <a:xfrm>
            <a:off x="333514" y="3455163"/>
            <a:ext cx="6211726" cy="6392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6F2D64-1D0E-4613-AD0D-C313C2D383FF}"/>
              </a:ext>
            </a:extLst>
          </p:cNvPr>
          <p:cNvSpPr/>
          <p:nvPr/>
        </p:nvSpPr>
        <p:spPr>
          <a:xfrm rot="1491555">
            <a:off x="3446713" y="3090178"/>
            <a:ext cx="1847973" cy="3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A668E-99AC-43DE-92AE-568772EB4866}"/>
              </a:ext>
            </a:extLst>
          </p:cNvPr>
          <p:cNvSpPr/>
          <p:nvPr/>
        </p:nvSpPr>
        <p:spPr>
          <a:xfrm>
            <a:off x="2831878" y="3671166"/>
            <a:ext cx="925974" cy="243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n-1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4F22B7-0280-4444-B49D-3CBD290E8DDA}"/>
              </a:ext>
            </a:extLst>
          </p:cNvPr>
          <p:cNvSpPr/>
          <p:nvPr/>
        </p:nvSpPr>
        <p:spPr>
          <a:xfrm>
            <a:off x="60536" y="4891849"/>
            <a:ext cx="823037" cy="2430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sz="1400" i="1" dirty="0">
                <a:solidFill>
                  <a:schemeClr val="tx1"/>
                </a:solidFill>
              </a:rPr>
              <a:t>i-1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95D555-5739-4FD1-9E50-5076BA78FA44}"/>
              </a:ext>
            </a:extLst>
          </p:cNvPr>
          <p:cNvSpPr txBox="1"/>
          <p:nvPr/>
        </p:nvSpPr>
        <p:spPr>
          <a:xfrm>
            <a:off x="2355231" y="276169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cookie</a:t>
            </a:r>
          </a:p>
        </p:txBody>
      </p:sp>
    </p:spTree>
    <p:extLst>
      <p:ext uri="{BB962C8B-B14F-4D97-AF65-F5344CB8AC3E}">
        <p14:creationId xmlns:p14="http://schemas.microsoft.com/office/powerpoint/2010/main" val="348555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POODLE Attack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demo…</a:t>
            </a:r>
          </a:p>
        </p:txBody>
      </p:sp>
    </p:spTree>
    <p:extLst>
      <p:ext uri="{BB962C8B-B14F-4D97-AF65-F5344CB8AC3E}">
        <p14:creationId xmlns:p14="http://schemas.microsoft.com/office/powerpoint/2010/main" val="14003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9FB-05EA-420A-A11A-E46B908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Defense: Record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A1EC-6D6F-4E79-962E-A97E57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implementation</a:t>
            </a:r>
          </a:p>
          <a:p>
            <a:r>
              <a:rPr lang="en-US" dirty="0"/>
              <a:t>6/n-6 record split to maximize MAC spread into padding block</a:t>
            </a:r>
          </a:p>
          <a:p>
            <a:r>
              <a:rPr lang="en-US" dirty="0"/>
              <a:t>Split if encryption layer receives a message with integral block length</a:t>
            </a:r>
          </a:p>
          <a:p>
            <a:pPr lvl="1"/>
            <a:r>
              <a:rPr lang="en-US" b="1" dirty="0"/>
              <a:t>length(message + MAC) % 16 == 0</a:t>
            </a:r>
          </a:p>
          <a:p>
            <a:r>
              <a:rPr lang="en-US" dirty="0"/>
              <a:t>Both records are then independently MAC’d, padded, and encrypted</a:t>
            </a:r>
          </a:p>
          <a:p>
            <a:r>
              <a:rPr lang="en-US" dirty="0"/>
              <a:t>Decreases probability attacker can both the final byte of padding AND 10 bytes of MAC in the last block from 1/256 to 1/2</a:t>
            </a:r>
            <a:r>
              <a:rPr lang="en-US" baseline="30000" dirty="0"/>
              <a:t>88</a:t>
            </a:r>
            <a:r>
              <a:rPr lang="en-US" dirty="0"/>
              <a:t> = 3.23x10</a:t>
            </a:r>
            <a:r>
              <a:rPr lang="en-US" baseline="30000" dirty="0"/>
              <a:t>-27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Drawback: requires correct server handling</a:t>
            </a:r>
          </a:p>
        </p:txBody>
      </p:sp>
    </p:spTree>
    <p:extLst>
      <p:ext uri="{BB962C8B-B14F-4D97-AF65-F5344CB8AC3E}">
        <p14:creationId xmlns:p14="http://schemas.microsoft.com/office/powerpoint/2010/main" val="29783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404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Padding Attacks POODLE</vt:lpstr>
      <vt:lpstr>Goals</vt:lpstr>
      <vt:lpstr>POODLE Overview</vt:lpstr>
      <vt:lpstr>SSLv3 Vulnerability 1</vt:lpstr>
      <vt:lpstr>SSLv3 Vulnerability 2</vt:lpstr>
      <vt:lpstr>PowerPoint Presentation</vt:lpstr>
      <vt:lpstr>POODLE Attack Steps</vt:lpstr>
      <vt:lpstr>Defense: Record Splitting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 Block Chaining (CBC)</dc:title>
  <dc:creator>Eric Lewantowicz</dc:creator>
  <cp:lastModifiedBy>Eric Lewantowicz</cp:lastModifiedBy>
  <cp:revision>26</cp:revision>
  <dcterms:created xsi:type="dcterms:W3CDTF">2018-04-02T00:07:21Z</dcterms:created>
  <dcterms:modified xsi:type="dcterms:W3CDTF">2018-04-20T02:19:07Z</dcterms:modified>
</cp:coreProperties>
</file>