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"/>
  </p:notesMasterIdLst>
  <p:handoutMasterIdLst>
    <p:handoutMasterId r:id="rId7"/>
  </p:handoutMasterIdLst>
  <p:sldIdLst>
    <p:sldId id="262" r:id="rId3"/>
    <p:sldId id="257" r:id="rId4"/>
    <p:sldId id="261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72805" autoAdjust="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66"/>
    </p:cViewPr>
  </p:notesTextViewPr>
  <p:notesViewPr>
    <p:cSldViewPr snapToGrid="0">
      <p:cViewPr varScale="1">
        <p:scale>
          <a:sx n="115" d="100"/>
          <a:sy n="115" d="100"/>
        </p:scale>
        <p:origin x="222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13753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2D2E2D"/>
                </a:solidFill>
                <a:latin typeface="Arial"/>
                <a:cs typeface="Arial"/>
              </a:rPr>
              <a:t>POODLE: 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400" dirty="0">
                <a:solidFill>
                  <a:srgbClr val="2D2E2D"/>
                </a:solidFill>
                <a:latin typeface="Arial"/>
                <a:cs typeface="Arial"/>
              </a:rPr>
              <a:t>Padding Oracle On Downgraded Legacy Encryption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400" dirty="0">
                <a:solidFill>
                  <a:srgbClr val="2D2E2D"/>
                </a:solidFill>
                <a:latin typeface="Arial"/>
                <a:cs typeface="Arial"/>
              </a:rPr>
              <a:t>only works against cookies and </a:t>
            </a:r>
            <a:r>
              <a:rPr lang="en-US" sz="1400" dirty="0" err="1">
                <a:solidFill>
                  <a:srgbClr val="2D2E2D"/>
                </a:solidFill>
                <a:latin typeface="Arial"/>
                <a:cs typeface="Arial"/>
              </a:rPr>
              <a:t>auth</a:t>
            </a:r>
            <a:r>
              <a:rPr lang="en-US" sz="1400" dirty="0">
                <a:solidFill>
                  <a:srgbClr val="2D2E2D"/>
                </a:solidFill>
                <a:latin typeface="Arial"/>
                <a:cs typeface="Arial"/>
              </a:rPr>
              <a:t> headers??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400" dirty="0">
                <a:solidFill>
                  <a:srgbClr val="2D2E2D"/>
                </a:solidFill>
                <a:latin typeface="Arial"/>
                <a:cs typeface="Arial"/>
              </a:rPr>
              <a:t>goal: steal secret contained in HTTPS-only cookie (force client to keep resending same message until attack succeeds)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400" dirty="0">
                <a:solidFill>
                  <a:srgbClr val="2D2E2D"/>
                </a:solidFill>
                <a:latin typeface="Arial"/>
                <a:cs typeface="Arial"/>
              </a:rPr>
              <a:t>or effective against mail servers, SSH, other applications (not only HTTPS sites)…other </a:t>
            </a:r>
            <a:r>
              <a:rPr lang="en-US" sz="1400">
                <a:solidFill>
                  <a:srgbClr val="2D2E2D"/>
                </a:solidFill>
                <a:latin typeface="Arial"/>
                <a:cs typeface="Arial"/>
              </a:rPr>
              <a:t>systems using SSL3</a:t>
            </a:r>
            <a:endParaRPr lang="en-US" sz="1400" dirty="0">
              <a:solidFill>
                <a:srgbClr val="2D2E2D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400" dirty="0">
                <a:solidFill>
                  <a:srgbClr val="2D2E2D"/>
                </a:solidFill>
                <a:latin typeface="Arial"/>
                <a:cs typeface="Arial"/>
              </a:rPr>
              <a:t>victim visits any plain HTTP site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400" dirty="0">
                <a:solidFill>
                  <a:srgbClr val="2D2E2D"/>
                </a:solidFill>
                <a:latin typeface="Arial"/>
                <a:cs typeface="Arial"/>
              </a:rPr>
              <a:t>insert invisible </a:t>
            </a:r>
            <a:r>
              <a:rPr lang="en-US" sz="1400" dirty="0" err="1">
                <a:solidFill>
                  <a:srgbClr val="2D2E2D"/>
                </a:solidFill>
                <a:latin typeface="Arial"/>
                <a:cs typeface="Arial"/>
              </a:rPr>
              <a:t>iframe</a:t>
            </a:r>
            <a:r>
              <a:rPr lang="en-US" sz="1400" dirty="0">
                <a:solidFill>
                  <a:srgbClr val="2D2E2D"/>
                </a:solidFill>
                <a:latin typeface="Arial"/>
                <a:cs typeface="Arial"/>
              </a:rPr>
              <a:t> into it which runs some </a:t>
            </a:r>
            <a:r>
              <a:rPr lang="en-US" sz="1400" dirty="0" err="1">
                <a:solidFill>
                  <a:srgbClr val="2D2E2D"/>
                </a:solidFill>
                <a:latin typeface="Arial"/>
                <a:cs typeface="Arial"/>
              </a:rPr>
              <a:t>Javascript</a:t>
            </a:r>
            <a:endParaRPr lang="en-US" sz="1400" dirty="0">
              <a:solidFill>
                <a:srgbClr val="2D2E2D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400" dirty="0" err="1">
                <a:solidFill>
                  <a:srgbClr val="2D2E2D"/>
                </a:solidFill>
                <a:latin typeface="Arial"/>
                <a:cs typeface="Arial"/>
              </a:rPr>
              <a:t>Javascript</a:t>
            </a:r>
            <a:r>
              <a:rPr lang="en-US" sz="1400" dirty="0">
                <a:solidFill>
                  <a:srgbClr val="2D2E2D"/>
                </a:solidFill>
                <a:latin typeface="Arial"/>
                <a:cs typeface="Arial"/>
              </a:rPr>
              <a:t> keeps making requests to the site whose cookie we’re trying to steal (modifying each request to decipher)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400" dirty="0">
                <a:solidFill>
                  <a:srgbClr val="2D2E2D"/>
                </a:solidFill>
                <a:latin typeface="Arial"/>
                <a:cs typeface="Arial"/>
              </a:rPr>
              <a:t>each failed attempt results in connection dropping and then generated with new material…1 in 256 success chance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400" dirty="0">
                <a:solidFill>
                  <a:srgbClr val="2D2E2D"/>
                </a:solidFill>
                <a:latin typeface="Arial"/>
                <a:cs typeface="Arial"/>
              </a:rPr>
              <a:t>once byte of secret cookie known, increase length of URL being requested by one so that next unknown byte is positioned at end of block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400" dirty="0">
                <a:solidFill>
                  <a:srgbClr val="2D2E2D"/>
                </a:solidFill>
                <a:latin typeface="Arial"/>
                <a:cs typeface="Arial"/>
              </a:rPr>
              <a:t>?? length of something after the cookie, e.g. POST body so there is still full block of padding at the end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400" dirty="0">
                <a:solidFill>
                  <a:srgbClr val="2D2E2D"/>
                </a:solidFill>
                <a:latin typeface="Arial"/>
                <a:cs typeface="Arial"/>
              </a:rPr>
              <a:t>repeat attack until entire cookie decrypted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US" sz="1400" dirty="0">
              <a:solidFill>
                <a:srgbClr val="2D2E2D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1400" dirty="0">
              <a:solidFill>
                <a:srgbClr val="2D2E2D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2D2E2D"/>
                </a:solidFill>
                <a:latin typeface="Arial"/>
                <a:cs typeface="Arial"/>
              </a:rPr>
              <a:t>SSL 3.0: 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400" dirty="0">
                <a:solidFill>
                  <a:srgbClr val="2D2E2D"/>
                </a:solidFill>
                <a:latin typeface="Arial"/>
                <a:cs typeface="Arial"/>
              </a:rPr>
              <a:t>legacy SSL replaced by TLS, but still supported in browsers and websites for backward compatibility; connection can be downgraded to use SSL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400" dirty="0">
                <a:solidFill>
                  <a:srgbClr val="2D2E2D"/>
                </a:solidFill>
                <a:latin typeface="Arial"/>
                <a:cs typeface="Arial"/>
              </a:rPr>
              <a:t>encrypt in CBC mode (or RC4 stream cipher)</a:t>
            </a:r>
          </a:p>
          <a:p>
            <a:pPr>
              <a:lnSpc>
                <a:spcPct val="100000"/>
              </a:lnSpc>
            </a:pPr>
            <a:endParaRPr lang="en-US" sz="1400" dirty="0">
              <a:solidFill>
                <a:srgbClr val="2D2E2D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2D2E2D"/>
                </a:solidFill>
                <a:latin typeface="Arial"/>
                <a:cs typeface="Arial"/>
              </a:rPr>
              <a:t>Implement: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400" dirty="0">
                <a:solidFill>
                  <a:srgbClr val="2D2E2D"/>
                </a:solidFill>
                <a:latin typeface="Arial"/>
                <a:cs typeface="Arial"/>
              </a:rPr>
              <a:t>victim loads target site over HTTP with man in the middle  (e.g. http://middle.com)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400" dirty="0">
                <a:solidFill>
                  <a:srgbClr val="2D2E2D"/>
                </a:solidFill>
                <a:latin typeface="Arial"/>
                <a:cs typeface="Arial"/>
              </a:rPr>
              <a:t>run JavaScript agent on HTTP to get the victim’s browser to send cookies with HTTPS requests to https://middle.com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400" dirty="0">
                <a:solidFill>
                  <a:srgbClr val="2D2E2D"/>
                </a:solidFill>
                <a:latin typeface="Arial"/>
                <a:cs typeface="Arial"/>
              </a:rPr>
              <a:t>intercept and modify SSL records sent by victim browser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400" dirty="0">
                <a:solidFill>
                  <a:srgbClr val="2D2E2D"/>
                </a:solidFill>
                <a:latin typeface="Arial"/>
                <a:cs typeface="Arial"/>
              </a:rPr>
              <a:t>send modified records to web server (padding oracle) and check if modified record accepted</a:t>
            </a:r>
          </a:p>
          <a:p>
            <a:pPr>
              <a:lnSpc>
                <a:spcPct val="100000"/>
              </a:lnSpc>
            </a:pPr>
            <a:endParaRPr lang="en-US" sz="1400" dirty="0">
              <a:solidFill>
                <a:srgbClr val="2D2E2D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20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>
              <a:solidFill>
                <a:srgbClr val="2D2E2D"/>
              </a:solidFill>
              <a:latin typeface="Arial"/>
              <a:cs typeface="Arial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2D2E2D"/>
              </a:solidFill>
              <a:latin typeface="Arial"/>
              <a:cs typeface="Arial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D2E2D"/>
                </a:solidFill>
                <a:latin typeface="Arial"/>
                <a:cs typeface="Arial"/>
              </a:rPr>
              <a:t>- In general, MITM works by circumventing mutual authentication between sender/receiver, or exploiting lack of authentication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D2E2D"/>
                </a:solidFill>
                <a:latin typeface="Arial"/>
                <a:cs typeface="Arial"/>
              </a:rPr>
              <a:t>   -- TLS uses certificate authority for authentication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2D2E2D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sz="2000" dirty="0"/>
              <a:t>Prevent/Detect with authentication or tamper detection</a:t>
            </a:r>
          </a:p>
          <a:p>
            <a:pPr lvl="1">
              <a:lnSpc>
                <a:spcPct val="100000"/>
              </a:lnSpc>
            </a:pPr>
            <a:r>
              <a:rPr lang="en-US" sz="1850" dirty="0"/>
              <a:t>Latency detection (Timing)</a:t>
            </a:r>
          </a:p>
          <a:p>
            <a:pPr lvl="1">
              <a:lnSpc>
                <a:spcPct val="100000"/>
              </a:lnSpc>
            </a:pPr>
            <a:r>
              <a:rPr lang="en-US" sz="1850" dirty="0"/>
              <a:t>Quantum Cryptography for tamper evidence</a:t>
            </a:r>
          </a:p>
          <a:p>
            <a:pPr lvl="1">
              <a:lnSpc>
                <a:spcPct val="100000"/>
              </a:lnSpc>
            </a:pPr>
            <a:r>
              <a:rPr lang="en-US" sz="1850" dirty="0"/>
              <a:t>Forensic analysis to detect attacker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2D2E2D"/>
              </a:solidFill>
              <a:latin typeface="Arial"/>
              <a:cs typeface="Arial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2D2E2D"/>
              </a:solidFill>
              <a:latin typeface="Arial"/>
              <a:cs typeface="Arial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2D2E2D"/>
              </a:solidFill>
              <a:latin typeface="Arial"/>
              <a:cs typeface="Arial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D2E2D"/>
                </a:solidFill>
                <a:latin typeface="Arial"/>
                <a:cs typeface="Arial"/>
              </a:rPr>
              <a:t>Unencrypted Wi-Fi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3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385" y="1909346"/>
            <a:ext cx="7203233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385" y="5432564"/>
            <a:ext cx="7203233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 b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6986" y="489859"/>
            <a:ext cx="1265465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489859"/>
            <a:ext cx="5690508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41573"/>
            <a:ext cx="72009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45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5431536"/>
            <a:ext cx="72009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550" y="1981201"/>
            <a:ext cx="3429000" cy="38100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981201"/>
            <a:ext cx="3429000" cy="38100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18322"/>
            <a:ext cx="3429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503715"/>
            <a:ext cx="3429000" cy="328748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18322"/>
            <a:ext cx="3429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503715"/>
            <a:ext cx="3429000" cy="328748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3/25/2018</a:t>
            </a:fld>
            <a:endParaRPr lang="en-US" dirty="0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864" y="571500"/>
            <a:ext cx="2743200" cy="2197100"/>
          </a:xfrm>
        </p:spPr>
        <p:txBody>
          <a:bodyPr anchor="b">
            <a:normAutofit/>
          </a:bodyPr>
          <a:lstStyle>
            <a:lvl1pPr>
              <a:defRPr sz="19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98" y="571500"/>
            <a:ext cx="4663440" cy="5715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864" y="2995012"/>
            <a:ext cx="2743200" cy="228595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5942318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3/25/2018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09" y="-159"/>
            <a:ext cx="54864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5942318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170" y="576072"/>
            <a:ext cx="2743200" cy="2194560"/>
          </a:xfrm>
        </p:spPr>
        <p:txBody>
          <a:bodyPr anchor="b">
            <a:normAutofit/>
          </a:bodyPr>
          <a:lstStyle>
            <a:lvl1pPr>
              <a:defRPr sz="19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170" y="2999232"/>
            <a:ext cx="2743200" cy="2286000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503856"/>
            <a:ext cx="7200900" cy="11423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81202"/>
            <a:ext cx="72009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70531" y="6289679"/>
            <a:ext cx="72446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2" y="6289679"/>
            <a:ext cx="4596023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984" y="6289679"/>
            <a:ext cx="68916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457200" y="6172200"/>
            <a:ext cx="82296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SzPct val="100000"/>
        <a:buFont typeface="Arial" pitchFamily="34" charset="0"/>
        <a:buChar char="▪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SzPct val="100000"/>
        <a:buFont typeface="Arial" pitchFamily="34" charset="0"/>
        <a:buChar char="▪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34541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3716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2001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457" y="118979"/>
            <a:ext cx="7707086" cy="687391"/>
          </a:xfrm>
        </p:spPr>
        <p:txBody>
          <a:bodyPr>
            <a:normAutofit/>
          </a:bodyPr>
          <a:lstStyle/>
          <a:p>
            <a:r>
              <a:rPr lang="en-US" sz="3600" dirty="0" err="1"/>
              <a:t>MITM</a:t>
            </a:r>
            <a:r>
              <a:rPr lang="en-US" sz="3600" dirty="0"/>
              <a:t> Project Update 3/26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890901"/>
            <a:ext cx="7200900" cy="476731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Tasks (Poodle SSL Implementation):</a:t>
            </a:r>
          </a:p>
          <a:p>
            <a:pPr lvl="1">
              <a:lnSpc>
                <a:spcPct val="100000"/>
              </a:lnSpc>
            </a:pPr>
            <a:r>
              <a:rPr lang="en-US" sz="1850" dirty="0"/>
              <a:t>SSLv3.0 </a:t>
            </a:r>
            <a:r>
              <a:rPr lang="en-US" sz="1850" dirty="0" err="1"/>
              <a:t>PKCS</a:t>
            </a:r>
            <a:r>
              <a:rPr lang="en-US" sz="1850" dirty="0"/>
              <a:t> 1 webserver (oracle)</a:t>
            </a:r>
          </a:p>
          <a:p>
            <a:pPr lvl="1">
              <a:lnSpc>
                <a:spcPct val="100000"/>
              </a:lnSpc>
            </a:pPr>
            <a:r>
              <a:rPr lang="en-US" sz="1850" dirty="0"/>
              <a:t>Proxy server (</a:t>
            </a:r>
            <a:r>
              <a:rPr lang="en-US" sz="1850" dirty="0" err="1"/>
              <a:t>mitmproxy</a:t>
            </a:r>
            <a:r>
              <a:rPr lang="en-US" sz="1850" dirty="0"/>
              <a:t> using Python to modify/redirect/replay)</a:t>
            </a:r>
          </a:p>
          <a:p>
            <a:pPr lvl="1">
              <a:lnSpc>
                <a:spcPct val="100000"/>
              </a:lnSpc>
            </a:pPr>
            <a:r>
              <a:rPr lang="en-US" sz="1850" dirty="0"/>
              <a:t>Client</a:t>
            </a:r>
          </a:p>
          <a:p>
            <a:pPr lvl="1">
              <a:lnSpc>
                <a:spcPct val="100000"/>
              </a:lnSpc>
            </a:pPr>
            <a:endParaRPr lang="en-US" sz="1850" dirty="0"/>
          </a:p>
          <a:p>
            <a:pPr>
              <a:lnSpc>
                <a:spcPct val="100000"/>
              </a:lnSpc>
            </a:pPr>
            <a:r>
              <a:rPr lang="en-US" sz="2000" dirty="0"/>
              <a:t>Tasks (</a:t>
            </a:r>
            <a:r>
              <a:rPr lang="en-US" sz="2000" dirty="0" err="1"/>
              <a:t>Bleichenbacher</a:t>
            </a:r>
            <a:r>
              <a:rPr lang="en-US" sz="2000" dirty="0"/>
              <a:t> Implementation)</a:t>
            </a:r>
          </a:p>
          <a:p>
            <a:pPr lvl="1">
              <a:lnSpc>
                <a:spcPct val="100000"/>
              </a:lnSpc>
            </a:pPr>
            <a:r>
              <a:rPr lang="en-US" sz="1850" dirty="0"/>
              <a:t>SSL/TLS?? w/ PKCS1v1.5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Tasks (</a:t>
            </a:r>
            <a:r>
              <a:rPr lang="en-US" sz="2000" dirty="0" err="1"/>
              <a:t>MitM</a:t>
            </a:r>
            <a:r>
              <a:rPr lang="en-US" sz="2000" dirty="0"/>
              <a:t> Detection)</a:t>
            </a:r>
          </a:p>
          <a:p>
            <a:pPr lvl="1">
              <a:lnSpc>
                <a:spcPct val="100000"/>
              </a:lnSpc>
            </a:pPr>
            <a:r>
              <a:rPr lang="en-US" sz="1850" dirty="0"/>
              <a:t>Implement </a:t>
            </a:r>
            <a:r>
              <a:rPr lang="en-US" sz="1850" dirty="0" err="1"/>
              <a:t>MitM</a:t>
            </a:r>
            <a:r>
              <a:rPr lang="en-US" sz="1850" dirty="0"/>
              <a:t> Detection Tool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Option: Poodle against TLS variant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6A5751-EE25-4255-94DD-7FD4AD1C0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38" y="6126417"/>
            <a:ext cx="7596274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3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457" y="413447"/>
            <a:ext cx="7707086" cy="687391"/>
          </a:xfrm>
        </p:spPr>
        <p:txBody>
          <a:bodyPr>
            <a:normAutofit/>
          </a:bodyPr>
          <a:lstStyle/>
          <a:p>
            <a:r>
              <a:rPr lang="en-US" sz="3600" dirty="0" err="1"/>
              <a:t>MITM</a:t>
            </a:r>
            <a:r>
              <a:rPr lang="en-US" sz="3600" dirty="0"/>
              <a:t> Project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1293857"/>
            <a:ext cx="7200900" cy="476731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Idea to research and attempt: Detect and Defend </a:t>
            </a:r>
            <a:r>
              <a:rPr lang="en-US" sz="2000" dirty="0" err="1"/>
              <a:t>Bleichenabacher</a:t>
            </a:r>
            <a:r>
              <a:rPr lang="en-US" sz="2000" dirty="0"/>
              <a:t> Attacker</a:t>
            </a:r>
          </a:p>
          <a:p>
            <a:pPr lvl="1">
              <a:lnSpc>
                <a:spcPct val="100000"/>
              </a:lnSpc>
            </a:pPr>
            <a:r>
              <a:rPr lang="en-US" sz="1850" dirty="0"/>
              <a:t>Pattern recognition, server request frequency, latency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Build off of </a:t>
            </a:r>
            <a:r>
              <a:rPr lang="en-US" sz="2000" dirty="0" err="1"/>
              <a:t>MITMf</a:t>
            </a:r>
            <a:r>
              <a:rPr lang="en-US" sz="2000" dirty="0"/>
              <a:t> or </a:t>
            </a:r>
            <a:r>
              <a:rPr lang="en-US" sz="2000" dirty="0" err="1"/>
              <a:t>Scapy</a:t>
            </a:r>
            <a:r>
              <a:rPr lang="en-US" sz="2000" dirty="0"/>
              <a:t> framework to create attack environment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Research existing detection tools and possibly build on top of an existing tool if applicable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If unable to make significant progress against </a:t>
            </a:r>
            <a:r>
              <a:rPr lang="en-US" sz="2000" dirty="0" err="1"/>
              <a:t>Bleichenabacher</a:t>
            </a:r>
            <a:r>
              <a:rPr lang="en-US" sz="2000" dirty="0"/>
              <a:t> attack, choose another </a:t>
            </a:r>
            <a:r>
              <a:rPr lang="en-US" sz="2000" dirty="0" err="1"/>
              <a:t>MITM</a:t>
            </a:r>
            <a:r>
              <a:rPr lang="en-US" sz="2000" dirty="0"/>
              <a:t> attack to detect.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Additional ideas: Securing a Website with a extension on client side Browsers and setting up a dedicated server for trapping attackers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6A5751-EE25-4255-94DD-7FD4AD1C0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38" y="6126417"/>
            <a:ext cx="7596274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0575" y="896983"/>
            <a:ext cx="7900649" cy="2853383"/>
          </a:xfrm>
        </p:spPr>
        <p:txBody>
          <a:bodyPr>
            <a:noAutofit/>
          </a:bodyPr>
          <a:lstStyle/>
          <a:p>
            <a:r>
              <a:rPr lang="en-US" sz="4800" dirty="0"/>
              <a:t>Man-in-the-Middle </a:t>
            </a:r>
            <a:br>
              <a:rPr lang="en-US" sz="4800" dirty="0"/>
            </a:br>
            <a:r>
              <a:rPr lang="en-US" sz="4800" dirty="0"/>
              <a:t>Defend / Detect / Prevent</a:t>
            </a: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1063" y="5432425"/>
            <a:ext cx="7559675" cy="72763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600" dirty="0"/>
              <a:t>Group: Password is Password 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600" dirty="0"/>
              <a:t>Mohit </a:t>
            </a:r>
            <a:r>
              <a:rPr lang="en-US" sz="1600" dirty="0" err="1"/>
              <a:t>Jangid</a:t>
            </a:r>
            <a:r>
              <a:rPr lang="en-US" sz="1600" dirty="0"/>
              <a:t>, Joe Shaffer, Eric Lewantowicz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490</Words>
  <Application>Microsoft Office PowerPoint</Application>
  <PresentationFormat>On-screen Show (4:3)</PresentationFormat>
  <Paragraphs>61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Diamond Grid 16x9</vt:lpstr>
      <vt:lpstr>MITM Project Update 3/26</vt:lpstr>
      <vt:lpstr>MITM Project Idea</vt:lpstr>
      <vt:lpstr>Man-in-the-Middle  Defend / Detect / Prevent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Sirius: An Open Voice and Vision Personal Assistant</dc:title>
  <dc:creator/>
  <cp:keywords/>
  <cp:lastModifiedBy/>
  <cp:revision>21</cp:revision>
  <dcterms:created xsi:type="dcterms:W3CDTF">2016-07-16T14:52:40Z</dcterms:created>
  <dcterms:modified xsi:type="dcterms:W3CDTF">2018-03-25T16:42:56Z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