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1E31-02AE-43D1-BE64-49EDF76833B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BC1A-0B2B-47CF-A9CB-C5712C226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ADCD-40B0-4943-A8D6-6BC32A70B22D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overcome the security deficiencies of ECB, we would like a technique in which</a:t>
            </a:r>
          </a:p>
          <a:p>
            <a:r>
              <a:rPr lang="en-US" dirty="0"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same plaintext block, if repeated, produces different </a:t>
            </a:r>
            <a:r>
              <a:rPr lang="en-US" dirty="0" err="1"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</a:t>
            </a:r>
            <a:r>
              <a:rPr lang="en-US" dirty="0"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blocks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simple way to satisfy this requirement is the cipher block chaining  (CBC ) mode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6.4). In this scheme, the input to the encryption algorithm is the XOR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current plaintext block and the preceding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block; the same key is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block. In effect, we have chained together the processing of the sequence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blocks. The input to the encryption function for each plaintext block bears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fixed relationship to the plaintext block. Therefore, repeating patterns of b 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not exposed. As with the ECB mode, the CBC mode requires that the last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padded to a full b  bits if it is a partial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each cipher block is passed through the decryption algorithm.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result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preceding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block to produce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produce the first block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 initialization vector (IV)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the first block of plaintext. On decryption, the IV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decryption algorithm to recover the first block of plaintext. The IV is a data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that is the same size as the cipher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IV must be known to both the sender and receiver but be unpredictable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 third party. In particular, for any given plaintext, it must not be possible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predict the IV that will be associated to the plaintext in advance of the generation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IV. For maximum security, the IV should be protected against unauthorized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changes. This could be done by sending the IV using ECB encryption. One reason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protecting the IV is as follows: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an opponent is able to fool the receiver into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a different value for IV, then the opponent is able to invert selected bits in the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block of plaintext.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So long as it is unpredictable, the specific choice of IV is unimportant.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SP800-38A recommends two possible methods: The first method is to apply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encryption function, under the same key that is used for the encryption of the plaintext,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 nonce .  The nonce must be a data block that is unique to each execution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encryption operation. For example, the nonce may be a counter, a timestamp,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message number. The second method is to generate a random data block using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 number generator.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conclusion, because of the chaining mechanism of CBC, it is an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for encrypting messages of length greater than b 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 to its use to achieve confidentiality, the CBC mode can be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authentication. This use is described in Chapter 12.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17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5A5-A7D9-4632-97D4-2261D2ADF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42E5-E84C-4B56-B960-E38901F1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E56B-71D2-47BA-8174-3E5AAE0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04D7-E0D4-45ED-B9BC-6DFCADB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FE05-A4D4-4E56-85F0-916C1AE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9D-85F4-4F25-B708-E3B79E6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EF14-5399-43AE-AF86-514FEC73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EAE0-ED68-4DD6-BA31-1692F49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BA71-058D-4B1B-88C1-AB3A38E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C40B-47C4-43FC-9EF8-98C9B69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B56B6-BF56-4C17-A76D-98A2B965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DC30-B738-4A57-A04A-6D8D4458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5584-0508-4268-ADC0-A4A0C22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E9FE-431B-436F-BE7A-5EF81E6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20BD-FA44-4C06-A7B3-07565E07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9F57-5CE0-4F5D-BDCF-4FCCA20D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6DEA-2B13-4632-9AB8-7B91457F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4267-B6E9-49A3-99BE-EFA9845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9A3D-C073-44A5-9E1C-78667BF7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DA58-0719-412A-8CAC-E19A2A7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9A5-8C28-4411-B06A-4075D852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E084-8AC9-43BD-8860-C376533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854F-24A6-4038-A932-534B11B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F6C9-8FB7-4F54-BC87-F2A1CB49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488-B541-42E0-BDA6-001312D3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266-7B26-4EAD-82CD-E53CF11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8AA8-2AAA-45FE-A887-EE6CFDCC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4282-1075-4C3B-B4DA-77B9C6E3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2127-7111-4FFB-9C6B-F1E51B26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EB55-C499-41F6-8662-F687FCF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2DA5-05BE-4CB1-B95A-584FD68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6D7-E1F9-4702-B06C-C82AF167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C971-C37D-4E39-A07A-DA529DD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FF57-A494-4FD1-843D-C3329C62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50832-F790-4863-BD90-DCF80560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A6FE2-566A-4244-B844-99BD2CC9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C2D52-01CD-4642-BE35-799B36C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C5FB-269C-4804-95B1-9E612B94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07F75-0A9D-44E3-8B4F-5D5AC52C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DA7-FF61-4B15-9EEE-F73DA940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97B5F-5613-4FBB-8929-C37998D1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A87F-F310-4FCF-A81F-DF3D811E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86C43-1285-4AA5-B030-7CE7E2E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B5C6A-D84C-4F96-B4DD-95C2532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3774-2E33-4EDB-BF91-BE4BEB98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B571-39E8-46B4-8966-B046124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9990-FBE9-44E1-B59C-D9065D5F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C45A-7C69-424A-B7FD-732BE95C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D0E1-B189-4DD8-8D7A-34D7810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BE3C-26D0-4AB9-A72B-8F60CBB6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4E16-A61E-443F-85BE-762B3AD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F171-87A7-4A42-A6F0-039869D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16D8-AAC9-43B7-B4AD-09B7B9DF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5018-A75B-40F6-AF64-64B6EA67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3BF9-6732-42E6-8728-E784E100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FD80-B317-4EB2-A95D-EA85139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9B24-EDFE-4220-A13B-F39530C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4826-4788-490D-9515-28B6C96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8E37-0530-48E5-A158-DA743C54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D76F4-BC3D-4821-86B0-DBD4A82C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BF36-DB52-4878-9538-8DCAEFB36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47DE-AEB3-4529-9A0F-32F40491E28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C37A-57EC-4D22-A70A-59837A17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8B5C-25CF-4FDE-8D94-8C1A8CA02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2743200" cy="5867400"/>
          </a:xfrm>
        </p:spPr>
        <p:txBody>
          <a:bodyPr/>
          <a:lstStyle/>
          <a:p>
            <a:pPr eaLnBrk="1" hangingPunct="1"/>
            <a:r>
              <a:rPr lang="en-AU" sz="4800" dirty="0"/>
              <a:t>Cipher Block Chaining (CBC)</a:t>
            </a:r>
          </a:p>
        </p:txBody>
      </p:sp>
      <p:pic>
        <p:nvPicPr>
          <p:cNvPr id="43011" name="Picture 3" descr="f4.pdf"/>
          <p:cNvPicPr>
            <a:picLocks noChangeAspect="1"/>
          </p:cNvPicPr>
          <p:nvPr/>
        </p:nvPicPr>
        <p:blipFill>
          <a:blip r:embed="rId3"/>
          <a:srcRect l="3529" t="10909" b="8182"/>
          <a:stretch>
            <a:fillRect/>
          </a:stretch>
        </p:blipFill>
        <p:spPr bwMode="auto">
          <a:xfrm>
            <a:off x="4349750" y="0"/>
            <a:ext cx="6318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835553"/>
      </p:ext>
    </p:extLst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>
            <a:extLst>
              <a:ext uri="{FF2B5EF4-FFF2-40B4-BE49-F238E27FC236}">
                <a16:creationId xmlns:a16="http://schemas.microsoft.com/office/drawing/2014/main" id="{2C456EAD-DEA8-477C-871E-9358710D9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10909" b="16408"/>
          <a:stretch/>
        </p:blipFill>
        <p:spPr bwMode="auto">
          <a:xfrm>
            <a:off x="285750" y="0"/>
            <a:ext cx="6318250" cy="616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55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527</Words>
  <Application>Microsoft Office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Cipher Block Chaining (CBC)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Block Chaining (CBC)</dc:title>
  <dc:creator>Eric Lewantowicz</dc:creator>
  <cp:lastModifiedBy>Eric Lewantowicz</cp:lastModifiedBy>
  <cp:revision>3</cp:revision>
  <dcterms:created xsi:type="dcterms:W3CDTF">2018-04-02T00:07:21Z</dcterms:created>
  <dcterms:modified xsi:type="dcterms:W3CDTF">2018-04-02T16:32:35Z</dcterms:modified>
</cp:coreProperties>
</file>