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3" r:id="rId2"/>
    <p:sldId id="262" r:id="rId3"/>
    <p:sldId id="258" r:id="rId4"/>
    <p:sldId id="259" r:id="rId5"/>
    <p:sldId id="261" r:id="rId6"/>
    <p:sldId id="256"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9" autoAdjust="0"/>
    <p:restoredTop sz="94660"/>
  </p:normalViewPr>
  <p:slideViewPr>
    <p:cSldViewPr snapToGrid="0">
      <p:cViewPr varScale="1">
        <p:scale>
          <a:sx n="83" d="100"/>
          <a:sy n="83" d="100"/>
        </p:scale>
        <p:origin x="96" y="10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51E31-02AE-43D1-BE64-49EDF76833BE}" type="datetimeFigureOut">
              <a:rPr lang="en-US" smtClean="0"/>
              <a:t>4/15/2018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EBC1A-0B2B-47CF-A9CB-C5712C226209}" type="slidenum">
              <a:rPr lang="en-US" smtClean="0"/>
              <a:t>‹#›</a:t>
            </a:fld>
            <a:endParaRPr lang="en-US"/>
          </a:p>
        </p:txBody>
      </p:sp>
    </p:spTree>
    <p:extLst>
      <p:ext uri="{BB962C8B-B14F-4D97-AF65-F5344CB8AC3E}">
        <p14:creationId xmlns:p14="http://schemas.microsoft.com/office/powerpoint/2010/main" val="937915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85A5-A7D9-4632-97D4-2261D2ADFD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0C42E5-E84C-4B56-B960-E38901F131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8E56B-71D2-47BA-8174-3E5AAE05D018}"/>
              </a:ext>
            </a:extLst>
          </p:cNvPr>
          <p:cNvSpPr>
            <a:spLocks noGrp="1"/>
          </p:cNvSpPr>
          <p:nvPr>
            <p:ph type="dt" sz="half" idx="10"/>
          </p:nvPr>
        </p:nvSpPr>
        <p:spPr/>
        <p:txBody>
          <a:bodyPr/>
          <a:lstStyle/>
          <a:p>
            <a:fld id="{A63647DE-AEB3-4529-9A0F-32F40491E286}" type="datetimeFigureOut">
              <a:rPr lang="en-US" smtClean="0"/>
              <a:t>4/15/2018</a:t>
            </a:fld>
            <a:endParaRPr lang="en-US"/>
          </a:p>
        </p:txBody>
      </p:sp>
      <p:sp>
        <p:nvSpPr>
          <p:cNvPr id="5" name="Footer Placeholder 4">
            <a:extLst>
              <a:ext uri="{FF2B5EF4-FFF2-40B4-BE49-F238E27FC236}">
                <a16:creationId xmlns:a16="http://schemas.microsoft.com/office/drawing/2014/main" id="{ADCB04D7-E0D4-45ED-B9BC-6DFCADBAF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FFE05-A4D4-4E56-85F0-916C1AE8C19F}"/>
              </a:ext>
            </a:extLst>
          </p:cNvPr>
          <p:cNvSpPr>
            <a:spLocks noGrp="1"/>
          </p:cNvSpPr>
          <p:nvPr>
            <p:ph type="sldNum" sz="quarter" idx="12"/>
          </p:nvPr>
        </p:nvSpPr>
        <p:spPr/>
        <p:txBody>
          <a:bodyPr/>
          <a:lstStyle/>
          <a:p>
            <a:fld id="{AE9A523B-B8A3-4288-BE5C-1847279E66CC}" type="slidenum">
              <a:rPr lang="en-US" smtClean="0"/>
              <a:t>‹#›</a:t>
            </a:fld>
            <a:endParaRPr lang="en-US"/>
          </a:p>
        </p:txBody>
      </p:sp>
    </p:spTree>
    <p:extLst>
      <p:ext uri="{BB962C8B-B14F-4D97-AF65-F5344CB8AC3E}">
        <p14:creationId xmlns:p14="http://schemas.microsoft.com/office/powerpoint/2010/main" val="3146713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129D-85F4-4F25-B708-E3B79E6A29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5BEF14-5399-43AE-AF86-514FEC7330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BEAE0-ED68-4DD6-BA31-1692F49E22BA}"/>
              </a:ext>
            </a:extLst>
          </p:cNvPr>
          <p:cNvSpPr>
            <a:spLocks noGrp="1"/>
          </p:cNvSpPr>
          <p:nvPr>
            <p:ph type="dt" sz="half" idx="10"/>
          </p:nvPr>
        </p:nvSpPr>
        <p:spPr/>
        <p:txBody>
          <a:bodyPr/>
          <a:lstStyle/>
          <a:p>
            <a:fld id="{A63647DE-AEB3-4529-9A0F-32F40491E286}" type="datetimeFigureOut">
              <a:rPr lang="en-US" smtClean="0"/>
              <a:t>4/15/2018</a:t>
            </a:fld>
            <a:endParaRPr lang="en-US"/>
          </a:p>
        </p:txBody>
      </p:sp>
      <p:sp>
        <p:nvSpPr>
          <p:cNvPr id="5" name="Footer Placeholder 4">
            <a:extLst>
              <a:ext uri="{FF2B5EF4-FFF2-40B4-BE49-F238E27FC236}">
                <a16:creationId xmlns:a16="http://schemas.microsoft.com/office/drawing/2014/main" id="{6D26BA71-058D-4B1B-88C1-AB3A38E82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10C40B-47C4-43FC-9EF8-98C9B69F964F}"/>
              </a:ext>
            </a:extLst>
          </p:cNvPr>
          <p:cNvSpPr>
            <a:spLocks noGrp="1"/>
          </p:cNvSpPr>
          <p:nvPr>
            <p:ph type="sldNum" sz="quarter" idx="12"/>
          </p:nvPr>
        </p:nvSpPr>
        <p:spPr/>
        <p:txBody>
          <a:bodyPr/>
          <a:lstStyle/>
          <a:p>
            <a:fld id="{AE9A523B-B8A3-4288-BE5C-1847279E66CC}" type="slidenum">
              <a:rPr lang="en-US" smtClean="0"/>
              <a:t>‹#›</a:t>
            </a:fld>
            <a:endParaRPr lang="en-US"/>
          </a:p>
        </p:txBody>
      </p:sp>
    </p:spTree>
    <p:extLst>
      <p:ext uri="{BB962C8B-B14F-4D97-AF65-F5344CB8AC3E}">
        <p14:creationId xmlns:p14="http://schemas.microsoft.com/office/powerpoint/2010/main" val="3110196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AB56B6-BF56-4C17-A76D-98A2B96584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99DC30-B738-4A57-A04A-6D8D44581F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75584-0508-4268-ADC0-A4A0C22D76CA}"/>
              </a:ext>
            </a:extLst>
          </p:cNvPr>
          <p:cNvSpPr>
            <a:spLocks noGrp="1"/>
          </p:cNvSpPr>
          <p:nvPr>
            <p:ph type="dt" sz="half" idx="10"/>
          </p:nvPr>
        </p:nvSpPr>
        <p:spPr/>
        <p:txBody>
          <a:bodyPr/>
          <a:lstStyle/>
          <a:p>
            <a:fld id="{A63647DE-AEB3-4529-9A0F-32F40491E286}" type="datetimeFigureOut">
              <a:rPr lang="en-US" smtClean="0"/>
              <a:t>4/15/2018</a:t>
            </a:fld>
            <a:endParaRPr lang="en-US"/>
          </a:p>
        </p:txBody>
      </p:sp>
      <p:sp>
        <p:nvSpPr>
          <p:cNvPr id="5" name="Footer Placeholder 4">
            <a:extLst>
              <a:ext uri="{FF2B5EF4-FFF2-40B4-BE49-F238E27FC236}">
                <a16:creationId xmlns:a16="http://schemas.microsoft.com/office/drawing/2014/main" id="{8354E9FE-431B-436F-BE7A-5EF81E60E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20BD-FA44-4C06-A7B3-07565E07526A}"/>
              </a:ext>
            </a:extLst>
          </p:cNvPr>
          <p:cNvSpPr>
            <a:spLocks noGrp="1"/>
          </p:cNvSpPr>
          <p:nvPr>
            <p:ph type="sldNum" sz="quarter" idx="12"/>
          </p:nvPr>
        </p:nvSpPr>
        <p:spPr/>
        <p:txBody>
          <a:bodyPr/>
          <a:lstStyle/>
          <a:p>
            <a:fld id="{AE9A523B-B8A3-4288-BE5C-1847279E66CC}" type="slidenum">
              <a:rPr lang="en-US" smtClean="0"/>
              <a:t>‹#›</a:t>
            </a:fld>
            <a:endParaRPr lang="en-US"/>
          </a:p>
        </p:txBody>
      </p:sp>
    </p:spTree>
    <p:extLst>
      <p:ext uri="{BB962C8B-B14F-4D97-AF65-F5344CB8AC3E}">
        <p14:creationId xmlns:p14="http://schemas.microsoft.com/office/powerpoint/2010/main" val="3786312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9F57-5CE0-4F5D-BDCF-4FCCA20D2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D56DEA-2B13-4632-9AB8-7B91457F925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C4267-B6E9-49A3-99BE-EFA9845FA3E5}"/>
              </a:ext>
            </a:extLst>
          </p:cNvPr>
          <p:cNvSpPr>
            <a:spLocks noGrp="1"/>
          </p:cNvSpPr>
          <p:nvPr>
            <p:ph type="dt" sz="half" idx="10"/>
          </p:nvPr>
        </p:nvSpPr>
        <p:spPr/>
        <p:txBody>
          <a:bodyPr/>
          <a:lstStyle/>
          <a:p>
            <a:fld id="{A63647DE-AEB3-4529-9A0F-32F40491E286}" type="datetimeFigureOut">
              <a:rPr lang="en-US" smtClean="0"/>
              <a:t>4/15/2018</a:t>
            </a:fld>
            <a:endParaRPr lang="en-US"/>
          </a:p>
        </p:txBody>
      </p:sp>
      <p:sp>
        <p:nvSpPr>
          <p:cNvPr id="5" name="Footer Placeholder 4">
            <a:extLst>
              <a:ext uri="{FF2B5EF4-FFF2-40B4-BE49-F238E27FC236}">
                <a16:creationId xmlns:a16="http://schemas.microsoft.com/office/drawing/2014/main" id="{053F9A3D-C073-44A5-9E1C-78667BF7A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ADA58-0719-412A-8CAC-E19A2A77F288}"/>
              </a:ext>
            </a:extLst>
          </p:cNvPr>
          <p:cNvSpPr>
            <a:spLocks noGrp="1"/>
          </p:cNvSpPr>
          <p:nvPr>
            <p:ph type="sldNum" sz="quarter" idx="12"/>
          </p:nvPr>
        </p:nvSpPr>
        <p:spPr/>
        <p:txBody>
          <a:bodyPr/>
          <a:lstStyle/>
          <a:p>
            <a:fld id="{AE9A523B-B8A3-4288-BE5C-1847279E66CC}" type="slidenum">
              <a:rPr lang="en-US" smtClean="0"/>
              <a:t>‹#›</a:t>
            </a:fld>
            <a:endParaRPr lang="en-US"/>
          </a:p>
        </p:txBody>
      </p:sp>
    </p:spTree>
    <p:extLst>
      <p:ext uri="{BB962C8B-B14F-4D97-AF65-F5344CB8AC3E}">
        <p14:creationId xmlns:p14="http://schemas.microsoft.com/office/powerpoint/2010/main" val="3848204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A9A5-8C28-4411-B06A-4075D8523A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CFE084-8AC9-43BD-8860-C376533B79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4B8854F-24A6-4038-A932-534B11B2D5A4}"/>
              </a:ext>
            </a:extLst>
          </p:cNvPr>
          <p:cNvSpPr>
            <a:spLocks noGrp="1"/>
          </p:cNvSpPr>
          <p:nvPr>
            <p:ph type="dt" sz="half" idx="10"/>
          </p:nvPr>
        </p:nvSpPr>
        <p:spPr/>
        <p:txBody>
          <a:bodyPr/>
          <a:lstStyle/>
          <a:p>
            <a:fld id="{A63647DE-AEB3-4529-9A0F-32F40491E286}" type="datetimeFigureOut">
              <a:rPr lang="en-US" smtClean="0"/>
              <a:t>4/15/2018</a:t>
            </a:fld>
            <a:endParaRPr lang="en-US"/>
          </a:p>
        </p:txBody>
      </p:sp>
      <p:sp>
        <p:nvSpPr>
          <p:cNvPr id="5" name="Footer Placeholder 4">
            <a:extLst>
              <a:ext uri="{FF2B5EF4-FFF2-40B4-BE49-F238E27FC236}">
                <a16:creationId xmlns:a16="http://schemas.microsoft.com/office/drawing/2014/main" id="{AEEBF6C9-8FB7-4F54-BC87-F2A1CB49FA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967488-B541-42E0-BDA6-001312D3F3C9}"/>
              </a:ext>
            </a:extLst>
          </p:cNvPr>
          <p:cNvSpPr>
            <a:spLocks noGrp="1"/>
          </p:cNvSpPr>
          <p:nvPr>
            <p:ph type="sldNum" sz="quarter" idx="12"/>
          </p:nvPr>
        </p:nvSpPr>
        <p:spPr/>
        <p:txBody>
          <a:bodyPr/>
          <a:lstStyle/>
          <a:p>
            <a:fld id="{AE9A523B-B8A3-4288-BE5C-1847279E66CC}" type="slidenum">
              <a:rPr lang="en-US" smtClean="0"/>
              <a:t>‹#›</a:t>
            </a:fld>
            <a:endParaRPr lang="en-US"/>
          </a:p>
        </p:txBody>
      </p:sp>
    </p:spTree>
    <p:extLst>
      <p:ext uri="{BB962C8B-B14F-4D97-AF65-F5344CB8AC3E}">
        <p14:creationId xmlns:p14="http://schemas.microsoft.com/office/powerpoint/2010/main" val="3836255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B266-7B26-4EAD-82CD-E53CF115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608AA8-2AAA-45FE-A887-EE6CFDCC0AD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3A4282-1075-4C3B-B4DA-77B9C6E351F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E82127-7111-4FFB-9C6B-F1E51B26B424}"/>
              </a:ext>
            </a:extLst>
          </p:cNvPr>
          <p:cNvSpPr>
            <a:spLocks noGrp="1"/>
          </p:cNvSpPr>
          <p:nvPr>
            <p:ph type="dt" sz="half" idx="10"/>
          </p:nvPr>
        </p:nvSpPr>
        <p:spPr/>
        <p:txBody>
          <a:bodyPr/>
          <a:lstStyle/>
          <a:p>
            <a:fld id="{A63647DE-AEB3-4529-9A0F-32F40491E286}" type="datetimeFigureOut">
              <a:rPr lang="en-US" smtClean="0"/>
              <a:t>4/15/2018</a:t>
            </a:fld>
            <a:endParaRPr lang="en-US"/>
          </a:p>
        </p:txBody>
      </p:sp>
      <p:sp>
        <p:nvSpPr>
          <p:cNvPr id="6" name="Footer Placeholder 5">
            <a:extLst>
              <a:ext uri="{FF2B5EF4-FFF2-40B4-BE49-F238E27FC236}">
                <a16:creationId xmlns:a16="http://schemas.microsoft.com/office/drawing/2014/main" id="{DE1BEB55-C499-41F6-8662-F687FCFBA4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D82DA5-05BE-4CB1-B95A-584FD68F83ED}"/>
              </a:ext>
            </a:extLst>
          </p:cNvPr>
          <p:cNvSpPr>
            <a:spLocks noGrp="1"/>
          </p:cNvSpPr>
          <p:nvPr>
            <p:ph type="sldNum" sz="quarter" idx="12"/>
          </p:nvPr>
        </p:nvSpPr>
        <p:spPr/>
        <p:txBody>
          <a:bodyPr/>
          <a:lstStyle/>
          <a:p>
            <a:fld id="{AE9A523B-B8A3-4288-BE5C-1847279E66CC}" type="slidenum">
              <a:rPr lang="en-US" smtClean="0"/>
              <a:t>‹#›</a:t>
            </a:fld>
            <a:endParaRPr lang="en-US"/>
          </a:p>
        </p:txBody>
      </p:sp>
    </p:spTree>
    <p:extLst>
      <p:ext uri="{BB962C8B-B14F-4D97-AF65-F5344CB8AC3E}">
        <p14:creationId xmlns:p14="http://schemas.microsoft.com/office/powerpoint/2010/main" val="4247759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76D7-E1F9-4702-B06C-C82AF16789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F9C971-C37D-4E39-A07A-DA529DD6C1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AFFF57-A494-4FD1-843D-C3329C62E9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50832-F790-4863-BD90-DCF8056037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2A6FE2-566A-4244-B844-99BD2CC9D1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7C2D52-01CD-4642-BE35-799B36C31592}"/>
              </a:ext>
            </a:extLst>
          </p:cNvPr>
          <p:cNvSpPr>
            <a:spLocks noGrp="1"/>
          </p:cNvSpPr>
          <p:nvPr>
            <p:ph type="dt" sz="half" idx="10"/>
          </p:nvPr>
        </p:nvSpPr>
        <p:spPr/>
        <p:txBody>
          <a:bodyPr/>
          <a:lstStyle/>
          <a:p>
            <a:fld id="{A63647DE-AEB3-4529-9A0F-32F40491E286}" type="datetimeFigureOut">
              <a:rPr lang="en-US" smtClean="0"/>
              <a:t>4/15/2018</a:t>
            </a:fld>
            <a:endParaRPr lang="en-US"/>
          </a:p>
        </p:txBody>
      </p:sp>
      <p:sp>
        <p:nvSpPr>
          <p:cNvPr id="8" name="Footer Placeholder 7">
            <a:extLst>
              <a:ext uri="{FF2B5EF4-FFF2-40B4-BE49-F238E27FC236}">
                <a16:creationId xmlns:a16="http://schemas.microsoft.com/office/drawing/2014/main" id="{4307C5FB-269C-4804-95B1-9E612B942C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007F75-0A9D-44E3-8B4F-5D5AC52CF521}"/>
              </a:ext>
            </a:extLst>
          </p:cNvPr>
          <p:cNvSpPr>
            <a:spLocks noGrp="1"/>
          </p:cNvSpPr>
          <p:nvPr>
            <p:ph type="sldNum" sz="quarter" idx="12"/>
          </p:nvPr>
        </p:nvSpPr>
        <p:spPr/>
        <p:txBody>
          <a:bodyPr/>
          <a:lstStyle/>
          <a:p>
            <a:fld id="{AE9A523B-B8A3-4288-BE5C-1847279E66CC}" type="slidenum">
              <a:rPr lang="en-US" smtClean="0"/>
              <a:t>‹#›</a:t>
            </a:fld>
            <a:endParaRPr lang="en-US"/>
          </a:p>
        </p:txBody>
      </p:sp>
    </p:spTree>
    <p:extLst>
      <p:ext uri="{BB962C8B-B14F-4D97-AF65-F5344CB8AC3E}">
        <p14:creationId xmlns:p14="http://schemas.microsoft.com/office/powerpoint/2010/main" val="1473770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7DA7-FF61-4B15-9EEE-F73DA94053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797B5F-5613-4FBB-8929-C37998D13BF0}"/>
              </a:ext>
            </a:extLst>
          </p:cNvPr>
          <p:cNvSpPr>
            <a:spLocks noGrp="1"/>
          </p:cNvSpPr>
          <p:nvPr>
            <p:ph type="dt" sz="half" idx="10"/>
          </p:nvPr>
        </p:nvSpPr>
        <p:spPr/>
        <p:txBody>
          <a:bodyPr/>
          <a:lstStyle/>
          <a:p>
            <a:fld id="{A63647DE-AEB3-4529-9A0F-32F40491E286}" type="datetimeFigureOut">
              <a:rPr lang="en-US" smtClean="0"/>
              <a:t>4/15/2018</a:t>
            </a:fld>
            <a:endParaRPr lang="en-US"/>
          </a:p>
        </p:txBody>
      </p:sp>
      <p:sp>
        <p:nvSpPr>
          <p:cNvPr id="4" name="Footer Placeholder 3">
            <a:extLst>
              <a:ext uri="{FF2B5EF4-FFF2-40B4-BE49-F238E27FC236}">
                <a16:creationId xmlns:a16="http://schemas.microsoft.com/office/drawing/2014/main" id="{B74CA87F-F310-4FCF-A81F-DF3D811EB1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D86C43-1285-4AA5-B030-7CE7E2E1CB5D}"/>
              </a:ext>
            </a:extLst>
          </p:cNvPr>
          <p:cNvSpPr>
            <a:spLocks noGrp="1"/>
          </p:cNvSpPr>
          <p:nvPr>
            <p:ph type="sldNum" sz="quarter" idx="12"/>
          </p:nvPr>
        </p:nvSpPr>
        <p:spPr/>
        <p:txBody>
          <a:bodyPr/>
          <a:lstStyle/>
          <a:p>
            <a:fld id="{AE9A523B-B8A3-4288-BE5C-1847279E66CC}" type="slidenum">
              <a:rPr lang="en-US" smtClean="0"/>
              <a:t>‹#›</a:t>
            </a:fld>
            <a:endParaRPr lang="en-US"/>
          </a:p>
        </p:txBody>
      </p:sp>
    </p:spTree>
    <p:extLst>
      <p:ext uri="{BB962C8B-B14F-4D97-AF65-F5344CB8AC3E}">
        <p14:creationId xmlns:p14="http://schemas.microsoft.com/office/powerpoint/2010/main" val="4206219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7B5C6A-D84C-4F96-B4DD-95C25325023E}"/>
              </a:ext>
            </a:extLst>
          </p:cNvPr>
          <p:cNvSpPr>
            <a:spLocks noGrp="1"/>
          </p:cNvSpPr>
          <p:nvPr>
            <p:ph type="dt" sz="half" idx="10"/>
          </p:nvPr>
        </p:nvSpPr>
        <p:spPr/>
        <p:txBody>
          <a:bodyPr/>
          <a:lstStyle/>
          <a:p>
            <a:fld id="{A63647DE-AEB3-4529-9A0F-32F40491E286}" type="datetimeFigureOut">
              <a:rPr lang="en-US" smtClean="0"/>
              <a:t>4/15/2018</a:t>
            </a:fld>
            <a:endParaRPr lang="en-US"/>
          </a:p>
        </p:txBody>
      </p:sp>
      <p:sp>
        <p:nvSpPr>
          <p:cNvPr id="3" name="Footer Placeholder 2">
            <a:extLst>
              <a:ext uri="{FF2B5EF4-FFF2-40B4-BE49-F238E27FC236}">
                <a16:creationId xmlns:a16="http://schemas.microsoft.com/office/drawing/2014/main" id="{AF613774-2E33-4EDB-BF91-BE4BEB9888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11B571-39E8-46B4-8966-B046124C125C}"/>
              </a:ext>
            </a:extLst>
          </p:cNvPr>
          <p:cNvSpPr>
            <a:spLocks noGrp="1"/>
          </p:cNvSpPr>
          <p:nvPr>
            <p:ph type="sldNum" sz="quarter" idx="12"/>
          </p:nvPr>
        </p:nvSpPr>
        <p:spPr/>
        <p:txBody>
          <a:bodyPr/>
          <a:lstStyle/>
          <a:p>
            <a:fld id="{AE9A523B-B8A3-4288-BE5C-1847279E66CC}" type="slidenum">
              <a:rPr lang="en-US" smtClean="0"/>
              <a:t>‹#›</a:t>
            </a:fld>
            <a:endParaRPr lang="en-US"/>
          </a:p>
        </p:txBody>
      </p:sp>
    </p:spTree>
    <p:extLst>
      <p:ext uri="{BB962C8B-B14F-4D97-AF65-F5344CB8AC3E}">
        <p14:creationId xmlns:p14="http://schemas.microsoft.com/office/powerpoint/2010/main" val="3833758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9990-FBE9-44E1-B59C-D9065D5F0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F9C45A-7C69-424A-B7FD-732BE95CEC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03D0E1-B189-4DD8-8D7A-34D781009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8DBE3C-26D0-4AB9-A72B-8F60CBB6B128}"/>
              </a:ext>
            </a:extLst>
          </p:cNvPr>
          <p:cNvSpPr>
            <a:spLocks noGrp="1"/>
          </p:cNvSpPr>
          <p:nvPr>
            <p:ph type="dt" sz="half" idx="10"/>
          </p:nvPr>
        </p:nvSpPr>
        <p:spPr/>
        <p:txBody>
          <a:bodyPr/>
          <a:lstStyle/>
          <a:p>
            <a:fld id="{A63647DE-AEB3-4529-9A0F-32F40491E286}" type="datetimeFigureOut">
              <a:rPr lang="en-US" smtClean="0"/>
              <a:t>4/15/2018</a:t>
            </a:fld>
            <a:endParaRPr lang="en-US"/>
          </a:p>
        </p:txBody>
      </p:sp>
      <p:sp>
        <p:nvSpPr>
          <p:cNvPr id="6" name="Footer Placeholder 5">
            <a:extLst>
              <a:ext uri="{FF2B5EF4-FFF2-40B4-BE49-F238E27FC236}">
                <a16:creationId xmlns:a16="http://schemas.microsoft.com/office/drawing/2014/main" id="{7AF84E16-A61E-443F-85BE-762B3AD135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5F171-87A7-4A42-A6F0-039869D53517}"/>
              </a:ext>
            </a:extLst>
          </p:cNvPr>
          <p:cNvSpPr>
            <a:spLocks noGrp="1"/>
          </p:cNvSpPr>
          <p:nvPr>
            <p:ph type="sldNum" sz="quarter" idx="12"/>
          </p:nvPr>
        </p:nvSpPr>
        <p:spPr/>
        <p:txBody>
          <a:bodyPr/>
          <a:lstStyle/>
          <a:p>
            <a:fld id="{AE9A523B-B8A3-4288-BE5C-1847279E66CC}" type="slidenum">
              <a:rPr lang="en-US" smtClean="0"/>
              <a:t>‹#›</a:t>
            </a:fld>
            <a:endParaRPr lang="en-US"/>
          </a:p>
        </p:txBody>
      </p:sp>
    </p:spTree>
    <p:extLst>
      <p:ext uri="{BB962C8B-B14F-4D97-AF65-F5344CB8AC3E}">
        <p14:creationId xmlns:p14="http://schemas.microsoft.com/office/powerpoint/2010/main" val="340160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16D8-AAC9-43B7-B4AD-09B7B9DFC5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45018-A75B-40F6-AF64-64B6EA6788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583BF9-6732-42E6-8728-E784E1008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07FD80-B317-4EB2-A95D-EA8513910D4C}"/>
              </a:ext>
            </a:extLst>
          </p:cNvPr>
          <p:cNvSpPr>
            <a:spLocks noGrp="1"/>
          </p:cNvSpPr>
          <p:nvPr>
            <p:ph type="dt" sz="half" idx="10"/>
          </p:nvPr>
        </p:nvSpPr>
        <p:spPr/>
        <p:txBody>
          <a:bodyPr/>
          <a:lstStyle/>
          <a:p>
            <a:fld id="{A63647DE-AEB3-4529-9A0F-32F40491E286}" type="datetimeFigureOut">
              <a:rPr lang="en-US" smtClean="0"/>
              <a:t>4/15/2018</a:t>
            </a:fld>
            <a:endParaRPr lang="en-US"/>
          </a:p>
        </p:txBody>
      </p:sp>
      <p:sp>
        <p:nvSpPr>
          <p:cNvPr id="6" name="Footer Placeholder 5">
            <a:extLst>
              <a:ext uri="{FF2B5EF4-FFF2-40B4-BE49-F238E27FC236}">
                <a16:creationId xmlns:a16="http://schemas.microsoft.com/office/drawing/2014/main" id="{EE519B24-EDFE-4220-A13B-F39530CCB2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B94826-4788-490D-9515-28B6C9658E02}"/>
              </a:ext>
            </a:extLst>
          </p:cNvPr>
          <p:cNvSpPr>
            <a:spLocks noGrp="1"/>
          </p:cNvSpPr>
          <p:nvPr>
            <p:ph type="sldNum" sz="quarter" idx="12"/>
          </p:nvPr>
        </p:nvSpPr>
        <p:spPr/>
        <p:txBody>
          <a:bodyPr/>
          <a:lstStyle/>
          <a:p>
            <a:fld id="{AE9A523B-B8A3-4288-BE5C-1847279E66CC}" type="slidenum">
              <a:rPr lang="en-US" smtClean="0"/>
              <a:t>‹#›</a:t>
            </a:fld>
            <a:endParaRPr lang="en-US"/>
          </a:p>
        </p:txBody>
      </p:sp>
    </p:spTree>
    <p:extLst>
      <p:ext uri="{BB962C8B-B14F-4D97-AF65-F5344CB8AC3E}">
        <p14:creationId xmlns:p14="http://schemas.microsoft.com/office/powerpoint/2010/main" val="2900114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688E37-0530-48E5-A158-DA743C5498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7D76F4-BC3D-4821-86B0-DBD4A82C2B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1BF36-DB52-4878-9538-8DCAEFB36C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647DE-AEB3-4529-9A0F-32F40491E286}" type="datetimeFigureOut">
              <a:rPr lang="en-US" smtClean="0"/>
              <a:t>4/15/2018</a:t>
            </a:fld>
            <a:endParaRPr lang="en-US"/>
          </a:p>
        </p:txBody>
      </p:sp>
      <p:sp>
        <p:nvSpPr>
          <p:cNvPr id="5" name="Footer Placeholder 4">
            <a:extLst>
              <a:ext uri="{FF2B5EF4-FFF2-40B4-BE49-F238E27FC236}">
                <a16:creationId xmlns:a16="http://schemas.microsoft.com/office/drawing/2014/main" id="{9772C37A-57EC-4D22-A70A-59837A17B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0E8B5C-25CF-4FDE-8D94-8C1A8CA028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A523B-B8A3-4288-BE5C-1847279E66CC}" type="slidenum">
              <a:rPr lang="en-US" smtClean="0"/>
              <a:t>‹#›</a:t>
            </a:fld>
            <a:endParaRPr lang="en-US"/>
          </a:p>
        </p:txBody>
      </p:sp>
    </p:spTree>
    <p:extLst>
      <p:ext uri="{BB962C8B-B14F-4D97-AF65-F5344CB8AC3E}">
        <p14:creationId xmlns:p14="http://schemas.microsoft.com/office/powerpoint/2010/main" val="412874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E755-6CEA-4DD3-B7DC-3068811C478E}"/>
              </a:ext>
            </a:extLst>
          </p:cNvPr>
          <p:cNvSpPr>
            <a:spLocks noGrp="1"/>
          </p:cNvSpPr>
          <p:nvPr>
            <p:ph type="ctrTitle"/>
          </p:nvPr>
        </p:nvSpPr>
        <p:spPr/>
        <p:txBody>
          <a:bodyPr/>
          <a:lstStyle/>
          <a:p>
            <a:r>
              <a:rPr lang="en-US" dirty="0"/>
              <a:t>Padding Attacks</a:t>
            </a:r>
            <a:br>
              <a:rPr lang="en-US" dirty="0"/>
            </a:br>
            <a:r>
              <a:rPr lang="en-US" dirty="0"/>
              <a:t>POODLE</a:t>
            </a:r>
          </a:p>
        </p:txBody>
      </p:sp>
      <p:sp>
        <p:nvSpPr>
          <p:cNvPr id="3" name="Subtitle 2">
            <a:extLst>
              <a:ext uri="{FF2B5EF4-FFF2-40B4-BE49-F238E27FC236}">
                <a16:creationId xmlns:a16="http://schemas.microsoft.com/office/drawing/2014/main" id="{D9BCA019-69A6-4D74-B620-77B98649968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70841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9FB-05EA-420A-A11A-E46B908CCC7A}"/>
              </a:ext>
            </a:extLst>
          </p:cNvPr>
          <p:cNvSpPr>
            <a:spLocks noGrp="1"/>
          </p:cNvSpPr>
          <p:nvPr>
            <p:ph type="title"/>
          </p:nvPr>
        </p:nvSpPr>
        <p:spPr>
          <a:xfrm>
            <a:off x="716813" y="77942"/>
            <a:ext cx="10515600" cy="1325563"/>
          </a:xfrm>
        </p:spPr>
        <p:txBody>
          <a:bodyPr/>
          <a:lstStyle/>
          <a:p>
            <a:r>
              <a:rPr lang="en-US" dirty="0"/>
              <a:t>POODLE Attack Overview</a:t>
            </a:r>
          </a:p>
        </p:txBody>
      </p:sp>
      <p:sp>
        <p:nvSpPr>
          <p:cNvPr id="6" name="Rectangle 5">
            <a:extLst>
              <a:ext uri="{FF2B5EF4-FFF2-40B4-BE49-F238E27FC236}">
                <a16:creationId xmlns:a16="http://schemas.microsoft.com/office/drawing/2014/main" id="{4DE506FF-4E6A-4898-B76B-BF87D476115F}"/>
              </a:ext>
            </a:extLst>
          </p:cNvPr>
          <p:cNvSpPr/>
          <p:nvPr/>
        </p:nvSpPr>
        <p:spPr>
          <a:xfrm>
            <a:off x="838201" y="2060294"/>
            <a:ext cx="2449010" cy="17825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2DAF2B-C6E5-47BB-A305-74D95C61B546}"/>
              </a:ext>
            </a:extLst>
          </p:cNvPr>
          <p:cNvSpPr/>
          <p:nvPr/>
        </p:nvSpPr>
        <p:spPr>
          <a:xfrm>
            <a:off x="922289" y="2149748"/>
            <a:ext cx="2194193" cy="1261884"/>
          </a:xfrm>
          <a:prstGeom prst="rect">
            <a:avLst/>
          </a:prstGeom>
          <a:noFill/>
        </p:spPr>
        <p:txBody>
          <a:bodyPr wrap="square" lIns="91440" tIns="45720" rIns="91440" bIns="45720">
            <a:spAutoFit/>
          </a:bodyPr>
          <a:lstStyle/>
          <a:p>
            <a:r>
              <a:rPr lang="en-US" sz="4400" dirty="0">
                <a:ln w="0"/>
                <a:effectLst>
                  <a:outerShdw blurRad="38100" dist="19050" dir="2700000" algn="tl" rotWithShape="0">
                    <a:schemeClr val="dk1">
                      <a:alpha val="40000"/>
                    </a:schemeClr>
                  </a:outerShdw>
                </a:effectLst>
              </a:rPr>
              <a:t>Client</a:t>
            </a:r>
          </a:p>
          <a:p>
            <a:r>
              <a:rPr lang="en-US" sz="3200" dirty="0">
                <a:ln w="0"/>
                <a:effectLst>
                  <a:outerShdw blurRad="38100" dist="19050" dir="2700000" algn="tl" rotWithShape="0">
                    <a:schemeClr val="dk1">
                      <a:alpha val="40000"/>
                    </a:schemeClr>
                  </a:outerShdw>
                </a:effectLst>
              </a:rPr>
              <a:t>Browser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B5B08FA1-3555-4AFF-89CC-4072757563AB}"/>
              </a:ext>
            </a:extLst>
          </p:cNvPr>
          <p:cNvSpPr/>
          <p:nvPr/>
        </p:nvSpPr>
        <p:spPr>
          <a:xfrm>
            <a:off x="4791326" y="1488366"/>
            <a:ext cx="2449010" cy="17825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543B30F-4A5D-40F4-A19A-C803D264CD3B}"/>
              </a:ext>
            </a:extLst>
          </p:cNvPr>
          <p:cNvSpPr/>
          <p:nvPr/>
        </p:nvSpPr>
        <p:spPr>
          <a:xfrm>
            <a:off x="4791326" y="1658088"/>
            <a:ext cx="2212520" cy="1261884"/>
          </a:xfrm>
          <a:prstGeom prst="rect">
            <a:avLst/>
          </a:prstGeom>
          <a:noFill/>
        </p:spPr>
        <p:txBody>
          <a:bodyPr wrap="square" lIns="91440" tIns="45720" rIns="91440" bIns="45720">
            <a:spAutoFit/>
          </a:bodyPr>
          <a:lstStyle/>
          <a:p>
            <a:r>
              <a:rPr lang="en-US" sz="4400" b="0" cap="none" spc="0" dirty="0">
                <a:ln w="0"/>
                <a:solidFill>
                  <a:schemeClr val="tx1"/>
                </a:solidFill>
                <a:effectLst>
                  <a:outerShdw blurRad="38100" dist="19050" dir="2700000" algn="tl" rotWithShape="0">
                    <a:schemeClr val="dk1">
                      <a:alpha val="40000"/>
                    </a:schemeClr>
                  </a:outerShdw>
                </a:effectLst>
              </a:rPr>
              <a:t>Attacker</a:t>
            </a:r>
          </a:p>
          <a:p>
            <a:r>
              <a:rPr lang="en-US" sz="3200" dirty="0" err="1">
                <a:ln w="0"/>
                <a:effectLst>
                  <a:outerShdw blurRad="38100" dist="19050" dir="2700000" algn="tl" rotWithShape="0">
                    <a:schemeClr val="dk1">
                      <a:alpha val="40000"/>
                    </a:schemeClr>
                  </a:outerShdw>
                </a:effectLst>
              </a:rPr>
              <a:t>MitM</a:t>
            </a:r>
            <a:endParaRPr lang="en-US" sz="3200" dirty="0">
              <a:ln w="0"/>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76149543-7631-4BF6-B489-2F8BDCBFF9CC}"/>
              </a:ext>
            </a:extLst>
          </p:cNvPr>
          <p:cNvSpPr/>
          <p:nvPr/>
        </p:nvSpPr>
        <p:spPr>
          <a:xfrm>
            <a:off x="8904790" y="1467353"/>
            <a:ext cx="2449010" cy="17825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9E4D53-4EEE-445D-AC5C-248EAFF08793}"/>
              </a:ext>
            </a:extLst>
          </p:cNvPr>
          <p:cNvSpPr/>
          <p:nvPr/>
        </p:nvSpPr>
        <p:spPr>
          <a:xfrm>
            <a:off x="8904790" y="1556807"/>
            <a:ext cx="2449010" cy="1077218"/>
          </a:xfrm>
          <a:prstGeom prst="rect">
            <a:avLst/>
          </a:prstGeom>
          <a:noFill/>
        </p:spPr>
        <p:txBody>
          <a:bodyPr wrap="square" lIns="91440" tIns="45720" rIns="91440" bIns="45720">
            <a:spAutoFit/>
          </a:bodyPr>
          <a:lstStyle/>
          <a:p>
            <a:r>
              <a:rPr lang="en-US" sz="3200" b="0" cap="none" spc="0" dirty="0">
                <a:ln w="0"/>
                <a:solidFill>
                  <a:schemeClr val="tx1"/>
                </a:solidFill>
                <a:effectLst>
                  <a:outerShdw blurRad="38100" dist="19050" dir="2700000" algn="tl" rotWithShape="0">
                    <a:schemeClr val="dk1">
                      <a:alpha val="40000"/>
                    </a:schemeClr>
                  </a:outerShdw>
                </a:effectLst>
              </a:rPr>
              <a:t>HTTPS Server</a:t>
            </a:r>
          </a:p>
          <a:p>
            <a:r>
              <a:rPr lang="en-US" sz="3200" b="0" cap="none" spc="0" dirty="0">
                <a:ln w="0"/>
                <a:solidFill>
                  <a:schemeClr val="tx1"/>
                </a:solidFill>
                <a:effectLst>
                  <a:outerShdw blurRad="38100" dist="19050" dir="2700000" algn="tl" rotWithShape="0">
                    <a:schemeClr val="dk1">
                      <a:alpha val="40000"/>
                    </a:schemeClr>
                  </a:outerShdw>
                </a:effectLst>
              </a:rPr>
              <a:t>Oracle</a:t>
            </a:r>
          </a:p>
        </p:txBody>
      </p:sp>
      <p:sp>
        <p:nvSpPr>
          <p:cNvPr id="12" name="Rectangle 11">
            <a:extLst>
              <a:ext uri="{FF2B5EF4-FFF2-40B4-BE49-F238E27FC236}">
                <a16:creationId xmlns:a16="http://schemas.microsoft.com/office/drawing/2014/main" id="{80020FAA-566E-45BA-A3A8-958887BF9BCE}"/>
              </a:ext>
            </a:extLst>
          </p:cNvPr>
          <p:cNvSpPr/>
          <p:nvPr/>
        </p:nvSpPr>
        <p:spPr>
          <a:xfrm>
            <a:off x="4347260" y="4653568"/>
            <a:ext cx="2449010" cy="17825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74FF0B-BD0F-4F37-A6A2-D514A727E8A7}"/>
              </a:ext>
            </a:extLst>
          </p:cNvPr>
          <p:cNvSpPr/>
          <p:nvPr/>
        </p:nvSpPr>
        <p:spPr>
          <a:xfrm>
            <a:off x="4431348" y="4743022"/>
            <a:ext cx="2212520" cy="1261884"/>
          </a:xfrm>
          <a:prstGeom prst="rect">
            <a:avLst/>
          </a:prstGeom>
          <a:noFill/>
        </p:spPr>
        <p:txBody>
          <a:bodyPr wrap="square" lIns="91440" tIns="45720" rIns="91440" bIns="45720">
            <a:spAutoFit/>
          </a:bodyPr>
          <a:lstStyle/>
          <a:p>
            <a:r>
              <a:rPr lang="en-US" sz="4400" b="0" cap="none" spc="0" dirty="0">
                <a:ln w="0"/>
                <a:solidFill>
                  <a:schemeClr val="tx1"/>
                </a:solidFill>
                <a:effectLst>
                  <a:outerShdw blurRad="38100" dist="19050" dir="2700000" algn="tl" rotWithShape="0">
                    <a:schemeClr val="dk1">
                      <a:alpha val="40000"/>
                    </a:schemeClr>
                  </a:outerShdw>
                </a:effectLst>
              </a:rPr>
              <a:t>Attacker</a:t>
            </a:r>
            <a:endParaRPr lang="en-US" sz="2800" b="0" cap="none" spc="0" dirty="0">
              <a:ln w="0"/>
              <a:solidFill>
                <a:schemeClr val="tx1"/>
              </a:solidFill>
              <a:effectLst>
                <a:outerShdw blurRad="38100" dist="19050" dir="2700000" algn="tl" rotWithShape="0">
                  <a:schemeClr val="dk1">
                    <a:alpha val="40000"/>
                  </a:schemeClr>
                </a:outerShdw>
              </a:effectLst>
            </a:endParaRPr>
          </a:p>
          <a:p>
            <a:r>
              <a:rPr lang="en-US" sz="3200" dirty="0">
                <a:ln w="0"/>
                <a:effectLst>
                  <a:outerShdw blurRad="38100" dist="19050" dir="2700000" algn="tl" rotWithShape="0">
                    <a:schemeClr val="dk1">
                      <a:alpha val="40000"/>
                    </a:schemeClr>
                  </a:outerShdw>
                </a:effectLst>
              </a:rPr>
              <a:t>HTTP Server</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4" name="Arrow: Right 13">
            <a:extLst>
              <a:ext uri="{FF2B5EF4-FFF2-40B4-BE49-F238E27FC236}">
                <a16:creationId xmlns:a16="http://schemas.microsoft.com/office/drawing/2014/main" id="{8872773A-9D9E-4849-B5EF-C8B720836D83}"/>
              </a:ext>
            </a:extLst>
          </p:cNvPr>
          <p:cNvSpPr/>
          <p:nvPr/>
        </p:nvSpPr>
        <p:spPr>
          <a:xfrm rot="2318257">
            <a:off x="1314515" y="4824802"/>
            <a:ext cx="3235650" cy="265559"/>
          </a:xfrm>
          <a:prstGeom prst="rightArrow">
            <a:avLst>
              <a:gd name="adj1" fmla="val 50000"/>
              <a:gd name="adj2" fmla="val 1586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CBB717CB-F310-436E-A97B-BD4F8EB80C6B}"/>
              </a:ext>
            </a:extLst>
          </p:cNvPr>
          <p:cNvSpPr/>
          <p:nvPr/>
        </p:nvSpPr>
        <p:spPr>
          <a:xfrm rot="13134776">
            <a:off x="2163765" y="4553988"/>
            <a:ext cx="2293424" cy="242655"/>
          </a:xfrm>
          <a:prstGeom prst="rightArrow">
            <a:avLst>
              <a:gd name="adj1" fmla="val 50000"/>
              <a:gd name="adj2" fmla="val 1586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9B99E4CE-0042-4CBA-A144-29F1C7102C6F}"/>
              </a:ext>
            </a:extLst>
          </p:cNvPr>
          <p:cNvSpPr/>
          <p:nvPr/>
        </p:nvSpPr>
        <p:spPr>
          <a:xfrm>
            <a:off x="3352972" y="2168912"/>
            <a:ext cx="1408335" cy="240233"/>
          </a:xfrm>
          <a:prstGeom prst="rightArrow">
            <a:avLst>
              <a:gd name="adj1" fmla="val 50000"/>
              <a:gd name="adj2" fmla="val 1586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2224E20F-D9E0-4076-933B-374F8B1A6256}"/>
              </a:ext>
            </a:extLst>
          </p:cNvPr>
          <p:cNvSpPr/>
          <p:nvPr/>
        </p:nvSpPr>
        <p:spPr>
          <a:xfrm>
            <a:off x="7368395" y="2168913"/>
            <a:ext cx="1408335" cy="240233"/>
          </a:xfrm>
          <a:prstGeom prst="rightArrow">
            <a:avLst>
              <a:gd name="adj1" fmla="val 50000"/>
              <a:gd name="adj2" fmla="val 1586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8106248-1CDC-4C58-8CAF-FA62C262EE42}"/>
              </a:ext>
            </a:extLst>
          </p:cNvPr>
          <p:cNvSpPr/>
          <p:nvPr/>
        </p:nvSpPr>
        <p:spPr>
          <a:xfrm>
            <a:off x="2228078" y="4726748"/>
            <a:ext cx="340157" cy="461665"/>
          </a:xfrm>
          <a:prstGeom prst="rect">
            <a:avLst/>
          </a:prstGeom>
          <a:noFill/>
        </p:spPr>
        <p:txBody>
          <a:bodyPr wrap="none" lIns="91440" tIns="45720" rIns="91440" bIns="45720">
            <a:spAutoFit/>
          </a:bodyPr>
          <a:lstStyle/>
          <a:p>
            <a:pPr algn="ctr"/>
            <a:r>
              <a:rPr lang="en-US" sz="2400" dirty="0">
                <a:ln w="0"/>
                <a:solidFill>
                  <a:srgbClr val="FF0000"/>
                </a:solidFill>
                <a:effectLst>
                  <a:outerShdw blurRad="38100" dist="19050" dir="2700000" algn="tl" rotWithShape="0">
                    <a:schemeClr val="dk1">
                      <a:alpha val="40000"/>
                    </a:schemeClr>
                  </a:outerShdw>
                </a:effectLst>
              </a:rPr>
              <a:t>1</a:t>
            </a:r>
          </a:p>
        </p:txBody>
      </p:sp>
      <p:sp>
        <p:nvSpPr>
          <p:cNvPr id="19" name="Rectangle 18">
            <a:extLst>
              <a:ext uri="{FF2B5EF4-FFF2-40B4-BE49-F238E27FC236}">
                <a16:creationId xmlns:a16="http://schemas.microsoft.com/office/drawing/2014/main" id="{CDA7B38A-806E-4842-A8D4-F682C9967D95}"/>
              </a:ext>
            </a:extLst>
          </p:cNvPr>
          <p:cNvSpPr/>
          <p:nvPr/>
        </p:nvSpPr>
        <p:spPr>
          <a:xfrm>
            <a:off x="3514797" y="4281357"/>
            <a:ext cx="340157" cy="461665"/>
          </a:xfrm>
          <a:prstGeom prst="rect">
            <a:avLst/>
          </a:prstGeom>
          <a:noFill/>
        </p:spPr>
        <p:txBody>
          <a:bodyPr wrap="none" lIns="91440" tIns="45720" rIns="91440" bIns="45720">
            <a:spAutoFit/>
          </a:bodyPr>
          <a:lstStyle/>
          <a:p>
            <a:pPr algn="ctr"/>
            <a:r>
              <a:rPr lang="en-US" sz="2400" dirty="0">
                <a:ln w="0"/>
                <a:solidFill>
                  <a:srgbClr val="FF0000"/>
                </a:solidFill>
                <a:effectLst>
                  <a:outerShdw blurRad="38100" dist="19050" dir="2700000" algn="tl" rotWithShape="0">
                    <a:schemeClr val="dk1">
                      <a:alpha val="40000"/>
                    </a:schemeClr>
                  </a:outerShdw>
                </a:effectLst>
              </a:rPr>
              <a:t>2</a:t>
            </a:r>
          </a:p>
        </p:txBody>
      </p:sp>
      <p:sp>
        <p:nvSpPr>
          <p:cNvPr id="20" name="Rectangle 19">
            <a:extLst>
              <a:ext uri="{FF2B5EF4-FFF2-40B4-BE49-F238E27FC236}">
                <a16:creationId xmlns:a16="http://schemas.microsoft.com/office/drawing/2014/main" id="{224CBED7-9C4E-4100-933A-3EF23166ACC9}"/>
              </a:ext>
            </a:extLst>
          </p:cNvPr>
          <p:cNvSpPr/>
          <p:nvPr/>
        </p:nvSpPr>
        <p:spPr>
          <a:xfrm>
            <a:off x="3757705" y="1750575"/>
            <a:ext cx="340158" cy="461665"/>
          </a:xfrm>
          <a:prstGeom prst="rect">
            <a:avLst/>
          </a:prstGeom>
          <a:noFill/>
        </p:spPr>
        <p:txBody>
          <a:bodyPr wrap="none" lIns="91440" tIns="45720" rIns="91440" bIns="45720">
            <a:spAutoFit/>
          </a:bodyPr>
          <a:lstStyle/>
          <a:p>
            <a:pPr algn="ctr"/>
            <a:r>
              <a:rPr lang="en-US" sz="2400" dirty="0">
                <a:ln w="0"/>
                <a:solidFill>
                  <a:srgbClr val="FF0000"/>
                </a:solidFill>
                <a:effectLst>
                  <a:outerShdw blurRad="38100" dist="19050" dir="2700000" algn="tl" rotWithShape="0">
                    <a:schemeClr val="dk1">
                      <a:alpha val="40000"/>
                    </a:schemeClr>
                  </a:outerShdw>
                </a:effectLst>
              </a:rPr>
              <a:t>3</a:t>
            </a:r>
          </a:p>
        </p:txBody>
      </p:sp>
      <p:sp>
        <p:nvSpPr>
          <p:cNvPr id="21" name="Rectangle 20">
            <a:extLst>
              <a:ext uri="{FF2B5EF4-FFF2-40B4-BE49-F238E27FC236}">
                <a16:creationId xmlns:a16="http://schemas.microsoft.com/office/drawing/2014/main" id="{D90923BC-72C4-49ED-969A-221891091B69}"/>
              </a:ext>
            </a:extLst>
          </p:cNvPr>
          <p:cNvSpPr/>
          <p:nvPr/>
        </p:nvSpPr>
        <p:spPr>
          <a:xfrm>
            <a:off x="7763720" y="1690688"/>
            <a:ext cx="340158" cy="461665"/>
          </a:xfrm>
          <a:prstGeom prst="rect">
            <a:avLst/>
          </a:prstGeom>
          <a:noFill/>
        </p:spPr>
        <p:txBody>
          <a:bodyPr wrap="none" lIns="91440" tIns="45720" rIns="91440" bIns="45720">
            <a:spAutoFit/>
          </a:bodyPr>
          <a:lstStyle/>
          <a:p>
            <a:pPr algn="ctr"/>
            <a:r>
              <a:rPr lang="en-US" sz="2400" dirty="0">
                <a:ln w="0"/>
                <a:solidFill>
                  <a:srgbClr val="FF0000"/>
                </a:solidFill>
                <a:effectLst>
                  <a:outerShdw blurRad="38100" dist="19050" dir="2700000" algn="tl" rotWithShape="0">
                    <a:schemeClr val="dk1">
                      <a:alpha val="40000"/>
                    </a:schemeClr>
                  </a:outerShdw>
                </a:effectLst>
              </a:rPr>
              <a:t>4</a:t>
            </a:r>
          </a:p>
        </p:txBody>
      </p:sp>
      <p:sp>
        <p:nvSpPr>
          <p:cNvPr id="23" name="Arrow: Right 22">
            <a:extLst>
              <a:ext uri="{FF2B5EF4-FFF2-40B4-BE49-F238E27FC236}">
                <a16:creationId xmlns:a16="http://schemas.microsoft.com/office/drawing/2014/main" id="{87329284-36C0-4875-AED0-E06BBA6BF547}"/>
              </a:ext>
            </a:extLst>
          </p:cNvPr>
          <p:cNvSpPr/>
          <p:nvPr/>
        </p:nvSpPr>
        <p:spPr>
          <a:xfrm rot="10800000">
            <a:off x="7337080" y="2510461"/>
            <a:ext cx="1408335" cy="240233"/>
          </a:xfrm>
          <a:prstGeom prst="rightArrow">
            <a:avLst>
              <a:gd name="adj1" fmla="val 50000"/>
              <a:gd name="adj2" fmla="val 1586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427CB78-1FE8-43AF-9480-8033E9C7909A}"/>
              </a:ext>
            </a:extLst>
          </p:cNvPr>
          <p:cNvSpPr/>
          <p:nvPr/>
        </p:nvSpPr>
        <p:spPr>
          <a:xfrm>
            <a:off x="8111178" y="2741293"/>
            <a:ext cx="340158" cy="461665"/>
          </a:xfrm>
          <a:prstGeom prst="rect">
            <a:avLst/>
          </a:prstGeom>
          <a:noFill/>
        </p:spPr>
        <p:txBody>
          <a:bodyPr wrap="none" lIns="91440" tIns="45720" rIns="91440" bIns="45720">
            <a:spAutoFit/>
          </a:bodyPr>
          <a:lstStyle/>
          <a:p>
            <a:pPr algn="ctr"/>
            <a:r>
              <a:rPr lang="en-US" sz="2400" dirty="0">
                <a:ln w="0"/>
                <a:solidFill>
                  <a:srgbClr val="FF0000"/>
                </a:solidFill>
                <a:effectLst>
                  <a:outerShdw blurRad="38100" dist="19050" dir="2700000" algn="tl" rotWithShape="0">
                    <a:schemeClr val="dk1">
                      <a:alpha val="40000"/>
                    </a:schemeClr>
                  </a:outerShdw>
                </a:effectLst>
              </a:rPr>
              <a:t>5</a:t>
            </a:r>
          </a:p>
        </p:txBody>
      </p:sp>
      <p:sp>
        <p:nvSpPr>
          <p:cNvPr id="25" name="Arrow: Right 24">
            <a:extLst>
              <a:ext uri="{FF2B5EF4-FFF2-40B4-BE49-F238E27FC236}">
                <a16:creationId xmlns:a16="http://schemas.microsoft.com/office/drawing/2014/main" id="{60299009-0B78-449C-AE9D-8E8A077EDC51}"/>
              </a:ext>
            </a:extLst>
          </p:cNvPr>
          <p:cNvSpPr/>
          <p:nvPr/>
        </p:nvSpPr>
        <p:spPr>
          <a:xfrm rot="5400000">
            <a:off x="4948069" y="3893670"/>
            <a:ext cx="1234846" cy="195496"/>
          </a:xfrm>
          <a:prstGeom prst="rightArrow">
            <a:avLst>
              <a:gd name="adj1" fmla="val 50000"/>
              <a:gd name="adj2" fmla="val 1586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0DACDF4-C527-4D80-BE57-22FF0A27254E}"/>
              </a:ext>
            </a:extLst>
          </p:cNvPr>
          <p:cNvSpPr/>
          <p:nvPr/>
        </p:nvSpPr>
        <p:spPr>
          <a:xfrm>
            <a:off x="5634455" y="3638808"/>
            <a:ext cx="340158" cy="461665"/>
          </a:xfrm>
          <a:prstGeom prst="rect">
            <a:avLst/>
          </a:prstGeom>
          <a:noFill/>
        </p:spPr>
        <p:txBody>
          <a:bodyPr wrap="none" lIns="91440" tIns="45720" rIns="91440" bIns="45720">
            <a:spAutoFit/>
          </a:bodyPr>
          <a:lstStyle/>
          <a:p>
            <a:pPr algn="ctr"/>
            <a:r>
              <a:rPr lang="en-US" sz="2400" dirty="0">
                <a:ln w="0"/>
                <a:solidFill>
                  <a:srgbClr val="FF0000"/>
                </a:solidFill>
                <a:effectLst>
                  <a:outerShdw blurRad="38100" dist="19050" dir="2700000" algn="tl" rotWithShape="0">
                    <a:schemeClr val="dk1">
                      <a:alpha val="40000"/>
                    </a:schemeClr>
                  </a:outerShdw>
                </a:effectLst>
              </a:rPr>
              <a:t>6</a:t>
            </a:r>
          </a:p>
        </p:txBody>
      </p:sp>
      <p:sp>
        <p:nvSpPr>
          <p:cNvPr id="27" name="TextBox 26">
            <a:extLst>
              <a:ext uri="{FF2B5EF4-FFF2-40B4-BE49-F238E27FC236}">
                <a16:creationId xmlns:a16="http://schemas.microsoft.com/office/drawing/2014/main" id="{6DF5D03A-506F-4AED-AA58-0D9D9BE25303}"/>
              </a:ext>
            </a:extLst>
          </p:cNvPr>
          <p:cNvSpPr txBox="1"/>
          <p:nvPr/>
        </p:nvSpPr>
        <p:spPr>
          <a:xfrm>
            <a:off x="6880358" y="3655278"/>
            <a:ext cx="5206677" cy="2862322"/>
          </a:xfrm>
          <a:prstGeom prst="rect">
            <a:avLst/>
          </a:prstGeom>
          <a:noFill/>
        </p:spPr>
        <p:txBody>
          <a:bodyPr wrap="square" rtlCol="0">
            <a:spAutoFit/>
          </a:bodyPr>
          <a:lstStyle/>
          <a:p>
            <a:r>
              <a:rPr lang="en-US" dirty="0"/>
              <a:t>1. Client browses Attacker HTTP server</a:t>
            </a:r>
          </a:p>
          <a:p>
            <a:r>
              <a:rPr lang="en-US" dirty="0"/>
              <a:t>2. Attacker server injects HTTPS request generator</a:t>
            </a:r>
          </a:p>
          <a:p>
            <a:r>
              <a:rPr lang="en-US" dirty="0"/>
              <a:t>3. Client sends HTTPS request with secret cookie</a:t>
            </a:r>
          </a:p>
          <a:p>
            <a:r>
              <a:rPr lang="en-US" dirty="0"/>
              <a:t>     Attacker intercepts and modifies HTTPS request</a:t>
            </a:r>
          </a:p>
          <a:p>
            <a:r>
              <a:rPr lang="en-US" dirty="0"/>
              <a:t>4. Attacker forward modified HTTPS request</a:t>
            </a:r>
          </a:p>
          <a:p>
            <a:r>
              <a:rPr lang="en-US" dirty="0"/>
              <a:t>5. HTTPS server acts as oracle</a:t>
            </a:r>
          </a:p>
          <a:p>
            <a:r>
              <a:rPr lang="en-US" dirty="0"/>
              <a:t>     Attacker deciphers byte</a:t>
            </a:r>
          </a:p>
          <a:p>
            <a:r>
              <a:rPr lang="en-US" dirty="0"/>
              <a:t>6. Attacker updates request generator</a:t>
            </a:r>
          </a:p>
          <a:p>
            <a:endParaRPr lang="en-US" dirty="0"/>
          </a:p>
          <a:p>
            <a:r>
              <a:rPr lang="en-US" dirty="0"/>
              <a:t>Trigger client to update request, repeating steps</a:t>
            </a:r>
          </a:p>
        </p:txBody>
      </p:sp>
    </p:spTree>
    <p:extLst>
      <p:ext uri="{BB962C8B-B14F-4D97-AF65-F5344CB8AC3E}">
        <p14:creationId xmlns:p14="http://schemas.microsoft.com/office/powerpoint/2010/main" val="3934950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9FB-05EA-420A-A11A-E46B908CCC7A}"/>
              </a:ext>
            </a:extLst>
          </p:cNvPr>
          <p:cNvSpPr>
            <a:spLocks noGrp="1"/>
          </p:cNvSpPr>
          <p:nvPr>
            <p:ph type="title"/>
          </p:nvPr>
        </p:nvSpPr>
        <p:spPr/>
        <p:txBody>
          <a:bodyPr/>
          <a:lstStyle/>
          <a:p>
            <a:r>
              <a:rPr lang="en-US" dirty="0"/>
              <a:t>SSLv3 Vulnerability 1</a:t>
            </a:r>
          </a:p>
        </p:txBody>
      </p:sp>
      <p:sp>
        <p:nvSpPr>
          <p:cNvPr id="3" name="Content Placeholder 2">
            <a:extLst>
              <a:ext uri="{FF2B5EF4-FFF2-40B4-BE49-F238E27FC236}">
                <a16:creationId xmlns:a16="http://schemas.microsoft.com/office/drawing/2014/main" id="{5425A1EC-6D6F-4E79-962E-A97E57038B26}"/>
              </a:ext>
            </a:extLst>
          </p:cNvPr>
          <p:cNvSpPr>
            <a:spLocks noGrp="1"/>
          </p:cNvSpPr>
          <p:nvPr>
            <p:ph idx="1"/>
          </p:nvPr>
        </p:nvSpPr>
        <p:spPr/>
        <p:txBody>
          <a:bodyPr/>
          <a:lstStyle/>
          <a:p>
            <a:r>
              <a:rPr lang="en-US" dirty="0"/>
              <a:t>Padding scheme: only the last padding byte is examined, so an oracle will accept any padding as long as the last byte is between 0..(b-1)</a:t>
            </a:r>
          </a:p>
          <a:p>
            <a:endParaRPr lang="en-US" dirty="0"/>
          </a:p>
        </p:txBody>
      </p:sp>
      <p:pic>
        <p:nvPicPr>
          <p:cNvPr id="4" name="Picture 3">
            <a:extLst>
              <a:ext uri="{FF2B5EF4-FFF2-40B4-BE49-F238E27FC236}">
                <a16:creationId xmlns:a16="http://schemas.microsoft.com/office/drawing/2014/main" id="{65363B68-A9D9-4CD8-B56E-AE661E33C376}"/>
              </a:ext>
            </a:extLst>
          </p:cNvPr>
          <p:cNvPicPr>
            <a:picLocks noChangeAspect="1"/>
          </p:cNvPicPr>
          <p:nvPr/>
        </p:nvPicPr>
        <p:blipFill>
          <a:blip r:embed="rId2"/>
          <a:stretch>
            <a:fillRect/>
          </a:stretch>
        </p:blipFill>
        <p:spPr>
          <a:xfrm>
            <a:off x="836984" y="3289630"/>
            <a:ext cx="10718333" cy="3184911"/>
          </a:xfrm>
          <a:prstGeom prst="rect">
            <a:avLst/>
          </a:prstGeom>
        </p:spPr>
      </p:pic>
    </p:spTree>
    <p:extLst>
      <p:ext uri="{BB962C8B-B14F-4D97-AF65-F5344CB8AC3E}">
        <p14:creationId xmlns:p14="http://schemas.microsoft.com/office/powerpoint/2010/main" val="302823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9FB-05EA-420A-A11A-E46B908CCC7A}"/>
              </a:ext>
            </a:extLst>
          </p:cNvPr>
          <p:cNvSpPr>
            <a:spLocks noGrp="1"/>
          </p:cNvSpPr>
          <p:nvPr>
            <p:ph type="title"/>
          </p:nvPr>
        </p:nvSpPr>
        <p:spPr/>
        <p:txBody>
          <a:bodyPr/>
          <a:lstStyle/>
          <a:p>
            <a:r>
              <a:rPr lang="en-US" dirty="0"/>
              <a:t>SSLv3 Vulnerability 2</a:t>
            </a:r>
          </a:p>
        </p:txBody>
      </p:sp>
      <p:sp>
        <p:nvSpPr>
          <p:cNvPr id="3" name="Content Placeholder 2">
            <a:extLst>
              <a:ext uri="{FF2B5EF4-FFF2-40B4-BE49-F238E27FC236}">
                <a16:creationId xmlns:a16="http://schemas.microsoft.com/office/drawing/2014/main" id="{5425A1EC-6D6F-4E79-962E-A97E57038B26}"/>
              </a:ext>
            </a:extLst>
          </p:cNvPr>
          <p:cNvSpPr>
            <a:spLocks noGrp="1"/>
          </p:cNvSpPr>
          <p:nvPr>
            <p:ph idx="1"/>
          </p:nvPr>
        </p:nvSpPr>
        <p:spPr/>
        <p:txBody>
          <a:bodyPr/>
          <a:lstStyle/>
          <a:p>
            <a:r>
              <a:rPr lang="en-US" dirty="0"/>
              <a:t>MAC then encrypt: SSLv3 </a:t>
            </a:r>
            <a:r>
              <a:rPr lang="en-US" dirty="0" err="1"/>
              <a:t>HMAC</a:t>
            </a:r>
            <a:r>
              <a:rPr lang="en-US" dirty="0"/>
              <a:t> does not account for the padding, so a full block of padding at the end of an encrypted message may be replaced with an arbitrary block of data, and if the block of data contains a final byte equal to 15 (or (blocksize-1)), the oracle will accept the message as valid, since it recognizes the padding as correct, and the MAC in the previous blocks is unaffected</a:t>
            </a:r>
          </a:p>
        </p:txBody>
      </p:sp>
    </p:spTree>
    <p:extLst>
      <p:ext uri="{BB962C8B-B14F-4D97-AF65-F5344CB8AC3E}">
        <p14:creationId xmlns:p14="http://schemas.microsoft.com/office/powerpoint/2010/main" val="1074019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9FB-05EA-420A-A11A-E46B908CCC7A}"/>
              </a:ext>
            </a:extLst>
          </p:cNvPr>
          <p:cNvSpPr>
            <a:spLocks noGrp="1"/>
          </p:cNvSpPr>
          <p:nvPr>
            <p:ph type="title"/>
          </p:nvPr>
        </p:nvSpPr>
        <p:spPr/>
        <p:txBody>
          <a:bodyPr/>
          <a:lstStyle/>
          <a:p>
            <a:r>
              <a:rPr lang="en-US" dirty="0"/>
              <a:t>POODLE Attack Steps</a:t>
            </a:r>
          </a:p>
        </p:txBody>
      </p:sp>
      <p:sp>
        <p:nvSpPr>
          <p:cNvPr id="3" name="Content Placeholder 2">
            <a:extLst>
              <a:ext uri="{FF2B5EF4-FFF2-40B4-BE49-F238E27FC236}">
                <a16:creationId xmlns:a16="http://schemas.microsoft.com/office/drawing/2014/main" id="{5425A1EC-6D6F-4E79-962E-A97E57038B26}"/>
              </a:ext>
            </a:extLst>
          </p:cNvPr>
          <p:cNvSpPr>
            <a:spLocks noGrp="1"/>
          </p:cNvSpPr>
          <p:nvPr>
            <p:ph idx="1"/>
          </p:nvPr>
        </p:nvSpPr>
        <p:spPr/>
        <p:txBody>
          <a:bodyPr/>
          <a:lstStyle/>
          <a:p>
            <a:r>
              <a:rPr lang="en-US" dirty="0"/>
              <a:t>Diagram</a:t>
            </a:r>
          </a:p>
        </p:txBody>
      </p:sp>
    </p:spTree>
    <p:extLst>
      <p:ext uri="{BB962C8B-B14F-4D97-AF65-F5344CB8AC3E}">
        <p14:creationId xmlns:p14="http://schemas.microsoft.com/office/powerpoint/2010/main" val="140033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4.pdf">
            <a:extLst>
              <a:ext uri="{FF2B5EF4-FFF2-40B4-BE49-F238E27FC236}">
                <a16:creationId xmlns:a16="http://schemas.microsoft.com/office/drawing/2014/main" id="{2C456EAD-DEA8-477C-871E-9358710D9E9A}"/>
              </a:ext>
            </a:extLst>
          </p:cNvPr>
          <p:cNvPicPr>
            <a:picLocks noChangeAspect="1"/>
          </p:cNvPicPr>
          <p:nvPr/>
        </p:nvPicPr>
        <p:blipFill rotWithShape="1">
          <a:blip r:embed="rId2"/>
          <a:srcRect l="3529" t="48462" b="16408"/>
          <a:stretch/>
        </p:blipFill>
        <p:spPr bwMode="auto">
          <a:xfrm>
            <a:off x="333513" y="3404268"/>
            <a:ext cx="6235339" cy="2938657"/>
          </a:xfrm>
          <a:prstGeom prst="rect">
            <a:avLst/>
          </a:prstGeom>
          <a:noFill/>
          <a:ln w="9525">
            <a:noFill/>
            <a:miter lim="800000"/>
            <a:headEnd/>
            <a:tailEnd/>
          </a:ln>
        </p:spPr>
      </p:pic>
      <p:pic>
        <p:nvPicPr>
          <p:cNvPr id="14" name="Picture 13" descr="f4.pdf">
            <a:extLst>
              <a:ext uri="{FF2B5EF4-FFF2-40B4-BE49-F238E27FC236}">
                <a16:creationId xmlns:a16="http://schemas.microsoft.com/office/drawing/2014/main" id="{8D2ED021-9B97-4FFB-AE6B-509DDFE26C9A}"/>
              </a:ext>
            </a:extLst>
          </p:cNvPr>
          <p:cNvPicPr>
            <a:picLocks noChangeAspect="1"/>
          </p:cNvPicPr>
          <p:nvPr/>
        </p:nvPicPr>
        <p:blipFill rotWithShape="1">
          <a:blip r:embed="rId2"/>
          <a:srcRect l="3529" t="10909" b="53101"/>
          <a:stretch/>
        </p:blipFill>
        <p:spPr bwMode="auto">
          <a:xfrm>
            <a:off x="-56225" y="314446"/>
            <a:ext cx="6318250" cy="3050614"/>
          </a:xfrm>
          <a:prstGeom prst="rect">
            <a:avLst/>
          </a:prstGeom>
          <a:noFill/>
          <a:ln w="9525">
            <a:noFill/>
            <a:miter lim="800000"/>
            <a:headEnd/>
            <a:tailEnd/>
          </a:ln>
        </p:spPr>
      </p:pic>
      <p:sp>
        <p:nvSpPr>
          <p:cNvPr id="2" name="Rectangle 1">
            <a:extLst>
              <a:ext uri="{FF2B5EF4-FFF2-40B4-BE49-F238E27FC236}">
                <a16:creationId xmlns:a16="http://schemas.microsoft.com/office/drawing/2014/main" id="{0BD134F0-BDD4-420E-B858-8A52915C7D60}"/>
              </a:ext>
            </a:extLst>
          </p:cNvPr>
          <p:cNvSpPr/>
          <p:nvPr/>
        </p:nvSpPr>
        <p:spPr>
          <a:xfrm>
            <a:off x="2534856" y="590310"/>
            <a:ext cx="925974" cy="243068"/>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P</a:t>
            </a:r>
            <a:r>
              <a:rPr lang="en-US" sz="1400" i="1" dirty="0">
                <a:solidFill>
                  <a:schemeClr val="tx1"/>
                </a:solidFill>
              </a:rPr>
              <a:t>i</a:t>
            </a:r>
            <a:endParaRPr lang="en-US" i="1" dirty="0">
              <a:solidFill>
                <a:schemeClr val="tx1"/>
              </a:solidFill>
            </a:endParaRPr>
          </a:p>
        </p:txBody>
      </p:sp>
      <p:sp>
        <p:nvSpPr>
          <p:cNvPr id="18" name="Rectangle 17">
            <a:extLst>
              <a:ext uri="{FF2B5EF4-FFF2-40B4-BE49-F238E27FC236}">
                <a16:creationId xmlns:a16="http://schemas.microsoft.com/office/drawing/2014/main" id="{25F472B1-C9B3-4447-BBA7-B9870DC1020B}"/>
              </a:ext>
            </a:extLst>
          </p:cNvPr>
          <p:cNvSpPr/>
          <p:nvPr/>
        </p:nvSpPr>
        <p:spPr>
          <a:xfrm>
            <a:off x="580663" y="2478912"/>
            <a:ext cx="925974" cy="2430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C</a:t>
            </a:r>
            <a:r>
              <a:rPr lang="en-US" sz="1400" i="1" dirty="0">
                <a:solidFill>
                  <a:schemeClr val="tx1"/>
                </a:solidFill>
              </a:rPr>
              <a:t>i-1</a:t>
            </a:r>
            <a:endParaRPr lang="en-US" i="1" dirty="0">
              <a:solidFill>
                <a:schemeClr val="tx1"/>
              </a:solidFill>
            </a:endParaRPr>
          </a:p>
        </p:txBody>
      </p:sp>
      <p:sp>
        <p:nvSpPr>
          <p:cNvPr id="19" name="Rectangle 18">
            <a:extLst>
              <a:ext uri="{FF2B5EF4-FFF2-40B4-BE49-F238E27FC236}">
                <a16:creationId xmlns:a16="http://schemas.microsoft.com/office/drawing/2014/main" id="{F8615EE9-5C73-4531-A0C4-104262691082}"/>
              </a:ext>
            </a:extLst>
          </p:cNvPr>
          <p:cNvSpPr/>
          <p:nvPr/>
        </p:nvSpPr>
        <p:spPr>
          <a:xfrm>
            <a:off x="580663" y="590310"/>
            <a:ext cx="925974" cy="2430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P</a:t>
            </a:r>
            <a:r>
              <a:rPr lang="en-US" sz="1400" i="1" dirty="0">
                <a:solidFill>
                  <a:schemeClr val="tx1"/>
                </a:solidFill>
              </a:rPr>
              <a:t>i-1</a:t>
            </a:r>
            <a:endParaRPr lang="en-US" i="1" dirty="0">
              <a:solidFill>
                <a:schemeClr val="tx1"/>
              </a:solidFill>
            </a:endParaRPr>
          </a:p>
        </p:txBody>
      </p:sp>
      <p:sp>
        <p:nvSpPr>
          <p:cNvPr id="20" name="Rectangle 19">
            <a:extLst>
              <a:ext uri="{FF2B5EF4-FFF2-40B4-BE49-F238E27FC236}">
                <a16:creationId xmlns:a16="http://schemas.microsoft.com/office/drawing/2014/main" id="{A940C020-F1AC-4612-9A1D-4ADE773CBE8D}"/>
              </a:ext>
            </a:extLst>
          </p:cNvPr>
          <p:cNvSpPr/>
          <p:nvPr/>
        </p:nvSpPr>
        <p:spPr>
          <a:xfrm>
            <a:off x="47243" y="711844"/>
            <a:ext cx="429952" cy="40256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solidFill>
                <a:schemeClr val="tx1"/>
              </a:solidFill>
            </a:endParaRPr>
          </a:p>
        </p:txBody>
      </p:sp>
      <p:sp>
        <p:nvSpPr>
          <p:cNvPr id="21" name="Rectangle 20">
            <a:extLst>
              <a:ext uri="{FF2B5EF4-FFF2-40B4-BE49-F238E27FC236}">
                <a16:creationId xmlns:a16="http://schemas.microsoft.com/office/drawing/2014/main" id="{876C38A9-EB99-44BB-9755-DFE74004F134}"/>
              </a:ext>
            </a:extLst>
          </p:cNvPr>
          <p:cNvSpPr/>
          <p:nvPr/>
        </p:nvSpPr>
        <p:spPr>
          <a:xfrm>
            <a:off x="2525209" y="2495652"/>
            <a:ext cx="925974" cy="2430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C</a:t>
            </a:r>
            <a:r>
              <a:rPr lang="en-US" sz="1400" i="1" dirty="0">
                <a:solidFill>
                  <a:schemeClr val="tx1"/>
                </a:solidFill>
              </a:rPr>
              <a:t>i</a:t>
            </a:r>
            <a:endParaRPr lang="en-US" i="1" dirty="0">
              <a:solidFill>
                <a:schemeClr val="tx1"/>
              </a:solidFill>
            </a:endParaRPr>
          </a:p>
        </p:txBody>
      </p:sp>
      <p:sp>
        <p:nvSpPr>
          <p:cNvPr id="6" name="Rectangle 5">
            <a:extLst>
              <a:ext uri="{FF2B5EF4-FFF2-40B4-BE49-F238E27FC236}">
                <a16:creationId xmlns:a16="http://schemas.microsoft.com/office/drawing/2014/main" id="{8121A904-BC4E-4284-B083-9DE0A1706665}"/>
              </a:ext>
            </a:extLst>
          </p:cNvPr>
          <p:cNvSpPr/>
          <p:nvPr/>
        </p:nvSpPr>
        <p:spPr>
          <a:xfrm>
            <a:off x="6797431" y="1839753"/>
            <a:ext cx="4702779" cy="3416320"/>
          </a:xfrm>
          <a:prstGeom prst="rect">
            <a:avLst/>
          </a:prstGeom>
          <a:ln>
            <a:solidFill>
              <a:schemeClr val="tx1"/>
            </a:solidFill>
          </a:ln>
        </p:spPr>
        <p:txBody>
          <a:bodyPr wrap="square">
            <a:spAutoFit/>
          </a:bodyPr>
          <a:lstStyle/>
          <a:p>
            <a:pPr>
              <a:tabLst>
                <a:tab pos="285750" algn="l"/>
              </a:tabLst>
            </a:pPr>
            <a:r>
              <a:rPr lang="en-US" dirty="0">
                <a:latin typeface="Calibri" panose="020F0502020204030204" pitchFamily="34" charset="0"/>
                <a:ea typeface="Calibri" panose="020F0502020204030204" pitchFamily="34" charset="0"/>
                <a:cs typeface="Times New Roman" panose="02020603050405020304" pitchFamily="18" charset="0"/>
              </a:rPr>
              <a:t>After Oracle success, attacker knows:</a:t>
            </a:r>
          </a:p>
          <a:p>
            <a:pPr>
              <a:tabLst>
                <a:tab pos="285750" algn="l"/>
              </a:tabLst>
            </a:pPr>
            <a:r>
              <a:rPr lang="en-US" dirty="0">
                <a:latin typeface="Calibri" panose="020F0502020204030204" pitchFamily="34" charset="0"/>
                <a:ea typeface="Calibri" panose="020F0502020204030204" pitchFamily="34" charset="0"/>
                <a:cs typeface="Times New Roman" panose="02020603050405020304" pitchFamily="18" charset="0"/>
              </a:rPr>
              <a:t>1. D</a:t>
            </a:r>
            <a:r>
              <a:rPr lang="en-US" baseline="-25000" dirty="0">
                <a:latin typeface="Calibri" panose="020F0502020204030204" pitchFamily="34" charset="0"/>
                <a:ea typeface="Calibri" panose="020F0502020204030204" pitchFamily="34" charset="0"/>
                <a:cs typeface="Times New Roman" panose="02020603050405020304" pitchFamily="18" charset="0"/>
              </a:rPr>
              <a:t>K</a:t>
            </a:r>
            <a:r>
              <a:rPr lang="en-US" dirty="0">
                <a:latin typeface="Calibri" panose="020F0502020204030204" pitchFamily="34" charset="0"/>
                <a:ea typeface="Calibri" panose="020F0502020204030204" pitchFamily="34" charset="0"/>
                <a:cs typeface="Times New Roman" panose="02020603050405020304" pitchFamily="18" charset="0"/>
              </a:rPr>
              <a:t>(C</a:t>
            </a:r>
            <a:r>
              <a:rPr lang="en-US" baseline="-25000" dirty="0">
                <a:latin typeface="Calibri" panose="020F0502020204030204" pitchFamily="34" charset="0"/>
                <a:ea typeface="Calibri" panose="020F0502020204030204" pitchFamily="34" charset="0"/>
                <a:cs typeface="Times New Roman" panose="02020603050405020304" pitchFamily="18" charset="0"/>
              </a:rPr>
              <a:t>i</a:t>
            </a:r>
            <a:r>
              <a:rPr lang="en-US" dirty="0">
                <a:latin typeface="Calibri" panose="020F0502020204030204" pitchFamily="34" charset="0"/>
                <a:ea typeface="Calibri" panose="020F0502020204030204" pitchFamily="34" charset="0"/>
                <a:cs typeface="Times New Roman" panose="02020603050405020304" pitchFamily="18" charset="0"/>
              </a:rPr>
              <a:t>)[15] </a:t>
            </a:r>
            <a:r>
              <a:rPr lang="en-US" dirty="0">
                <a:latin typeface="Cambria Math" panose="02040503050406030204" pitchFamily="18" charset="0"/>
                <a:ea typeface="Calibri" panose="020F0502020204030204" pitchFamily="34" charset="0"/>
                <a:cs typeface="Cambria Math" panose="02040503050406030204" pitchFamily="18" charset="0"/>
              </a:rPr>
              <a:t>⊕</a:t>
            </a:r>
            <a:r>
              <a:rPr lang="en-US" dirty="0">
                <a:latin typeface="Calibri" panose="020F0502020204030204" pitchFamily="34" charset="0"/>
                <a:ea typeface="Calibri" panose="020F0502020204030204" pitchFamily="34" charset="0"/>
                <a:cs typeface="Times New Roman" panose="02020603050405020304" pitchFamily="18" charset="0"/>
              </a:rPr>
              <a:t> C</a:t>
            </a:r>
            <a:r>
              <a:rPr lang="en-US" baseline="-25000" dirty="0">
                <a:latin typeface="Calibri" panose="020F0502020204030204" pitchFamily="34" charset="0"/>
                <a:ea typeface="Calibri" panose="020F0502020204030204" pitchFamily="34" charset="0"/>
                <a:cs typeface="Times New Roman" panose="02020603050405020304" pitchFamily="18" charset="0"/>
              </a:rPr>
              <a:t>n-</a:t>
            </a:r>
            <a:r>
              <a:rPr lang="en-US" baseline="-25000" dirty="0">
                <a:latin typeface="Calibri" panose="020F0502020204030204" pitchFamily="34" charset="0"/>
                <a:ea typeface="Calibri" panose="020F0502020204030204" pitchFamily="34" charset="0"/>
                <a:cs typeface="Calibri" panose="020F0502020204030204" pitchFamily="34" charset="0"/>
              </a:rPr>
              <a:t>­</a:t>
            </a:r>
            <a:r>
              <a:rPr lang="en-US" baseline="-25000" dirty="0">
                <a:latin typeface="Calibri" panose="020F0502020204030204" pitchFamily="34" charset="0"/>
                <a:ea typeface="Calibri" panose="020F0502020204030204" pitchFamily="34" charset="0"/>
                <a:cs typeface="Times New Roman" panose="02020603050405020304" pitchFamily="18" charset="0"/>
              </a:rPr>
              <a:t>1</a:t>
            </a:r>
            <a:r>
              <a:rPr lang="en-US" dirty="0">
                <a:latin typeface="Calibri" panose="020F0502020204030204" pitchFamily="34" charset="0"/>
                <a:ea typeface="Calibri" panose="020F0502020204030204" pitchFamily="34" charset="0"/>
                <a:cs typeface="Times New Roman" panose="02020603050405020304" pitchFamily="18" charset="0"/>
              </a:rPr>
              <a:t>[15] = 15</a:t>
            </a:r>
          </a:p>
          <a:p>
            <a:pPr>
              <a:tabLst>
                <a:tab pos="28575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tabLst>
                <a:tab pos="285750" algn="l"/>
              </a:tabLst>
            </a:pPr>
            <a:r>
              <a:rPr lang="en-US" dirty="0">
                <a:latin typeface="Calibri" panose="020F0502020204030204" pitchFamily="34" charset="0"/>
                <a:ea typeface="Calibri" panose="020F0502020204030204" pitchFamily="34" charset="0"/>
                <a:cs typeface="Times New Roman" panose="02020603050405020304" pitchFamily="18" charset="0"/>
              </a:rPr>
              <a:t>2. D(C</a:t>
            </a:r>
            <a:r>
              <a:rPr lang="en-US" baseline="-25000" dirty="0">
                <a:latin typeface="Calibri" panose="020F0502020204030204" pitchFamily="34" charset="0"/>
                <a:ea typeface="Calibri" panose="020F0502020204030204" pitchFamily="34" charset="0"/>
                <a:cs typeface="Times New Roman" panose="02020603050405020304" pitchFamily="18" charset="0"/>
              </a:rPr>
              <a:t>i</a:t>
            </a:r>
            <a:r>
              <a:rPr lang="en-US" dirty="0">
                <a:latin typeface="Calibri" panose="020F0502020204030204" pitchFamily="34" charset="0"/>
                <a:ea typeface="Calibri" panose="020F0502020204030204" pitchFamily="34" charset="0"/>
                <a:cs typeface="Times New Roman" panose="02020603050405020304" pitchFamily="18" charset="0"/>
              </a:rPr>
              <a:t>) = P</a:t>
            </a:r>
            <a:r>
              <a:rPr lang="en-US" baseline="-25000" dirty="0">
                <a:latin typeface="Calibri" panose="020F0502020204030204" pitchFamily="34" charset="0"/>
                <a:ea typeface="Calibri" panose="020F0502020204030204" pitchFamily="34" charset="0"/>
                <a:cs typeface="Times New Roman" panose="02020603050405020304" pitchFamily="18" charset="0"/>
              </a:rPr>
              <a:t>i</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mbria Math" panose="02040503050406030204" pitchFamily="18" charset="0"/>
                <a:ea typeface="Calibri" panose="020F0502020204030204" pitchFamily="34" charset="0"/>
                <a:cs typeface="Cambria Math" panose="02040503050406030204" pitchFamily="18" charset="0"/>
              </a:rPr>
              <a:t>⊕</a:t>
            </a:r>
            <a:r>
              <a:rPr lang="en-US" dirty="0">
                <a:latin typeface="Calibri" panose="020F0502020204030204" pitchFamily="34" charset="0"/>
                <a:ea typeface="Calibri" panose="020F0502020204030204" pitchFamily="34" charset="0"/>
                <a:cs typeface="Times New Roman" panose="02020603050405020304" pitchFamily="18" charset="0"/>
              </a:rPr>
              <a:t> C</a:t>
            </a:r>
            <a:r>
              <a:rPr lang="en-US" baseline="-25000" dirty="0">
                <a:latin typeface="Calibri" panose="020F0502020204030204" pitchFamily="34" charset="0"/>
                <a:ea typeface="Calibri" panose="020F0502020204030204" pitchFamily="34" charset="0"/>
                <a:cs typeface="Times New Roman" panose="02020603050405020304" pitchFamily="18" charset="0"/>
              </a:rPr>
              <a:t>i-1</a:t>
            </a:r>
          </a:p>
          <a:p>
            <a:pPr>
              <a:tabLst>
                <a:tab pos="28575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tabLst>
                <a:tab pos="285750" algn="l"/>
              </a:tabLst>
            </a:pPr>
            <a:r>
              <a:rPr lang="en-US" dirty="0">
                <a:latin typeface="Calibri" panose="020F0502020204030204" pitchFamily="34" charset="0"/>
                <a:ea typeface="Calibri" panose="020F0502020204030204" pitchFamily="34" charset="0"/>
                <a:cs typeface="Times New Roman" panose="02020603050405020304" pitchFamily="18" charset="0"/>
              </a:rPr>
              <a:t>3. </a:t>
            </a:r>
            <a:r>
              <a:rPr lang="pl-PL" dirty="0">
                <a:latin typeface="Calibri" panose="020F0502020204030204" pitchFamily="34" charset="0"/>
                <a:ea typeface="Calibri" panose="020F0502020204030204" pitchFamily="34" charset="0"/>
                <a:cs typeface="Times New Roman" panose="02020603050405020304" pitchFamily="18" charset="0"/>
              </a:rPr>
              <a:t>D(C</a:t>
            </a:r>
            <a:r>
              <a:rPr lang="pl-PL" baseline="-25000" dirty="0">
                <a:latin typeface="Calibri" panose="020F0502020204030204" pitchFamily="34" charset="0"/>
                <a:ea typeface="Calibri" panose="020F0502020204030204" pitchFamily="34" charset="0"/>
                <a:cs typeface="Times New Roman" panose="02020603050405020304" pitchFamily="18" charset="0"/>
              </a:rPr>
              <a:t>i</a:t>
            </a:r>
            <a:r>
              <a:rPr lang="pl-PL" dirty="0">
                <a:latin typeface="Calibri" panose="020F0502020204030204" pitchFamily="34" charset="0"/>
                <a:ea typeface="Calibri" panose="020F0502020204030204" pitchFamily="34" charset="0"/>
                <a:cs typeface="Times New Roman" panose="02020603050405020304" pitchFamily="18" charset="0"/>
              </a:rPr>
              <a:t>)[15] = P</a:t>
            </a:r>
            <a:r>
              <a:rPr lang="pl-PL" baseline="-25000" dirty="0">
                <a:latin typeface="Calibri" panose="020F0502020204030204" pitchFamily="34" charset="0"/>
                <a:ea typeface="Calibri" panose="020F0502020204030204" pitchFamily="34" charset="0"/>
                <a:cs typeface="Times New Roman" panose="02020603050405020304" pitchFamily="18" charset="0"/>
              </a:rPr>
              <a:t>i</a:t>
            </a:r>
            <a:r>
              <a:rPr lang="pl-PL" dirty="0">
                <a:latin typeface="Calibri" panose="020F0502020204030204" pitchFamily="34" charset="0"/>
                <a:ea typeface="Calibri" panose="020F0502020204030204" pitchFamily="34" charset="0"/>
                <a:cs typeface="Times New Roman" panose="02020603050405020304" pitchFamily="18" charset="0"/>
              </a:rPr>
              <a:t>[15]</a:t>
            </a:r>
            <a:r>
              <a:rPr lang="pl-PL" dirty="0">
                <a:latin typeface="Cambria Math" panose="02040503050406030204" pitchFamily="18" charset="0"/>
                <a:ea typeface="Calibri" panose="020F0502020204030204" pitchFamily="34" charset="0"/>
                <a:cs typeface="Cambria Math" panose="02040503050406030204" pitchFamily="18" charset="0"/>
              </a:rPr>
              <a:t> ⊕</a:t>
            </a:r>
            <a:r>
              <a:rPr lang="pl-PL" dirty="0">
                <a:latin typeface="Calibri" panose="020F0502020204030204" pitchFamily="34" charset="0"/>
                <a:ea typeface="Calibri" panose="020F0502020204030204" pitchFamily="34" charset="0"/>
                <a:cs typeface="Times New Roman" panose="02020603050405020304" pitchFamily="18" charset="0"/>
              </a:rPr>
              <a:t> C</a:t>
            </a:r>
            <a:r>
              <a:rPr lang="pl-PL" baseline="-25000" dirty="0">
                <a:latin typeface="Calibri" panose="020F0502020204030204" pitchFamily="34" charset="0"/>
                <a:ea typeface="Calibri" panose="020F0502020204030204" pitchFamily="34" charset="0"/>
                <a:cs typeface="Times New Roman" panose="02020603050405020304" pitchFamily="18" charset="0"/>
              </a:rPr>
              <a:t>i-1</a:t>
            </a:r>
            <a:r>
              <a:rPr lang="pl-PL" dirty="0">
                <a:latin typeface="Calibri" panose="020F0502020204030204" pitchFamily="34" charset="0"/>
                <a:ea typeface="Calibri" panose="020F0502020204030204" pitchFamily="34" charset="0"/>
                <a:cs typeface="Times New Roman" panose="02020603050405020304" pitchFamily="18" charset="0"/>
              </a:rPr>
              <a:t>[15]</a:t>
            </a:r>
            <a:r>
              <a:rPr lang="en-US" dirty="0">
                <a:latin typeface="Calibri" panose="020F0502020204030204" pitchFamily="34" charset="0"/>
                <a:ea typeface="Calibri" panose="020F0502020204030204" pitchFamily="34" charset="0"/>
                <a:cs typeface="Times New Roman" panose="02020603050405020304" pitchFamily="18" charset="0"/>
              </a:rPr>
              <a:t>             Bitwise	</a:t>
            </a:r>
          </a:p>
          <a:p>
            <a:pPr>
              <a:tabLst>
                <a:tab pos="285750" algn="l"/>
              </a:tabLst>
            </a:pPr>
            <a:r>
              <a:rPr lang="en-US" dirty="0">
                <a:latin typeface="Calibri" panose="020F0502020204030204" pitchFamily="34" charset="0"/>
                <a:ea typeface="Calibri" panose="020F0502020204030204" pitchFamily="34" charset="0"/>
                <a:cs typeface="Times New Roman" panose="02020603050405020304" pitchFamily="18" charset="0"/>
              </a:rPr>
              <a:t>4. (P</a:t>
            </a:r>
            <a:r>
              <a:rPr lang="en-US" baseline="-25000" dirty="0">
                <a:latin typeface="Calibri" panose="020F0502020204030204" pitchFamily="34" charset="0"/>
                <a:ea typeface="Calibri" panose="020F0502020204030204" pitchFamily="34" charset="0"/>
                <a:cs typeface="Times New Roman" panose="02020603050405020304" pitchFamily="18" charset="0"/>
              </a:rPr>
              <a:t>i</a:t>
            </a:r>
            <a:r>
              <a:rPr lang="en-US" dirty="0">
                <a:latin typeface="Calibri" panose="020F0502020204030204" pitchFamily="34" charset="0"/>
                <a:ea typeface="Calibri" panose="020F0502020204030204" pitchFamily="34" charset="0"/>
                <a:cs typeface="Times New Roman" panose="02020603050405020304" pitchFamily="18" charset="0"/>
              </a:rPr>
              <a:t>[15]</a:t>
            </a:r>
            <a:r>
              <a:rPr lang="en-US" dirty="0">
                <a:latin typeface="Cambria Math" panose="02040503050406030204" pitchFamily="18" charset="0"/>
                <a:ea typeface="Calibri" panose="020F0502020204030204" pitchFamily="34" charset="0"/>
                <a:cs typeface="Cambria Math" panose="020405030504060302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 C</a:t>
            </a:r>
            <a:r>
              <a:rPr lang="en-US" baseline="-25000" dirty="0">
                <a:latin typeface="Calibri" panose="020F0502020204030204" pitchFamily="34" charset="0"/>
                <a:ea typeface="Calibri" panose="020F0502020204030204" pitchFamily="34" charset="0"/>
                <a:cs typeface="Times New Roman" panose="02020603050405020304" pitchFamily="18" charset="0"/>
              </a:rPr>
              <a:t>i-1</a:t>
            </a:r>
            <a:r>
              <a:rPr lang="en-US" dirty="0">
                <a:latin typeface="Calibri" panose="020F0502020204030204" pitchFamily="34" charset="0"/>
                <a:ea typeface="Calibri" panose="020F0502020204030204" pitchFamily="34" charset="0"/>
                <a:cs typeface="Times New Roman" panose="02020603050405020304" pitchFamily="18" charset="0"/>
              </a:rPr>
              <a:t>[15]) </a:t>
            </a:r>
            <a:r>
              <a:rPr lang="en-US" dirty="0">
                <a:latin typeface="Cambria Math" panose="02040503050406030204" pitchFamily="18" charset="0"/>
                <a:ea typeface="Calibri" panose="020F0502020204030204" pitchFamily="34" charset="0"/>
                <a:cs typeface="Cambria Math" panose="02040503050406030204" pitchFamily="18" charset="0"/>
              </a:rPr>
              <a:t>⊕</a:t>
            </a:r>
            <a:r>
              <a:rPr lang="en-US" dirty="0">
                <a:latin typeface="Calibri" panose="020F0502020204030204" pitchFamily="34" charset="0"/>
                <a:ea typeface="Calibri" panose="020F0502020204030204" pitchFamily="34" charset="0"/>
                <a:cs typeface="Times New Roman" panose="02020603050405020304" pitchFamily="18" charset="0"/>
              </a:rPr>
              <a:t> C</a:t>
            </a:r>
            <a:r>
              <a:rPr lang="en-US" baseline="-25000" dirty="0">
                <a:latin typeface="Calibri" panose="020F0502020204030204" pitchFamily="34" charset="0"/>
                <a:ea typeface="Calibri" panose="020F0502020204030204" pitchFamily="34" charset="0"/>
                <a:cs typeface="Times New Roman" panose="02020603050405020304" pitchFamily="18" charset="0"/>
              </a:rPr>
              <a:t>n</a:t>
            </a:r>
            <a:r>
              <a:rPr lang="en-US" baseline="-25000" dirty="0">
                <a:latin typeface="Calibri" panose="020F0502020204030204" pitchFamily="34" charset="0"/>
                <a:ea typeface="Calibri" panose="020F0502020204030204" pitchFamily="34" charset="0"/>
                <a:cs typeface="Calibri" panose="020F0502020204030204" pitchFamily="34" charset="0"/>
              </a:rPr>
              <a:t>­</a:t>
            </a:r>
            <a:r>
              <a:rPr lang="en-US" baseline="-25000" dirty="0">
                <a:latin typeface="Calibri" panose="020F0502020204030204" pitchFamily="34" charset="0"/>
                <a:ea typeface="Calibri" panose="020F0502020204030204" pitchFamily="34" charset="0"/>
                <a:cs typeface="Times New Roman" panose="02020603050405020304" pitchFamily="18" charset="0"/>
              </a:rPr>
              <a:t>1</a:t>
            </a:r>
            <a:r>
              <a:rPr lang="en-US" dirty="0">
                <a:latin typeface="Calibri" panose="020F0502020204030204" pitchFamily="34" charset="0"/>
                <a:ea typeface="Calibri" panose="020F0502020204030204" pitchFamily="34" charset="0"/>
                <a:cs typeface="Times New Roman" panose="02020603050405020304" pitchFamily="18" charset="0"/>
              </a:rPr>
              <a:t>[15] = 15   Substitute</a:t>
            </a:r>
          </a:p>
          <a:p>
            <a:pPr>
              <a:tabLst>
                <a:tab pos="28575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tabLst>
                <a:tab pos="285750" algn="l"/>
              </a:tabLst>
            </a:pPr>
            <a:r>
              <a:rPr lang="en-US" dirty="0">
                <a:latin typeface="Calibri" panose="020F0502020204030204" pitchFamily="34" charset="0"/>
                <a:ea typeface="Calibri" panose="020F0502020204030204" pitchFamily="34" charset="0"/>
                <a:cs typeface="Times New Roman" panose="02020603050405020304" pitchFamily="18" charset="0"/>
              </a:rPr>
              <a:t>5. P</a:t>
            </a:r>
            <a:r>
              <a:rPr lang="en-US" baseline="-25000" dirty="0">
                <a:latin typeface="Calibri" panose="020F0502020204030204" pitchFamily="34" charset="0"/>
                <a:ea typeface="Calibri" panose="020F0502020204030204" pitchFamily="34" charset="0"/>
                <a:cs typeface="Times New Roman" panose="02020603050405020304" pitchFamily="18" charset="0"/>
              </a:rPr>
              <a:t>i</a:t>
            </a:r>
            <a:r>
              <a:rPr lang="en-US" dirty="0">
                <a:latin typeface="Calibri" panose="020F0502020204030204" pitchFamily="34" charset="0"/>
                <a:ea typeface="Calibri" panose="020F0502020204030204" pitchFamily="34" charset="0"/>
                <a:cs typeface="Times New Roman" panose="02020603050405020304" pitchFamily="18" charset="0"/>
              </a:rPr>
              <a:t>[15]</a:t>
            </a:r>
            <a:r>
              <a:rPr lang="en-US" dirty="0">
                <a:latin typeface="Cambria Math" panose="02040503050406030204" pitchFamily="18" charset="0"/>
                <a:ea typeface="Calibri" panose="020F0502020204030204" pitchFamily="34" charset="0"/>
                <a:cs typeface="Cambria Math" panose="020405030504060302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 C</a:t>
            </a:r>
            <a:r>
              <a:rPr lang="en-US" baseline="-25000" dirty="0">
                <a:latin typeface="Calibri" panose="020F0502020204030204" pitchFamily="34" charset="0"/>
                <a:ea typeface="Calibri" panose="020F0502020204030204" pitchFamily="34" charset="0"/>
                <a:cs typeface="Times New Roman" panose="02020603050405020304" pitchFamily="18" charset="0"/>
              </a:rPr>
              <a:t>i-1</a:t>
            </a:r>
            <a:r>
              <a:rPr lang="en-US" dirty="0">
                <a:latin typeface="Calibri" panose="020F0502020204030204" pitchFamily="34" charset="0"/>
                <a:ea typeface="Calibri" panose="020F0502020204030204" pitchFamily="34" charset="0"/>
                <a:cs typeface="Times New Roman" panose="02020603050405020304" pitchFamily="18" charset="0"/>
              </a:rPr>
              <a:t>[15] </a:t>
            </a:r>
            <a:r>
              <a:rPr lang="en-US" dirty="0">
                <a:latin typeface="Cambria Math" panose="02040503050406030204" pitchFamily="18" charset="0"/>
                <a:ea typeface="Calibri" panose="020F0502020204030204" pitchFamily="34" charset="0"/>
                <a:cs typeface="Cambria Math" panose="02040503050406030204" pitchFamily="18" charset="0"/>
              </a:rPr>
              <a:t>⊕</a:t>
            </a:r>
            <a:r>
              <a:rPr lang="en-US" dirty="0">
                <a:latin typeface="Calibri" panose="020F0502020204030204" pitchFamily="34" charset="0"/>
                <a:ea typeface="Calibri" panose="020F0502020204030204" pitchFamily="34" charset="0"/>
                <a:cs typeface="Times New Roman" panose="02020603050405020304" pitchFamily="18" charset="0"/>
              </a:rPr>
              <a:t> C</a:t>
            </a:r>
            <a:r>
              <a:rPr lang="en-US" baseline="-25000" dirty="0">
                <a:latin typeface="Calibri" panose="020F0502020204030204" pitchFamily="34" charset="0"/>
                <a:ea typeface="Calibri" panose="020F0502020204030204" pitchFamily="34" charset="0"/>
                <a:cs typeface="Times New Roman" panose="02020603050405020304" pitchFamily="18" charset="0"/>
              </a:rPr>
              <a:t>n</a:t>
            </a:r>
            <a:r>
              <a:rPr lang="en-US" baseline="-25000" dirty="0">
                <a:latin typeface="Calibri" panose="020F0502020204030204" pitchFamily="34" charset="0"/>
                <a:ea typeface="Calibri" panose="020F0502020204030204" pitchFamily="34" charset="0"/>
                <a:cs typeface="Calibri" panose="020F0502020204030204" pitchFamily="34" charset="0"/>
              </a:rPr>
              <a:t>­</a:t>
            </a:r>
            <a:r>
              <a:rPr lang="en-US" baseline="-25000" dirty="0">
                <a:latin typeface="Calibri" panose="020F0502020204030204" pitchFamily="34" charset="0"/>
                <a:ea typeface="Calibri" panose="020F0502020204030204" pitchFamily="34" charset="0"/>
                <a:cs typeface="Times New Roman" panose="02020603050405020304" pitchFamily="18" charset="0"/>
              </a:rPr>
              <a:t>1</a:t>
            </a:r>
            <a:r>
              <a:rPr lang="en-US" dirty="0">
                <a:latin typeface="Calibri" panose="020F0502020204030204" pitchFamily="34" charset="0"/>
                <a:ea typeface="Calibri" panose="020F0502020204030204" pitchFamily="34" charset="0"/>
                <a:cs typeface="Times New Roman" panose="02020603050405020304" pitchFamily="18" charset="0"/>
              </a:rPr>
              <a:t>[15] = 15</a:t>
            </a:r>
          </a:p>
          <a:p>
            <a:pPr>
              <a:tabLst>
                <a:tab pos="28575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tabLst>
                <a:tab pos="285750" algn="l"/>
              </a:tabLst>
            </a:pPr>
            <a:r>
              <a:rPr lang="en-US" dirty="0">
                <a:latin typeface="Calibri" panose="020F0502020204030204" pitchFamily="34" charset="0"/>
                <a:ea typeface="Calibri" panose="020F0502020204030204" pitchFamily="34" charset="0"/>
                <a:cs typeface="Times New Roman" panose="02020603050405020304" pitchFamily="18" charset="0"/>
              </a:rPr>
              <a:t>6. </a:t>
            </a:r>
            <a:r>
              <a:rPr lang="en-US" b="1" dirty="0">
                <a:latin typeface="Calibri" panose="020F0502020204030204" pitchFamily="34" charset="0"/>
                <a:ea typeface="Calibri" panose="020F0502020204030204" pitchFamily="34" charset="0"/>
                <a:cs typeface="Times New Roman" panose="02020603050405020304" pitchFamily="18" charset="0"/>
              </a:rPr>
              <a:t>P</a:t>
            </a:r>
            <a:r>
              <a:rPr lang="en-US" b="1" baseline="-25000" dirty="0">
                <a:latin typeface="Calibri" panose="020F0502020204030204" pitchFamily="34" charset="0"/>
                <a:ea typeface="Calibri" panose="020F0502020204030204" pitchFamily="34" charset="0"/>
                <a:cs typeface="Times New Roman" panose="02020603050405020304" pitchFamily="18" charset="0"/>
              </a:rPr>
              <a:t>i</a:t>
            </a:r>
            <a:r>
              <a:rPr lang="en-US" b="1" dirty="0">
                <a:latin typeface="Calibri" panose="020F0502020204030204" pitchFamily="34" charset="0"/>
                <a:ea typeface="Calibri" panose="020F0502020204030204" pitchFamily="34" charset="0"/>
                <a:cs typeface="Times New Roman" panose="02020603050405020304" pitchFamily="18" charset="0"/>
              </a:rPr>
              <a:t>[15]</a:t>
            </a:r>
            <a:r>
              <a:rPr lang="en-US" dirty="0">
                <a:latin typeface="Calibri" panose="020F0502020204030204" pitchFamily="34" charset="0"/>
                <a:ea typeface="Calibri" panose="020F0502020204030204" pitchFamily="34" charset="0"/>
                <a:cs typeface="Times New Roman" panose="02020603050405020304" pitchFamily="18" charset="0"/>
              </a:rPr>
              <a:t> = 15 </a:t>
            </a:r>
            <a:r>
              <a:rPr lang="en-US" dirty="0">
                <a:latin typeface="Cambria Math" panose="02040503050406030204" pitchFamily="18" charset="0"/>
                <a:ea typeface="Calibri" panose="020F0502020204030204" pitchFamily="34" charset="0"/>
                <a:cs typeface="Cambria Math" panose="02040503050406030204" pitchFamily="18" charset="0"/>
              </a:rPr>
              <a:t>⊕</a:t>
            </a:r>
            <a:r>
              <a:rPr lang="en-US" dirty="0">
                <a:latin typeface="Calibri" panose="020F0502020204030204" pitchFamily="34" charset="0"/>
                <a:ea typeface="Calibri" panose="020F0502020204030204" pitchFamily="34" charset="0"/>
                <a:cs typeface="Times New Roman" panose="02020603050405020304" pitchFamily="18" charset="0"/>
              </a:rPr>
              <a:t> C</a:t>
            </a:r>
            <a:r>
              <a:rPr lang="en-US" baseline="-25000" dirty="0">
                <a:latin typeface="Calibri" panose="020F0502020204030204" pitchFamily="34" charset="0"/>
                <a:ea typeface="Calibri" panose="020F0502020204030204" pitchFamily="34" charset="0"/>
                <a:cs typeface="Times New Roman" panose="02020603050405020304" pitchFamily="18" charset="0"/>
              </a:rPr>
              <a:t>n</a:t>
            </a:r>
            <a:r>
              <a:rPr lang="en-US" baseline="-25000" dirty="0">
                <a:latin typeface="Calibri" panose="020F0502020204030204" pitchFamily="34" charset="0"/>
                <a:ea typeface="Calibri" panose="020F0502020204030204" pitchFamily="34" charset="0"/>
                <a:cs typeface="Calibri" panose="020F0502020204030204" pitchFamily="34" charset="0"/>
              </a:rPr>
              <a:t>­</a:t>
            </a:r>
            <a:r>
              <a:rPr lang="en-US" baseline="-25000" dirty="0">
                <a:latin typeface="Calibri" panose="020F0502020204030204" pitchFamily="34" charset="0"/>
                <a:ea typeface="Calibri" panose="020F0502020204030204" pitchFamily="34" charset="0"/>
                <a:cs typeface="Times New Roman" panose="02020603050405020304" pitchFamily="18" charset="0"/>
              </a:rPr>
              <a:t>1</a:t>
            </a:r>
            <a:r>
              <a:rPr lang="en-US" dirty="0">
                <a:latin typeface="Calibri" panose="020F0502020204030204" pitchFamily="34" charset="0"/>
                <a:ea typeface="Calibri" panose="020F0502020204030204" pitchFamily="34" charset="0"/>
                <a:cs typeface="Times New Roman" panose="02020603050405020304" pitchFamily="18" charset="0"/>
              </a:rPr>
              <a:t>[15] </a:t>
            </a:r>
            <a:r>
              <a:rPr lang="en-US" dirty="0">
                <a:latin typeface="Cambria Math" panose="02040503050406030204" pitchFamily="18" charset="0"/>
                <a:ea typeface="Calibri" panose="020F0502020204030204" pitchFamily="34" charset="0"/>
                <a:cs typeface="Cambria Math" panose="02040503050406030204" pitchFamily="18" charset="0"/>
              </a:rPr>
              <a:t>⊕</a:t>
            </a:r>
            <a:r>
              <a:rPr lang="en-US" dirty="0">
                <a:latin typeface="Calibri" panose="020F0502020204030204" pitchFamily="34" charset="0"/>
                <a:ea typeface="Calibri" panose="020F0502020204030204" pitchFamily="34" charset="0"/>
                <a:cs typeface="Times New Roman" panose="02020603050405020304" pitchFamily="18" charset="0"/>
              </a:rPr>
              <a:t> C</a:t>
            </a:r>
            <a:r>
              <a:rPr lang="en-US" baseline="-25000" dirty="0">
                <a:latin typeface="Calibri" panose="020F0502020204030204" pitchFamily="34" charset="0"/>
                <a:ea typeface="Calibri" panose="020F0502020204030204" pitchFamily="34" charset="0"/>
                <a:cs typeface="Times New Roman" panose="02020603050405020304" pitchFamily="18" charset="0"/>
              </a:rPr>
              <a:t>i</a:t>
            </a:r>
            <a:r>
              <a:rPr lang="en-US" baseline="-25000" dirty="0">
                <a:latin typeface="Calibri" panose="020F0502020204030204" pitchFamily="34" charset="0"/>
                <a:ea typeface="Calibri" panose="020F0502020204030204" pitchFamily="34" charset="0"/>
                <a:cs typeface="Calibri" panose="020F0502020204030204" pitchFamily="34" charset="0"/>
              </a:rPr>
              <a:t>­</a:t>
            </a:r>
            <a:r>
              <a:rPr lang="en-US" baseline="-25000" dirty="0">
                <a:latin typeface="Calibri" panose="020F0502020204030204" pitchFamily="34" charset="0"/>
                <a:ea typeface="Calibri" panose="020F0502020204030204" pitchFamily="34" charset="0"/>
                <a:cs typeface="Times New Roman" panose="02020603050405020304" pitchFamily="18" charset="0"/>
              </a:rPr>
              <a:t>1</a:t>
            </a:r>
            <a:r>
              <a:rPr lang="en-US" dirty="0">
                <a:latin typeface="Calibri" panose="020F0502020204030204" pitchFamily="34" charset="0"/>
                <a:ea typeface="Calibri" panose="020F0502020204030204" pitchFamily="34" charset="0"/>
                <a:cs typeface="Times New Roman" panose="02020603050405020304" pitchFamily="18" charset="0"/>
              </a:rPr>
              <a:t>[15]</a:t>
            </a:r>
          </a:p>
        </p:txBody>
      </p:sp>
      <p:sp>
        <p:nvSpPr>
          <p:cNvPr id="8" name="Arrow: Right 7">
            <a:extLst>
              <a:ext uri="{FF2B5EF4-FFF2-40B4-BE49-F238E27FC236}">
                <a16:creationId xmlns:a16="http://schemas.microsoft.com/office/drawing/2014/main" id="{A46F2D64-1D0E-4613-AD0D-C313C2D383FF}"/>
              </a:ext>
            </a:extLst>
          </p:cNvPr>
          <p:cNvSpPr/>
          <p:nvPr/>
        </p:nvSpPr>
        <p:spPr>
          <a:xfrm rot="1491555">
            <a:off x="3446713" y="3090178"/>
            <a:ext cx="1847973" cy="3401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B3DC5C8-8637-4EB4-9F05-1EDBD92D0941}"/>
              </a:ext>
            </a:extLst>
          </p:cNvPr>
          <p:cNvSpPr/>
          <p:nvPr/>
        </p:nvSpPr>
        <p:spPr>
          <a:xfrm>
            <a:off x="5351637" y="3681467"/>
            <a:ext cx="925974" cy="2430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C</a:t>
            </a:r>
            <a:r>
              <a:rPr lang="en-US" sz="1400" i="1" dirty="0">
                <a:solidFill>
                  <a:schemeClr val="tx1"/>
                </a:solidFill>
              </a:rPr>
              <a:t>i</a:t>
            </a:r>
            <a:endParaRPr lang="en-US" i="1" dirty="0">
              <a:solidFill>
                <a:schemeClr val="tx1"/>
              </a:solidFill>
            </a:endParaRPr>
          </a:p>
        </p:txBody>
      </p:sp>
      <p:sp>
        <p:nvSpPr>
          <p:cNvPr id="23" name="Rectangle 22">
            <a:extLst>
              <a:ext uri="{FF2B5EF4-FFF2-40B4-BE49-F238E27FC236}">
                <a16:creationId xmlns:a16="http://schemas.microsoft.com/office/drawing/2014/main" id="{0573711B-C4B7-4D07-927F-4818F303B84E}"/>
              </a:ext>
            </a:extLst>
          </p:cNvPr>
          <p:cNvSpPr/>
          <p:nvPr/>
        </p:nvSpPr>
        <p:spPr>
          <a:xfrm>
            <a:off x="5053974" y="603254"/>
            <a:ext cx="925974" cy="2430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xxxxx15</a:t>
            </a:r>
            <a:endParaRPr lang="en-US" sz="2000" b="1" dirty="0">
              <a:solidFill>
                <a:schemeClr val="tx1"/>
              </a:solidFill>
            </a:endParaRPr>
          </a:p>
        </p:txBody>
      </p:sp>
      <p:sp>
        <p:nvSpPr>
          <p:cNvPr id="10" name="TextBox 9">
            <a:extLst>
              <a:ext uri="{FF2B5EF4-FFF2-40B4-BE49-F238E27FC236}">
                <a16:creationId xmlns:a16="http://schemas.microsoft.com/office/drawing/2014/main" id="{8521E3D1-597A-4E5B-A533-EC0B02B89CE5}"/>
              </a:ext>
            </a:extLst>
          </p:cNvPr>
          <p:cNvSpPr txBox="1"/>
          <p:nvPr/>
        </p:nvSpPr>
        <p:spPr>
          <a:xfrm>
            <a:off x="5119911" y="274184"/>
            <a:ext cx="1656223" cy="369332"/>
          </a:xfrm>
          <a:prstGeom prst="rect">
            <a:avLst/>
          </a:prstGeom>
          <a:noFill/>
        </p:spPr>
        <p:txBody>
          <a:bodyPr wrap="none" rtlCol="0">
            <a:spAutoFit/>
          </a:bodyPr>
          <a:lstStyle/>
          <a:p>
            <a:r>
              <a:rPr lang="en-US" dirty="0"/>
              <a:t>padding </a:t>
            </a:r>
            <a:r>
              <a:rPr lang="en-US" sz="1200" dirty="0"/>
              <a:t>(full block)</a:t>
            </a:r>
          </a:p>
        </p:txBody>
      </p:sp>
      <p:sp>
        <p:nvSpPr>
          <p:cNvPr id="24" name="Rectangle 23">
            <a:extLst>
              <a:ext uri="{FF2B5EF4-FFF2-40B4-BE49-F238E27FC236}">
                <a16:creationId xmlns:a16="http://schemas.microsoft.com/office/drawing/2014/main" id="{7EC70D98-2060-4752-9547-771F4A176374}"/>
              </a:ext>
            </a:extLst>
          </p:cNvPr>
          <p:cNvSpPr/>
          <p:nvPr/>
        </p:nvSpPr>
        <p:spPr>
          <a:xfrm>
            <a:off x="5351637" y="4890662"/>
            <a:ext cx="925974" cy="2430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D</a:t>
            </a:r>
            <a:r>
              <a:rPr lang="en-US" sz="1400" i="1" dirty="0" err="1">
                <a:solidFill>
                  <a:schemeClr val="tx1"/>
                </a:solidFill>
              </a:rPr>
              <a:t>k</a:t>
            </a:r>
            <a:r>
              <a:rPr lang="en-US" i="1" dirty="0">
                <a:solidFill>
                  <a:schemeClr val="tx1"/>
                </a:solidFill>
              </a:rPr>
              <a:t>(C</a:t>
            </a:r>
            <a:r>
              <a:rPr lang="en-US" sz="1400" i="1" dirty="0">
                <a:solidFill>
                  <a:schemeClr val="tx1"/>
                </a:solidFill>
              </a:rPr>
              <a:t>i</a:t>
            </a:r>
            <a:r>
              <a:rPr lang="en-US" i="1" dirty="0">
                <a:solidFill>
                  <a:schemeClr val="tx1"/>
                </a:solidFill>
              </a:rPr>
              <a:t>)</a:t>
            </a:r>
          </a:p>
        </p:txBody>
      </p:sp>
      <p:sp>
        <p:nvSpPr>
          <p:cNvPr id="25" name="Rectangle 24">
            <a:extLst>
              <a:ext uri="{FF2B5EF4-FFF2-40B4-BE49-F238E27FC236}">
                <a16:creationId xmlns:a16="http://schemas.microsoft.com/office/drawing/2014/main" id="{29E0872D-9CA2-4FCB-9043-3724F7083107}"/>
              </a:ext>
            </a:extLst>
          </p:cNvPr>
          <p:cNvSpPr/>
          <p:nvPr/>
        </p:nvSpPr>
        <p:spPr>
          <a:xfrm>
            <a:off x="5361465" y="5533072"/>
            <a:ext cx="925974" cy="2430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xxxxx15</a:t>
            </a:r>
            <a:endParaRPr lang="en-US" sz="2000" b="1" dirty="0">
              <a:solidFill>
                <a:schemeClr val="tx1"/>
              </a:solidFill>
            </a:endParaRPr>
          </a:p>
        </p:txBody>
      </p:sp>
      <p:sp>
        <p:nvSpPr>
          <p:cNvPr id="26" name="Rectangle 25">
            <a:extLst>
              <a:ext uri="{FF2B5EF4-FFF2-40B4-BE49-F238E27FC236}">
                <a16:creationId xmlns:a16="http://schemas.microsoft.com/office/drawing/2014/main" id="{141E9AFA-8575-489C-9E0D-D07D0EEBE48E}"/>
              </a:ext>
            </a:extLst>
          </p:cNvPr>
          <p:cNvSpPr/>
          <p:nvPr/>
        </p:nvSpPr>
        <p:spPr>
          <a:xfrm>
            <a:off x="2851509" y="3666034"/>
            <a:ext cx="925974" cy="2430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C</a:t>
            </a:r>
            <a:r>
              <a:rPr lang="en-US" sz="1400" i="1" dirty="0">
                <a:solidFill>
                  <a:schemeClr val="tx1"/>
                </a:solidFill>
              </a:rPr>
              <a:t>n-1</a:t>
            </a:r>
            <a:endParaRPr lang="en-US" i="1" dirty="0">
              <a:solidFill>
                <a:schemeClr val="tx1"/>
              </a:solidFill>
            </a:endParaRPr>
          </a:p>
        </p:txBody>
      </p:sp>
      <p:sp>
        <p:nvSpPr>
          <p:cNvPr id="27" name="Rectangle 26">
            <a:extLst>
              <a:ext uri="{FF2B5EF4-FFF2-40B4-BE49-F238E27FC236}">
                <a16:creationId xmlns:a16="http://schemas.microsoft.com/office/drawing/2014/main" id="{48C5A6F1-9C42-4497-A723-9B791B4E308C}"/>
              </a:ext>
            </a:extLst>
          </p:cNvPr>
          <p:cNvSpPr/>
          <p:nvPr/>
        </p:nvSpPr>
        <p:spPr>
          <a:xfrm>
            <a:off x="2851509" y="5513100"/>
            <a:ext cx="925974" cy="2430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P</a:t>
            </a:r>
            <a:r>
              <a:rPr lang="en-US" sz="1400" i="1" dirty="0">
                <a:solidFill>
                  <a:schemeClr val="tx1"/>
                </a:solidFill>
              </a:rPr>
              <a:t>n-1</a:t>
            </a:r>
            <a:endParaRPr lang="en-US" i="1" dirty="0">
              <a:solidFill>
                <a:schemeClr val="tx1"/>
              </a:solidFill>
            </a:endParaRPr>
          </a:p>
        </p:txBody>
      </p:sp>
      <p:sp>
        <p:nvSpPr>
          <p:cNvPr id="28" name="Rectangle 27">
            <a:extLst>
              <a:ext uri="{FF2B5EF4-FFF2-40B4-BE49-F238E27FC236}">
                <a16:creationId xmlns:a16="http://schemas.microsoft.com/office/drawing/2014/main" id="{CD42A929-4F4D-4576-8B7F-FF1F6DA3CB77}"/>
              </a:ext>
            </a:extLst>
          </p:cNvPr>
          <p:cNvSpPr/>
          <p:nvPr/>
        </p:nvSpPr>
        <p:spPr>
          <a:xfrm>
            <a:off x="970465" y="3686786"/>
            <a:ext cx="925974" cy="2430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C</a:t>
            </a:r>
            <a:r>
              <a:rPr lang="en-US" sz="1400" i="1" dirty="0">
                <a:solidFill>
                  <a:schemeClr val="tx1"/>
                </a:solidFill>
              </a:rPr>
              <a:t>i</a:t>
            </a:r>
            <a:endParaRPr lang="en-US" i="1" dirty="0">
              <a:solidFill>
                <a:schemeClr val="tx1"/>
              </a:solidFill>
            </a:endParaRPr>
          </a:p>
        </p:txBody>
      </p:sp>
      <p:sp>
        <p:nvSpPr>
          <p:cNvPr id="29" name="Rectangle 28">
            <a:extLst>
              <a:ext uri="{FF2B5EF4-FFF2-40B4-BE49-F238E27FC236}">
                <a16:creationId xmlns:a16="http://schemas.microsoft.com/office/drawing/2014/main" id="{8CA7E4B4-3F18-4E3F-92F3-96E59E7B93CF}"/>
              </a:ext>
            </a:extLst>
          </p:cNvPr>
          <p:cNvSpPr/>
          <p:nvPr/>
        </p:nvSpPr>
        <p:spPr>
          <a:xfrm>
            <a:off x="987975" y="5567003"/>
            <a:ext cx="925974" cy="243068"/>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P</a:t>
            </a:r>
            <a:r>
              <a:rPr lang="en-US" sz="1400" i="1" dirty="0">
                <a:solidFill>
                  <a:schemeClr val="tx1"/>
                </a:solidFill>
              </a:rPr>
              <a:t>i</a:t>
            </a:r>
            <a:endParaRPr lang="en-US" i="1" dirty="0">
              <a:solidFill>
                <a:schemeClr val="tx1"/>
              </a:solidFill>
            </a:endParaRPr>
          </a:p>
        </p:txBody>
      </p:sp>
      <p:sp>
        <p:nvSpPr>
          <p:cNvPr id="30" name="Rectangle 29">
            <a:extLst>
              <a:ext uri="{FF2B5EF4-FFF2-40B4-BE49-F238E27FC236}">
                <a16:creationId xmlns:a16="http://schemas.microsoft.com/office/drawing/2014/main" id="{FFEB3DE0-C42A-442A-9211-569B59028A44}"/>
              </a:ext>
            </a:extLst>
          </p:cNvPr>
          <p:cNvSpPr/>
          <p:nvPr/>
        </p:nvSpPr>
        <p:spPr>
          <a:xfrm>
            <a:off x="102004" y="4890662"/>
            <a:ext cx="781569" cy="26324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C</a:t>
            </a:r>
            <a:r>
              <a:rPr lang="en-US" sz="1400" i="1" dirty="0">
                <a:solidFill>
                  <a:schemeClr val="tx1"/>
                </a:solidFill>
              </a:rPr>
              <a:t>i-1</a:t>
            </a:r>
            <a:endParaRPr lang="en-US" i="1" dirty="0">
              <a:solidFill>
                <a:schemeClr val="tx1"/>
              </a:solidFill>
            </a:endParaRPr>
          </a:p>
        </p:txBody>
      </p:sp>
      <p:sp>
        <p:nvSpPr>
          <p:cNvPr id="31" name="Rectangle 30">
            <a:extLst>
              <a:ext uri="{FF2B5EF4-FFF2-40B4-BE49-F238E27FC236}">
                <a16:creationId xmlns:a16="http://schemas.microsoft.com/office/drawing/2014/main" id="{7E16198B-FF77-4C6A-8D65-0DF3A848DF5A}"/>
              </a:ext>
            </a:extLst>
          </p:cNvPr>
          <p:cNvSpPr/>
          <p:nvPr/>
        </p:nvSpPr>
        <p:spPr>
          <a:xfrm>
            <a:off x="5028064" y="5180059"/>
            <a:ext cx="417102" cy="461665"/>
          </a:xfrm>
          <a:prstGeom prst="rect">
            <a:avLst/>
          </a:prstGeom>
          <a:noFill/>
        </p:spPr>
        <p:txBody>
          <a:bodyPr wrap="none" lIns="91440" tIns="45720" rIns="91440" bIns="45720">
            <a:spAutoFit/>
          </a:bodyPr>
          <a:lstStyle/>
          <a:p>
            <a:pPr algn="ctr"/>
            <a:r>
              <a:rPr lang="en-US" sz="2400" dirty="0">
                <a:ln w="0"/>
                <a:solidFill>
                  <a:srgbClr val="FF0000"/>
                </a:solidFill>
                <a:effectLst>
                  <a:outerShdw blurRad="38100" dist="19050" dir="2700000" algn="tl" rotWithShape="0">
                    <a:schemeClr val="dk1">
                      <a:alpha val="40000"/>
                    </a:schemeClr>
                  </a:outerShdw>
                </a:effectLst>
              </a:rPr>
              <a:t>1.</a:t>
            </a:r>
          </a:p>
        </p:txBody>
      </p:sp>
      <p:sp>
        <p:nvSpPr>
          <p:cNvPr id="32" name="Rectangle 31">
            <a:extLst>
              <a:ext uri="{FF2B5EF4-FFF2-40B4-BE49-F238E27FC236}">
                <a16:creationId xmlns:a16="http://schemas.microsoft.com/office/drawing/2014/main" id="{EAD8B88D-DD0C-4CDD-9E7F-CFDEEAC0315D}"/>
              </a:ext>
            </a:extLst>
          </p:cNvPr>
          <p:cNvSpPr/>
          <p:nvPr/>
        </p:nvSpPr>
        <p:spPr>
          <a:xfrm>
            <a:off x="425507" y="5172969"/>
            <a:ext cx="795411" cy="461665"/>
          </a:xfrm>
          <a:prstGeom prst="rect">
            <a:avLst/>
          </a:prstGeom>
          <a:noFill/>
        </p:spPr>
        <p:txBody>
          <a:bodyPr wrap="none" lIns="91440" tIns="45720" rIns="91440" bIns="45720">
            <a:spAutoFit/>
          </a:bodyPr>
          <a:lstStyle/>
          <a:p>
            <a:pPr algn="ctr"/>
            <a:r>
              <a:rPr lang="en-US" sz="2400" dirty="0">
                <a:ln w="0"/>
                <a:solidFill>
                  <a:srgbClr val="FF0000"/>
                </a:solidFill>
                <a:effectLst>
                  <a:outerShdw blurRad="38100" dist="19050" dir="2700000" algn="tl" rotWithShape="0">
                    <a:schemeClr val="dk1">
                      <a:alpha val="40000"/>
                    </a:schemeClr>
                  </a:outerShdw>
                </a:effectLst>
              </a:rPr>
              <a:t>2., 3.</a:t>
            </a:r>
          </a:p>
        </p:txBody>
      </p:sp>
      <p:sp>
        <p:nvSpPr>
          <p:cNvPr id="33" name="Rectangle 32">
            <a:extLst>
              <a:ext uri="{FF2B5EF4-FFF2-40B4-BE49-F238E27FC236}">
                <a16:creationId xmlns:a16="http://schemas.microsoft.com/office/drawing/2014/main" id="{F1342484-5E10-43A5-97EE-F05CAD9D11EE}"/>
              </a:ext>
            </a:extLst>
          </p:cNvPr>
          <p:cNvSpPr/>
          <p:nvPr/>
        </p:nvSpPr>
        <p:spPr>
          <a:xfrm>
            <a:off x="992299" y="4873597"/>
            <a:ext cx="925974" cy="2430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rPr>
              <a:t>D</a:t>
            </a:r>
            <a:r>
              <a:rPr lang="en-US" sz="1400" i="1" dirty="0" err="1">
                <a:solidFill>
                  <a:schemeClr val="tx1"/>
                </a:solidFill>
              </a:rPr>
              <a:t>k</a:t>
            </a:r>
            <a:r>
              <a:rPr lang="en-US" i="1" dirty="0">
                <a:solidFill>
                  <a:schemeClr val="tx1"/>
                </a:solidFill>
              </a:rPr>
              <a:t>(C</a:t>
            </a:r>
            <a:r>
              <a:rPr lang="en-US" sz="1400" i="1" dirty="0">
                <a:solidFill>
                  <a:schemeClr val="tx1"/>
                </a:solidFill>
              </a:rPr>
              <a:t>i</a:t>
            </a:r>
            <a:r>
              <a:rPr lang="en-US" i="1" dirty="0">
                <a:solidFill>
                  <a:schemeClr val="tx1"/>
                </a:solidFill>
              </a:rPr>
              <a:t>)</a:t>
            </a:r>
          </a:p>
        </p:txBody>
      </p:sp>
      <p:sp>
        <p:nvSpPr>
          <p:cNvPr id="34" name="TextBox 33">
            <a:extLst>
              <a:ext uri="{FF2B5EF4-FFF2-40B4-BE49-F238E27FC236}">
                <a16:creationId xmlns:a16="http://schemas.microsoft.com/office/drawing/2014/main" id="{4208EDF7-B6E6-43D1-96DF-D614F0508923}"/>
              </a:ext>
            </a:extLst>
          </p:cNvPr>
          <p:cNvSpPr txBox="1"/>
          <p:nvPr/>
        </p:nvSpPr>
        <p:spPr>
          <a:xfrm>
            <a:off x="1248248" y="108871"/>
            <a:ext cx="1590692" cy="369332"/>
          </a:xfrm>
          <a:prstGeom prst="rect">
            <a:avLst/>
          </a:prstGeom>
          <a:noFill/>
        </p:spPr>
        <p:txBody>
          <a:bodyPr wrap="none" rtlCol="0">
            <a:spAutoFit/>
          </a:bodyPr>
          <a:lstStyle/>
          <a:p>
            <a:r>
              <a:rPr lang="en-US" dirty="0"/>
              <a:t>16-byte blocks</a:t>
            </a:r>
            <a:endParaRPr lang="en-US" sz="1200" dirty="0"/>
          </a:p>
        </p:txBody>
      </p:sp>
    </p:spTree>
    <p:extLst>
      <p:ext uri="{BB962C8B-B14F-4D97-AF65-F5344CB8AC3E}">
        <p14:creationId xmlns:p14="http://schemas.microsoft.com/office/powerpoint/2010/main" val="3485554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9FB-05EA-420A-A11A-E46B908CCC7A}"/>
              </a:ext>
            </a:extLst>
          </p:cNvPr>
          <p:cNvSpPr>
            <a:spLocks noGrp="1"/>
          </p:cNvSpPr>
          <p:nvPr>
            <p:ph type="title"/>
          </p:nvPr>
        </p:nvSpPr>
        <p:spPr/>
        <p:txBody>
          <a:bodyPr/>
          <a:lstStyle/>
          <a:p>
            <a:r>
              <a:rPr lang="en-US" dirty="0"/>
              <a:t>Defense Idea: Record Splitting</a:t>
            </a:r>
          </a:p>
        </p:txBody>
      </p:sp>
      <p:sp>
        <p:nvSpPr>
          <p:cNvPr id="3" name="Content Placeholder 2">
            <a:extLst>
              <a:ext uri="{FF2B5EF4-FFF2-40B4-BE49-F238E27FC236}">
                <a16:creationId xmlns:a16="http://schemas.microsoft.com/office/drawing/2014/main" id="{5425A1EC-6D6F-4E79-962E-A97E57038B26}"/>
              </a:ext>
            </a:extLst>
          </p:cNvPr>
          <p:cNvSpPr>
            <a:spLocks noGrp="1"/>
          </p:cNvSpPr>
          <p:nvPr>
            <p:ph idx="1"/>
          </p:nvPr>
        </p:nvSpPr>
        <p:spPr/>
        <p:txBody>
          <a:bodyPr>
            <a:normAutofit fontScale="77500" lnSpcReduction="20000"/>
          </a:bodyPr>
          <a:lstStyle/>
          <a:p>
            <a:r>
              <a:rPr lang="en-US" dirty="0"/>
              <a:t>Now running the attack with the browser implementing 6/n-6 record splitting anytime it receives a message length where length(message +MAC) % 16 ==0, i.e. a message that would result in a full block of padding.  Upon identifying this condition, the browser splits the record into two records.  The first record contains the first 6 bytes of the plaintext message, and the second record contains the remaining n-6 bytes.  Both records are then independently </a:t>
            </a:r>
            <a:r>
              <a:rPr lang="en-US" dirty="0" err="1"/>
              <a:t>MAC’d</a:t>
            </a:r>
            <a:r>
              <a:rPr lang="en-US" dirty="0"/>
              <a:t>, padded, and encrypted.  The effect is that the 20-byte MAC is pushed into the final message block, so that both messages contain 10 bytes of MAC, and 6 bytes of padding.  This now decreases the probability that an attacker can replace the final block and achieve a successful match of both the final byte of padding AND 10 bytes of MAC in the last block from 1/256 to 1/2</a:t>
            </a:r>
            <a:r>
              <a:rPr lang="en-US" baseline="30000" dirty="0"/>
              <a:t>88</a:t>
            </a:r>
            <a:r>
              <a:rPr lang="en-US" dirty="0"/>
              <a:t> = 3.23x10</a:t>
            </a:r>
            <a:r>
              <a:rPr lang="en-US" baseline="30000" dirty="0"/>
              <a:t>-27</a:t>
            </a:r>
            <a:r>
              <a:rPr lang="en-US" dirty="0"/>
              <a:t>.  This makes a successful attack much less likely.  As seen below, the attacker is not successful after 3,000 oracle requests.  Of course the ultimate solution is to disable SSLv3 altogether, as modern browsers have now done, but this record splitting may server as an effective interim solution.  In fact, the Opera browser did implement some kind of anti-POODLE record splitting in its browser for a short period before SSLv3 was entirely deprecated, but I don’t have any information on their approach or algorithm.</a:t>
            </a:r>
          </a:p>
        </p:txBody>
      </p:sp>
    </p:spTree>
    <p:extLst>
      <p:ext uri="{BB962C8B-B14F-4D97-AF65-F5344CB8AC3E}">
        <p14:creationId xmlns:p14="http://schemas.microsoft.com/office/powerpoint/2010/main" val="297830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1063</TotalTime>
  <Words>551</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Cambria Math</vt:lpstr>
      <vt:lpstr>Times New Roman</vt:lpstr>
      <vt:lpstr>Office Theme</vt:lpstr>
      <vt:lpstr>Padding Attacks POODLE</vt:lpstr>
      <vt:lpstr>POODLE Attack Overview</vt:lpstr>
      <vt:lpstr>SSLv3 Vulnerability 1</vt:lpstr>
      <vt:lpstr>SSLv3 Vulnerability 2</vt:lpstr>
      <vt:lpstr>POODLE Attack Steps</vt:lpstr>
      <vt:lpstr>PowerPoint Presentation</vt:lpstr>
      <vt:lpstr>Defense Idea: Record Splitting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Cipher Block Chaining (CBC)</dc:title>
  <dc:creator>Eric Lewantowicz</dc:creator>
  <cp:lastModifiedBy>Lewantowicz, Eric J.</cp:lastModifiedBy>
  <cp:revision>12</cp:revision>
  <dcterms:created xsi:type="dcterms:W3CDTF">2018-04-02T00:07:21Z</dcterms:created>
  <dcterms:modified xsi:type="dcterms:W3CDTF">2018-04-16T04:21:36Z</dcterms:modified>
</cp:coreProperties>
</file>