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6" r:id="rId3"/>
    <p:sldMasterId id="2147483672" r:id="rId4"/>
    <p:sldMasterId id="2147483678" r:id="rId5"/>
    <p:sldMasterId id="2147483684" r:id="rId6"/>
  </p:sldMasterIdLst>
  <p:sldIdLst>
    <p:sldId id="256" r:id="rId7"/>
    <p:sldId id="270" r:id="rId8"/>
    <p:sldId id="271" r:id="rId9"/>
    <p:sldId id="272" r:id="rId10"/>
    <p:sldId id="258" r:id="rId11"/>
    <p:sldId id="259" r:id="rId12"/>
    <p:sldId id="260" r:id="rId13"/>
    <p:sldId id="261" r:id="rId14"/>
    <p:sldId id="262" r:id="rId15"/>
    <p:sldId id="263" r:id="rId16"/>
    <p:sldId id="269" r:id="rId17"/>
    <p:sldId id="264" r:id="rId18"/>
    <p:sldId id="265" r:id="rId19"/>
    <p:sldId id="266" r:id="rId20"/>
    <p:sldId id="267" r:id="rId21"/>
    <p:sldId id="268" r:id="rId22"/>
    <p:sldId id="273" r:id="rId23"/>
    <p:sldId id="274" r:id="rId24"/>
    <p:sldId id="275" r:id="rId25"/>
    <p:sldId id="277" r:id="rId26"/>
    <p:sldId id="276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0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78F4-3A3B-B94A-9ACF-62845898C89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2D97-4F75-1E4D-953D-6AE1646C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78F4-3A3B-B94A-9ACF-62845898C89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2D97-4F75-1E4D-953D-6AE1646C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4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78F4-3A3B-B94A-9ACF-62845898C89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2D97-4F75-1E4D-953D-6AE1646C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02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985" y="105427"/>
            <a:ext cx="2436707" cy="656655"/>
          </a:xfrm>
        </p:spPr>
        <p:txBody>
          <a:bodyPr lIns="0" tIns="0" rIns="0" bIns="0"/>
          <a:lstStyle>
            <a:lvl1pPr>
              <a:defRPr sz="42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985" y="105427"/>
            <a:ext cx="2436707" cy="656655"/>
          </a:xfrm>
        </p:spPr>
        <p:txBody>
          <a:bodyPr lIns="0" tIns="0" rIns="0" bIns="0"/>
          <a:lstStyle>
            <a:lvl1pPr>
              <a:defRPr sz="42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985" y="105427"/>
            <a:ext cx="2436707" cy="656655"/>
          </a:xfrm>
        </p:spPr>
        <p:txBody>
          <a:bodyPr lIns="0" tIns="0" rIns="0" bIns="0"/>
          <a:lstStyle>
            <a:lvl1pPr>
              <a:defRPr sz="42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04891">
              <a:lnSpc>
                <a:spcPts val="1479"/>
              </a:lnSpc>
            </a:pPr>
            <a:fld id="{81D60167-4931-47E6-BA6A-407CBD079E47}" type="slidenum">
              <a:rPr lang="uk-UA" smtClean="0">
                <a:solidFill>
                  <a:prstClr val="black"/>
                </a:solidFill>
              </a:rPr>
              <a:pPr marL="104891">
                <a:lnSpc>
                  <a:spcPts val="1479"/>
                </a:lnSpc>
              </a:pPr>
              <a:t>‹#›</a:t>
            </a:fld>
            <a:endParaRPr lang="uk-UA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4003" y="220147"/>
            <a:ext cx="8343995" cy="614464"/>
          </a:xfrm>
        </p:spPr>
        <p:txBody>
          <a:bodyPr lIns="0" tIns="0" rIns="0" bIns="0"/>
          <a:lstStyle>
            <a:lvl1pPr>
              <a:defRPr sz="3993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7240" y="1459888"/>
            <a:ext cx="10917520" cy="349198"/>
          </a:xfrm>
        </p:spPr>
        <p:txBody>
          <a:bodyPr lIns="0" tIns="0" rIns="0" bIns="0"/>
          <a:lstStyle>
            <a:lvl1pPr>
              <a:defRPr sz="2269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04891">
              <a:lnSpc>
                <a:spcPts val="1479"/>
              </a:lnSpc>
            </a:pPr>
            <a:fld id="{81D60167-4931-47E6-BA6A-407CBD079E47}" type="slidenum">
              <a:rPr lang="uk-UA" smtClean="0">
                <a:solidFill>
                  <a:prstClr val="black"/>
                </a:solidFill>
              </a:rPr>
              <a:pPr marL="104891">
                <a:lnSpc>
                  <a:spcPts val="1479"/>
                </a:lnSpc>
              </a:pPr>
              <a:t>‹#›</a:t>
            </a:fld>
            <a:endParaRPr lang="uk-UA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4003" y="220147"/>
            <a:ext cx="8343995" cy="614464"/>
          </a:xfrm>
        </p:spPr>
        <p:txBody>
          <a:bodyPr lIns="0" tIns="0" rIns="0" bIns="0"/>
          <a:lstStyle>
            <a:lvl1pPr>
              <a:defRPr sz="3993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04891">
              <a:lnSpc>
                <a:spcPts val="1479"/>
              </a:lnSpc>
            </a:pPr>
            <a:fld id="{81D60167-4931-47E6-BA6A-407CBD079E47}" type="slidenum">
              <a:rPr lang="uk-UA" smtClean="0">
                <a:solidFill>
                  <a:prstClr val="black"/>
                </a:solidFill>
              </a:rPr>
              <a:pPr marL="104891">
                <a:lnSpc>
                  <a:spcPts val="1479"/>
                </a:lnSpc>
              </a:pPr>
              <a:t>‹#›</a:t>
            </a:fld>
            <a:endParaRPr lang="uk-UA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78F4-3A3B-B94A-9ACF-62845898C89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2D97-4F75-1E4D-953D-6AE1646C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7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4003" y="220147"/>
            <a:ext cx="8343995" cy="614464"/>
          </a:xfrm>
        </p:spPr>
        <p:txBody>
          <a:bodyPr lIns="0" tIns="0" rIns="0" bIns="0"/>
          <a:lstStyle>
            <a:lvl1pPr>
              <a:defRPr sz="3993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04891">
              <a:lnSpc>
                <a:spcPts val="1479"/>
              </a:lnSpc>
            </a:pPr>
            <a:fld id="{81D60167-4931-47E6-BA6A-407CBD079E47}" type="slidenum">
              <a:rPr lang="uk-UA" smtClean="0">
                <a:solidFill>
                  <a:prstClr val="black"/>
                </a:solidFill>
              </a:rPr>
              <a:pPr marL="104891">
                <a:lnSpc>
                  <a:spcPts val="1479"/>
                </a:lnSpc>
              </a:pPr>
              <a:t>‹#›</a:t>
            </a:fld>
            <a:endParaRPr lang="uk-UA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04891">
              <a:lnSpc>
                <a:spcPts val="1479"/>
              </a:lnSpc>
            </a:pPr>
            <a:fld id="{81D60167-4931-47E6-BA6A-407CBD079E47}" type="slidenum">
              <a:rPr lang="uk-UA" smtClean="0">
                <a:solidFill>
                  <a:prstClr val="black"/>
                </a:solidFill>
              </a:rPr>
              <a:pPr marL="104891">
                <a:lnSpc>
                  <a:spcPts val="1479"/>
                </a:lnSpc>
              </a:pPr>
              <a:t>‹#›</a:t>
            </a:fld>
            <a:endParaRPr lang="uk-UA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4182" y="403412"/>
            <a:ext cx="11083636" cy="6051176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293091" y="2554941"/>
            <a:ext cx="9236364" cy="67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40243" y="1778934"/>
            <a:ext cx="631151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06">
              <a:spcBef>
                <a:spcPts val="26"/>
              </a:spcBef>
            </a:pPr>
            <a:r>
              <a:rPr lang="da-DK" spc="4" smtClean="0">
                <a:solidFill>
                  <a:prstClr val="white"/>
                </a:solidFill>
              </a:rPr>
              <a:t>Page</a:t>
            </a:r>
            <a:r>
              <a:rPr lang="da-DK" spc="-22" smtClean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lang="da-DK" spc="9" smtClean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‹#›</a:t>
            </a:fld>
            <a:endParaRPr lang="da-DK" spc="9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4182" y="403412"/>
            <a:ext cx="11083636" cy="6051176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200727" y="1445559"/>
            <a:ext cx="9236364" cy="67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793" y="1316691"/>
            <a:ext cx="9824412" cy="488916"/>
          </a:xfrm>
        </p:spPr>
        <p:txBody>
          <a:bodyPr lIns="0" tIns="0" rIns="0" bIns="0"/>
          <a:lstStyle>
            <a:lvl1pPr>
              <a:defRPr sz="3177" b="0" i="0">
                <a:solidFill>
                  <a:srgbClr val="FF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5334" y="2647639"/>
            <a:ext cx="9672011" cy="325923"/>
          </a:xfrm>
        </p:spPr>
        <p:txBody>
          <a:bodyPr lIns="0" tIns="0" rIns="0" bIns="0"/>
          <a:lstStyle>
            <a:lvl1pPr>
              <a:defRPr sz="2118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06">
              <a:spcBef>
                <a:spcPts val="26"/>
              </a:spcBef>
            </a:pPr>
            <a:r>
              <a:rPr lang="da-DK" spc="4" smtClean="0">
                <a:solidFill>
                  <a:prstClr val="white"/>
                </a:solidFill>
              </a:rPr>
              <a:t>Page</a:t>
            </a:r>
            <a:r>
              <a:rPr lang="da-DK" spc="-22" smtClean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lang="da-DK" spc="9" smtClean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‹#›</a:t>
            </a:fld>
            <a:endParaRPr lang="da-DK" spc="9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793" y="1316691"/>
            <a:ext cx="9824412" cy="488916"/>
          </a:xfrm>
        </p:spPr>
        <p:txBody>
          <a:bodyPr lIns="0" tIns="0" rIns="0" bIns="0"/>
          <a:lstStyle>
            <a:lvl1pPr>
              <a:defRPr sz="3177" b="0" i="0">
                <a:solidFill>
                  <a:srgbClr val="FF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06">
              <a:spcBef>
                <a:spcPts val="26"/>
              </a:spcBef>
            </a:pPr>
            <a:r>
              <a:rPr lang="da-DK" spc="4" smtClean="0">
                <a:solidFill>
                  <a:prstClr val="white"/>
                </a:solidFill>
              </a:rPr>
              <a:t>Page</a:t>
            </a:r>
            <a:r>
              <a:rPr lang="da-DK" spc="-22" smtClean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lang="da-DK" spc="9" smtClean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‹#›</a:t>
            </a:fld>
            <a:endParaRPr lang="da-DK" spc="9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4182" y="403412"/>
            <a:ext cx="11083636" cy="6051176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293091" y="2554941"/>
            <a:ext cx="9236364" cy="67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793" y="1316691"/>
            <a:ext cx="9824412" cy="488916"/>
          </a:xfrm>
        </p:spPr>
        <p:txBody>
          <a:bodyPr lIns="0" tIns="0" rIns="0" bIns="0"/>
          <a:lstStyle>
            <a:lvl1pPr>
              <a:defRPr sz="3177" b="0" i="0">
                <a:solidFill>
                  <a:srgbClr val="FF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06">
              <a:spcBef>
                <a:spcPts val="26"/>
              </a:spcBef>
            </a:pPr>
            <a:r>
              <a:rPr lang="da-DK" spc="4" smtClean="0">
                <a:solidFill>
                  <a:prstClr val="white"/>
                </a:solidFill>
              </a:rPr>
              <a:t>Page</a:t>
            </a:r>
            <a:r>
              <a:rPr lang="da-DK" spc="-22" smtClean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lang="da-DK" spc="9" smtClean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‹#›</a:t>
            </a:fld>
            <a:endParaRPr lang="da-DK" spc="9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06">
              <a:spcBef>
                <a:spcPts val="26"/>
              </a:spcBef>
            </a:pPr>
            <a:r>
              <a:rPr lang="da-DK" spc="4" smtClean="0">
                <a:solidFill>
                  <a:prstClr val="white"/>
                </a:solidFill>
              </a:rPr>
              <a:t>Page</a:t>
            </a:r>
            <a:r>
              <a:rPr lang="da-DK" spc="-22" smtClean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lang="da-DK" spc="9" smtClean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‹#›</a:t>
            </a:fld>
            <a:endParaRPr lang="da-DK" spc="9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4182" y="403412"/>
            <a:ext cx="11083636" cy="6051176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293091" y="2554941"/>
            <a:ext cx="9236364" cy="67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40243" y="1778934"/>
            <a:ext cx="631151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06">
              <a:spcBef>
                <a:spcPts val="26"/>
              </a:spcBef>
            </a:pPr>
            <a:r>
              <a:rPr lang="da-DK" spc="4" smtClean="0">
                <a:solidFill>
                  <a:prstClr val="white"/>
                </a:solidFill>
              </a:rPr>
              <a:t>Page</a:t>
            </a:r>
            <a:r>
              <a:rPr lang="da-DK" spc="-22" smtClean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lang="da-DK" spc="9" smtClean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‹#›</a:t>
            </a:fld>
            <a:endParaRPr lang="da-DK" spc="9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4182" y="403412"/>
            <a:ext cx="11083636" cy="6051176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200727" y="1445559"/>
            <a:ext cx="9236364" cy="67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793" y="1316691"/>
            <a:ext cx="9824412" cy="488916"/>
          </a:xfrm>
        </p:spPr>
        <p:txBody>
          <a:bodyPr lIns="0" tIns="0" rIns="0" bIns="0"/>
          <a:lstStyle>
            <a:lvl1pPr>
              <a:defRPr sz="3177" b="0" i="0">
                <a:solidFill>
                  <a:srgbClr val="FF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5334" y="2647639"/>
            <a:ext cx="9672011" cy="325923"/>
          </a:xfrm>
        </p:spPr>
        <p:txBody>
          <a:bodyPr lIns="0" tIns="0" rIns="0" bIns="0"/>
          <a:lstStyle>
            <a:lvl1pPr>
              <a:defRPr sz="2118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06">
              <a:spcBef>
                <a:spcPts val="26"/>
              </a:spcBef>
            </a:pPr>
            <a:r>
              <a:rPr lang="da-DK" spc="4" smtClean="0">
                <a:solidFill>
                  <a:prstClr val="white"/>
                </a:solidFill>
              </a:rPr>
              <a:t>Page</a:t>
            </a:r>
            <a:r>
              <a:rPr lang="da-DK" spc="-22" smtClean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lang="da-DK" spc="9" smtClean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‹#›</a:t>
            </a:fld>
            <a:endParaRPr lang="da-DK" spc="9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793" y="1316691"/>
            <a:ext cx="9824412" cy="488916"/>
          </a:xfrm>
        </p:spPr>
        <p:txBody>
          <a:bodyPr lIns="0" tIns="0" rIns="0" bIns="0"/>
          <a:lstStyle>
            <a:lvl1pPr>
              <a:defRPr sz="3177" b="0" i="0">
                <a:solidFill>
                  <a:srgbClr val="FF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06">
              <a:spcBef>
                <a:spcPts val="26"/>
              </a:spcBef>
            </a:pPr>
            <a:r>
              <a:rPr lang="da-DK" spc="4" smtClean="0">
                <a:solidFill>
                  <a:prstClr val="white"/>
                </a:solidFill>
              </a:rPr>
              <a:t>Page</a:t>
            </a:r>
            <a:r>
              <a:rPr lang="da-DK" spc="-22" smtClean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lang="da-DK" spc="9" smtClean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‹#›</a:t>
            </a:fld>
            <a:endParaRPr lang="da-DK" spc="9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78F4-3A3B-B94A-9ACF-62845898C89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2D97-4F75-1E4D-953D-6AE1646C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9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4182" y="403412"/>
            <a:ext cx="11083636" cy="6051176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293091" y="2554941"/>
            <a:ext cx="9236364" cy="67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793" y="1316691"/>
            <a:ext cx="9824412" cy="488916"/>
          </a:xfrm>
        </p:spPr>
        <p:txBody>
          <a:bodyPr lIns="0" tIns="0" rIns="0" bIns="0"/>
          <a:lstStyle>
            <a:lvl1pPr>
              <a:defRPr sz="3177" b="0" i="0">
                <a:solidFill>
                  <a:srgbClr val="FF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06">
              <a:spcBef>
                <a:spcPts val="26"/>
              </a:spcBef>
            </a:pPr>
            <a:r>
              <a:rPr lang="da-DK" spc="4" smtClean="0">
                <a:solidFill>
                  <a:prstClr val="white"/>
                </a:solidFill>
              </a:rPr>
              <a:t>Page</a:t>
            </a:r>
            <a:r>
              <a:rPr lang="da-DK" spc="-22" smtClean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lang="da-DK" spc="9" smtClean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‹#›</a:t>
            </a:fld>
            <a:endParaRPr lang="da-DK" spc="9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06">
              <a:spcBef>
                <a:spcPts val="26"/>
              </a:spcBef>
            </a:pPr>
            <a:r>
              <a:rPr lang="da-DK" spc="4" smtClean="0">
                <a:solidFill>
                  <a:prstClr val="white"/>
                </a:solidFill>
              </a:rPr>
              <a:t>Page</a:t>
            </a:r>
            <a:r>
              <a:rPr lang="da-DK" spc="-22" smtClean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lang="da-DK" spc="9" smtClean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‹#›</a:t>
            </a:fld>
            <a:endParaRPr lang="da-DK" spc="9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4182" y="403412"/>
            <a:ext cx="11083636" cy="6051176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293091" y="2554941"/>
            <a:ext cx="9236364" cy="67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40243" y="1778934"/>
            <a:ext cx="631151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06">
              <a:spcBef>
                <a:spcPts val="26"/>
              </a:spcBef>
            </a:pPr>
            <a:r>
              <a:rPr lang="da-DK" spc="4" smtClean="0">
                <a:solidFill>
                  <a:prstClr val="white"/>
                </a:solidFill>
              </a:rPr>
              <a:t>Page</a:t>
            </a:r>
            <a:r>
              <a:rPr lang="da-DK" spc="-22" smtClean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lang="da-DK" spc="9" smtClean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‹#›</a:t>
            </a:fld>
            <a:endParaRPr lang="da-DK" spc="9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4182" y="403412"/>
            <a:ext cx="11083636" cy="6051176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200727" y="1445559"/>
            <a:ext cx="9236364" cy="67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793" y="1316691"/>
            <a:ext cx="9824412" cy="488916"/>
          </a:xfrm>
        </p:spPr>
        <p:txBody>
          <a:bodyPr lIns="0" tIns="0" rIns="0" bIns="0"/>
          <a:lstStyle>
            <a:lvl1pPr>
              <a:defRPr sz="3177" b="0" i="0">
                <a:solidFill>
                  <a:srgbClr val="FF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5334" y="2647639"/>
            <a:ext cx="9672011" cy="325923"/>
          </a:xfrm>
        </p:spPr>
        <p:txBody>
          <a:bodyPr lIns="0" tIns="0" rIns="0" bIns="0"/>
          <a:lstStyle>
            <a:lvl1pPr>
              <a:defRPr sz="2118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06">
              <a:spcBef>
                <a:spcPts val="26"/>
              </a:spcBef>
            </a:pPr>
            <a:r>
              <a:rPr lang="da-DK" spc="4" smtClean="0">
                <a:solidFill>
                  <a:prstClr val="white"/>
                </a:solidFill>
              </a:rPr>
              <a:t>Page</a:t>
            </a:r>
            <a:r>
              <a:rPr lang="da-DK" spc="-22" smtClean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lang="da-DK" spc="9" smtClean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‹#›</a:t>
            </a:fld>
            <a:endParaRPr lang="da-DK" spc="9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793" y="1316691"/>
            <a:ext cx="9824412" cy="488916"/>
          </a:xfrm>
        </p:spPr>
        <p:txBody>
          <a:bodyPr lIns="0" tIns="0" rIns="0" bIns="0"/>
          <a:lstStyle>
            <a:lvl1pPr>
              <a:defRPr sz="3177" b="0" i="0">
                <a:solidFill>
                  <a:srgbClr val="FF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06">
              <a:spcBef>
                <a:spcPts val="26"/>
              </a:spcBef>
            </a:pPr>
            <a:r>
              <a:rPr lang="da-DK" spc="4" smtClean="0">
                <a:solidFill>
                  <a:prstClr val="white"/>
                </a:solidFill>
              </a:rPr>
              <a:t>Page</a:t>
            </a:r>
            <a:r>
              <a:rPr lang="da-DK" spc="-22" smtClean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lang="da-DK" spc="9" smtClean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‹#›</a:t>
            </a:fld>
            <a:endParaRPr lang="da-DK" spc="9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4182" y="403412"/>
            <a:ext cx="11083636" cy="6051176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293091" y="2554941"/>
            <a:ext cx="9236364" cy="67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793" y="1316691"/>
            <a:ext cx="9824412" cy="488916"/>
          </a:xfrm>
        </p:spPr>
        <p:txBody>
          <a:bodyPr lIns="0" tIns="0" rIns="0" bIns="0"/>
          <a:lstStyle>
            <a:lvl1pPr>
              <a:defRPr sz="3177" b="0" i="0">
                <a:solidFill>
                  <a:srgbClr val="FF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06">
              <a:spcBef>
                <a:spcPts val="26"/>
              </a:spcBef>
            </a:pPr>
            <a:r>
              <a:rPr lang="da-DK" spc="4" smtClean="0">
                <a:solidFill>
                  <a:prstClr val="white"/>
                </a:solidFill>
              </a:rPr>
              <a:t>Page</a:t>
            </a:r>
            <a:r>
              <a:rPr lang="da-DK" spc="-22" smtClean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lang="da-DK" spc="9" smtClean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‹#›</a:t>
            </a:fld>
            <a:endParaRPr lang="da-DK" spc="9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06">
              <a:spcBef>
                <a:spcPts val="26"/>
              </a:spcBef>
            </a:pPr>
            <a:r>
              <a:rPr lang="da-DK" spc="4" smtClean="0">
                <a:solidFill>
                  <a:prstClr val="white"/>
                </a:solidFill>
              </a:rPr>
              <a:t>Page</a:t>
            </a:r>
            <a:r>
              <a:rPr lang="da-DK" spc="-22" smtClean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lang="da-DK" spc="9" smtClean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‹#›</a:t>
            </a:fld>
            <a:endParaRPr lang="da-DK" spc="9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78F4-3A3B-B94A-9ACF-62845898C89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2D97-4F75-1E4D-953D-6AE1646C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3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78F4-3A3B-B94A-9ACF-62845898C89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2D97-4F75-1E4D-953D-6AE1646C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9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78F4-3A3B-B94A-9ACF-62845898C89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2D97-4F75-1E4D-953D-6AE1646C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7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78F4-3A3B-B94A-9ACF-62845898C89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2D97-4F75-1E4D-953D-6AE1646C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8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78F4-3A3B-B94A-9ACF-62845898C89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2D97-4F75-1E4D-953D-6AE1646C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1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78F4-3A3B-B94A-9ACF-62845898C89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2D97-4F75-1E4D-953D-6AE1646C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theme" Target="../theme/theme4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theme" Target="../theme/theme6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78F4-3A3B-B94A-9ACF-62845898C89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2D97-4F75-1E4D-953D-6AE1646C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2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0D0C2C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985" y="105427"/>
            <a:ext cx="243670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032" y="1241213"/>
            <a:ext cx="113919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2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4003" y="220147"/>
            <a:ext cx="834399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7240" y="1459888"/>
            <a:ext cx="10917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29039" y="6240486"/>
            <a:ext cx="277928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71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04891">
              <a:lnSpc>
                <a:spcPts val="1479"/>
              </a:lnSpc>
            </a:pPr>
            <a:fld id="{81D60167-4931-47E6-BA6A-407CBD079E47}" type="slidenum">
              <a:rPr lang="uk-UA" smtClean="0">
                <a:solidFill>
                  <a:prstClr val="black"/>
                </a:solidFill>
              </a:rPr>
              <a:pPr marL="104891">
                <a:lnSpc>
                  <a:spcPts val="1479"/>
                </a:lnSpc>
              </a:pPr>
              <a:t>‹#›</a:t>
            </a:fld>
            <a:endParaRPr lang="uk-U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4182" y="403412"/>
            <a:ext cx="11083636" cy="6051176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793" y="1316691"/>
            <a:ext cx="98244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5334" y="2647639"/>
            <a:ext cx="967201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87243" y="6277239"/>
            <a:ext cx="603442" cy="128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06">
              <a:spcBef>
                <a:spcPts val="26"/>
              </a:spcBef>
            </a:pPr>
            <a:r>
              <a:rPr lang="da-DK" spc="4" smtClean="0">
                <a:solidFill>
                  <a:prstClr val="white"/>
                </a:solidFill>
              </a:rPr>
              <a:t>Page</a:t>
            </a:r>
            <a:r>
              <a:rPr lang="da-DK" spc="-22" smtClean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lang="da-DK" spc="9" smtClean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‹#›</a:t>
            </a:fld>
            <a:endParaRPr lang="da-DK" spc="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4182" y="403412"/>
            <a:ext cx="11083636" cy="6051176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793" y="1316691"/>
            <a:ext cx="98244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5334" y="2647639"/>
            <a:ext cx="967201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87243" y="6277239"/>
            <a:ext cx="603442" cy="128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06">
              <a:spcBef>
                <a:spcPts val="26"/>
              </a:spcBef>
            </a:pPr>
            <a:r>
              <a:rPr lang="da-DK" spc="4" smtClean="0">
                <a:solidFill>
                  <a:prstClr val="white"/>
                </a:solidFill>
              </a:rPr>
              <a:t>Page</a:t>
            </a:r>
            <a:r>
              <a:rPr lang="da-DK" spc="-22" smtClean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lang="da-DK" spc="9" smtClean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‹#›</a:t>
            </a:fld>
            <a:endParaRPr lang="da-DK" spc="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5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4182" y="403412"/>
            <a:ext cx="11083636" cy="6051176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793" y="1316691"/>
            <a:ext cx="98244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5334" y="2647639"/>
            <a:ext cx="967201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87243" y="6277239"/>
            <a:ext cx="603442" cy="128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06">
              <a:spcBef>
                <a:spcPts val="26"/>
              </a:spcBef>
            </a:pPr>
            <a:r>
              <a:rPr lang="da-DK" spc="4" smtClean="0">
                <a:solidFill>
                  <a:prstClr val="white"/>
                </a:solidFill>
              </a:rPr>
              <a:t>Page</a:t>
            </a:r>
            <a:r>
              <a:rPr lang="da-DK" spc="-22" smtClean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lang="da-DK" spc="9" smtClean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‹#›</a:t>
            </a:fld>
            <a:endParaRPr lang="da-DK" spc="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0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rchiv.infsec.ethz.ch/education/fs08/secsem/Bleichenbacher98.pdf" TargetMode="Externa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jpg"/><Relationship Id="rId17" Type="http://schemas.openxmlformats.org/officeDocument/2006/relationships/image" Target="../media/image27.jpg"/><Relationship Id="rId18" Type="http://schemas.openxmlformats.org/officeDocument/2006/relationships/image" Target="../media/image28.jp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uraj.somorovsky@3curity.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Bleichenbacher</a:t>
            </a:r>
            <a:r>
              <a:rPr lang="en-US" dirty="0" smtClean="0"/>
              <a:t> Attacks against RSA (PKCS#1)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Yuan Xiao</a:t>
            </a:r>
          </a:p>
          <a:p>
            <a:r>
              <a:rPr lang="en-US" dirty="0" smtClean="0"/>
              <a:t>(Slides borrowed from several online sources)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1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5" y="105427"/>
            <a:ext cx="2944707" cy="67460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pc="-313" dirty="0"/>
              <a:t>Oh </a:t>
            </a:r>
            <a:r>
              <a:rPr spc="-152" dirty="0"/>
              <a:t>no,</a:t>
            </a:r>
            <a:r>
              <a:rPr spc="-220" dirty="0"/>
              <a:t> </a:t>
            </a:r>
            <a:r>
              <a:rPr spc="-293" dirty="0"/>
              <a:t>wait…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86" y="694617"/>
            <a:ext cx="11086253" cy="4771862"/>
          </a:xfrm>
          <a:prstGeom prst="rect">
            <a:avLst/>
          </a:prstGeom>
        </p:spPr>
        <p:txBody>
          <a:bodyPr vert="horz" wrap="square" lIns="0" tIns="204893" rIns="0" bIns="0" rtlCol="0">
            <a:spAutoFit/>
          </a:bodyPr>
          <a:lstStyle/>
          <a:p>
            <a:pPr marL="474121" indent="-457189">
              <a:spcBef>
                <a:spcPts val="1613"/>
              </a:spcBef>
              <a:buClr>
                <a:srgbClr val="000000"/>
              </a:buClr>
              <a:buChar char="•"/>
              <a:tabLst>
                <a:tab pos="473275" algn="l"/>
                <a:tab pos="474121" algn="l"/>
              </a:tabLst>
            </a:pPr>
            <a:r>
              <a:rPr sz="2933" spc="-113" dirty="0">
                <a:solidFill>
                  <a:srgbClr val="FFFFFF"/>
                </a:solidFill>
                <a:latin typeface="Arial"/>
                <a:cs typeface="Arial"/>
              </a:rPr>
              <a:t>What’s </a:t>
            </a:r>
            <a:r>
              <a:rPr sz="2933" spc="-233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933" spc="-127" dirty="0">
                <a:solidFill>
                  <a:srgbClr val="FFFFFF"/>
                </a:solidFill>
                <a:latin typeface="Arial"/>
                <a:cs typeface="Arial"/>
              </a:rPr>
              <a:t>padding</a:t>
            </a:r>
            <a:r>
              <a:rPr sz="2933" spc="-1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spc="-120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endParaRPr sz="2933">
              <a:latin typeface="Arial"/>
              <a:cs typeface="Arial"/>
            </a:endParaRPr>
          </a:p>
          <a:p>
            <a:pPr marL="474121" indent="-457189">
              <a:spcBef>
                <a:spcPts val="1473"/>
              </a:spcBef>
              <a:buClr>
                <a:srgbClr val="000000"/>
              </a:buClr>
              <a:buChar char="•"/>
              <a:tabLst>
                <a:tab pos="473275" algn="l"/>
                <a:tab pos="474121" algn="l"/>
              </a:tabLst>
            </a:pPr>
            <a:r>
              <a:rPr sz="2933" spc="-267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933" spc="-127" dirty="0">
                <a:solidFill>
                  <a:srgbClr val="FFFFFF"/>
                </a:solidFill>
                <a:latin typeface="Arial"/>
                <a:cs typeface="Arial"/>
              </a:rPr>
              <a:t>padding oracle </a:t>
            </a:r>
            <a:r>
              <a:rPr sz="2933" spc="-152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933" spc="-113" dirty="0">
                <a:solidFill>
                  <a:srgbClr val="FFFFFF"/>
                </a:solidFill>
                <a:latin typeface="Arial"/>
                <a:cs typeface="Arial"/>
              </a:rPr>
              <a:t>something </a:t>
            </a:r>
            <a:r>
              <a:rPr sz="2933" spc="-87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933" spc="-2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933" spc="-7" dirty="0">
                <a:solidFill>
                  <a:srgbClr val="FFFFFF"/>
                </a:solidFill>
                <a:latin typeface="Arial"/>
                <a:cs typeface="Arial"/>
              </a:rPr>
              <a:t>tell </a:t>
            </a:r>
            <a:r>
              <a:rPr sz="2933" spc="-12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933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spc="-53" dirty="0">
                <a:solidFill>
                  <a:srgbClr val="FFFFFF"/>
                </a:solidFill>
                <a:latin typeface="Arial"/>
                <a:cs typeface="Arial"/>
              </a:rPr>
              <a:t>whether:</a:t>
            </a:r>
            <a:endParaRPr sz="2933">
              <a:latin typeface="Arial"/>
              <a:cs typeface="Arial"/>
            </a:endParaRPr>
          </a:p>
          <a:p>
            <a:pPr marL="938930" lvl="1" indent="-381837">
              <a:spcBef>
                <a:spcPts val="93"/>
              </a:spcBef>
              <a:buChar char="–"/>
              <a:tabLst>
                <a:tab pos="939777" algn="l"/>
              </a:tabLst>
            </a:pPr>
            <a:r>
              <a:rPr sz="3733" spc="-233" dirty="0">
                <a:solidFill>
                  <a:srgbClr val="FFFFFF"/>
                </a:solidFill>
                <a:latin typeface="Arial"/>
                <a:cs typeface="Arial"/>
              </a:rPr>
              <a:t>Padding </a:t>
            </a:r>
            <a:r>
              <a:rPr sz="3733" spc="-193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733" spc="-10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33" spc="-100" dirty="0">
                <a:solidFill>
                  <a:srgbClr val="FFFFFF"/>
                </a:solidFill>
                <a:latin typeface="Arial"/>
                <a:cs typeface="Arial"/>
              </a:rPr>
              <a:t>correct</a:t>
            </a:r>
            <a:endParaRPr sz="3733">
              <a:latin typeface="Arial"/>
              <a:cs typeface="Arial"/>
            </a:endParaRPr>
          </a:p>
          <a:p>
            <a:pPr marL="938930" lvl="1" indent="-381837">
              <a:spcBef>
                <a:spcPts val="133"/>
              </a:spcBef>
              <a:buChar char="–"/>
              <a:tabLst>
                <a:tab pos="939777" algn="l"/>
              </a:tabLst>
            </a:pPr>
            <a:r>
              <a:rPr sz="3733" spc="-193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3733" spc="-13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endParaRPr sz="3733">
              <a:latin typeface="Arial"/>
              <a:cs typeface="Arial"/>
            </a:endParaRPr>
          </a:p>
          <a:p>
            <a:pPr marL="474121" indent="-457189">
              <a:spcBef>
                <a:spcPts val="1507"/>
              </a:spcBef>
              <a:buClr>
                <a:srgbClr val="000000"/>
              </a:buClr>
              <a:buChar char="•"/>
              <a:tabLst>
                <a:tab pos="473275" algn="l"/>
                <a:tab pos="474121" algn="l"/>
              </a:tabLst>
            </a:pPr>
            <a:r>
              <a:rPr sz="2933" spc="-227" dirty="0">
                <a:solidFill>
                  <a:srgbClr val="FFFFFF"/>
                </a:solidFill>
                <a:latin typeface="Arial"/>
                <a:cs typeface="Arial"/>
              </a:rPr>
              <a:t>E.g:</a:t>
            </a:r>
            <a:endParaRPr sz="2933">
              <a:latin typeface="Arial"/>
              <a:cs typeface="Arial"/>
            </a:endParaRPr>
          </a:p>
          <a:p>
            <a:pPr marL="938930" lvl="1" indent="-381837">
              <a:spcBef>
                <a:spcPts val="93"/>
              </a:spcBef>
              <a:buChar char="–"/>
              <a:tabLst>
                <a:tab pos="939777" algn="l"/>
              </a:tabLst>
            </a:pPr>
            <a:r>
              <a:rPr sz="3733" spc="-393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3733" spc="-93" dirty="0">
                <a:solidFill>
                  <a:srgbClr val="FFFFFF"/>
                </a:solidFill>
                <a:latin typeface="Arial"/>
                <a:cs typeface="Arial"/>
              </a:rPr>
              <a:t>failed </a:t>
            </a:r>
            <a:r>
              <a:rPr sz="3733" spc="-80" dirty="0">
                <a:solidFill>
                  <a:srgbClr val="FFFFFF"/>
                </a:solidFill>
                <a:latin typeface="Arial"/>
                <a:cs typeface="Arial"/>
              </a:rPr>
              <a:t>authentication </a:t>
            </a:r>
            <a:r>
              <a:rPr sz="3733" spc="-333" dirty="0">
                <a:solidFill>
                  <a:srgbClr val="FFFFFF"/>
                </a:solidFill>
                <a:latin typeface="Arial"/>
                <a:cs typeface="Arial"/>
              </a:rPr>
              <a:t>=&gt; </a:t>
            </a:r>
            <a:r>
              <a:rPr sz="3733" spc="-460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r>
              <a:rPr sz="3733" spc="-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33" spc="-193" dirty="0">
                <a:solidFill>
                  <a:srgbClr val="FFFFFF"/>
                </a:solidFill>
                <a:latin typeface="Arial"/>
                <a:cs typeface="Arial"/>
              </a:rPr>
              <a:t>403</a:t>
            </a:r>
            <a:endParaRPr sz="3733">
              <a:latin typeface="Arial"/>
              <a:cs typeface="Arial"/>
            </a:endParaRPr>
          </a:p>
          <a:p>
            <a:pPr marL="938930" lvl="1" indent="-381837">
              <a:lnSpc>
                <a:spcPts val="4147"/>
              </a:lnSpc>
              <a:spcBef>
                <a:spcPts val="133"/>
              </a:spcBef>
              <a:buChar char="–"/>
              <a:tabLst>
                <a:tab pos="939777" algn="l"/>
              </a:tabLst>
            </a:pPr>
            <a:r>
              <a:rPr sz="3733" spc="-272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733" spc="-160" dirty="0">
                <a:solidFill>
                  <a:srgbClr val="FFFFFF"/>
                </a:solidFill>
                <a:latin typeface="Arial"/>
                <a:cs typeface="Arial"/>
              </a:rPr>
              <a:t>padding </a:t>
            </a:r>
            <a:r>
              <a:rPr sz="3733" spc="-13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733" spc="-107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3733" spc="-80" dirty="0">
                <a:solidFill>
                  <a:srgbClr val="FFFFFF"/>
                </a:solidFill>
                <a:latin typeface="Arial"/>
                <a:cs typeface="Arial"/>
              </a:rPr>
              <a:t>authentication </a:t>
            </a:r>
            <a:r>
              <a:rPr sz="3733" spc="-133" dirty="0">
                <a:solidFill>
                  <a:srgbClr val="FFFFFF"/>
                </a:solidFill>
                <a:latin typeface="Arial"/>
                <a:cs typeface="Arial"/>
              </a:rPr>
              <a:t>request </a:t>
            </a:r>
            <a:r>
              <a:rPr sz="3733" spc="-193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733" spc="-4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33" spc="-113" dirty="0">
                <a:solidFill>
                  <a:srgbClr val="FFFFFF"/>
                </a:solidFill>
                <a:latin typeface="Arial"/>
                <a:cs typeface="Arial"/>
              </a:rPr>
              <a:t>invalid</a:t>
            </a:r>
            <a:endParaRPr sz="3733">
              <a:latin typeface="Arial"/>
              <a:cs typeface="Arial"/>
            </a:endParaRPr>
          </a:p>
          <a:p>
            <a:pPr marL="938930">
              <a:lnSpc>
                <a:spcPts val="4147"/>
              </a:lnSpc>
            </a:pPr>
            <a:r>
              <a:rPr sz="3733" spc="-327" dirty="0">
                <a:solidFill>
                  <a:srgbClr val="FFFFFF"/>
                </a:solidFill>
                <a:latin typeface="Arial"/>
                <a:cs typeface="Arial"/>
              </a:rPr>
              <a:t>=&gt; </a:t>
            </a:r>
            <a:r>
              <a:rPr sz="3733" spc="-460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r>
              <a:rPr sz="3733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33" spc="-187" dirty="0">
                <a:solidFill>
                  <a:srgbClr val="FFFFFF"/>
                </a:solidFill>
                <a:latin typeface="Arial"/>
                <a:cs typeface="Arial"/>
              </a:rPr>
              <a:t>500</a:t>
            </a:r>
            <a:endParaRPr sz="373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59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5" y="105427"/>
            <a:ext cx="4897120" cy="67460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pc="-193" dirty="0"/>
              <a:t>Bleichenbacher</a:t>
            </a:r>
            <a:r>
              <a:rPr spc="-305" dirty="0"/>
              <a:t> </a:t>
            </a:r>
            <a:r>
              <a:rPr spc="-140" dirty="0"/>
              <a:t>attack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85" y="696604"/>
            <a:ext cx="10957560" cy="4969480"/>
          </a:xfrm>
          <a:prstGeom prst="rect">
            <a:avLst/>
          </a:prstGeom>
        </p:spPr>
        <p:txBody>
          <a:bodyPr vert="horz" wrap="square" lIns="0" tIns="215053" rIns="0" bIns="0" rtlCol="0">
            <a:spAutoFit/>
          </a:bodyPr>
          <a:lstStyle/>
          <a:p>
            <a:pPr marL="474121" indent="-457189">
              <a:spcBef>
                <a:spcPts val="1693"/>
              </a:spcBef>
              <a:buClr>
                <a:srgbClr val="000000"/>
              </a:buClr>
              <a:buChar char="•"/>
              <a:tabLst>
                <a:tab pos="473275" algn="l"/>
                <a:tab pos="474121" algn="l"/>
              </a:tabLst>
            </a:pPr>
            <a:r>
              <a:rPr sz="2533" spc="-173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533" spc="-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533" spc="-107" dirty="0">
                <a:solidFill>
                  <a:srgbClr val="FFFFFF"/>
                </a:solidFill>
                <a:latin typeface="Arial"/>
                <a:cs typeface="Arial"/>
              </a:rPr>
              <a:t>padding oracle </a:t>
            </a:r>
            <a:r>
              <a:rPr sz="2533" spc="-87" dirty="0">
                <a:solidFill>
                  <a:srgbClr val="FFFFFF"/>
                </a:solidFill>
                <a:latin typeface="Arial"/>
                <a:cs typeface="Arial"/>
              </a:rPr>
              <a:t>attack on </a:t>
            </a:r>
            <a:r>
              <a:rPr sz="2533" spc="-400" dirty="0">
                <a:solidFill>
                  <a:srgbClr val="FFFFFF"/>
                </a:solidFill>
                <a:latin typeface="Arial"/>
                <a:cs typeface="Arial"/>
              </a:rPr>
              <a:t>PKCS1</a:t>
            </a:r>
            <a:r>
              <a:rPr sz="2533" spc="-2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33" spc="-120" dirty="0">
                <a:solidFill>
                  <a:srgbClr val="FFFFFF"/>
                </a:solidFill>
                <a:latin typeface="Arial"/>
                <a:cs typeface="Arial"/>
              </a:rPr>
              <a:t>v1.5</a:t>
            </a:r>
            <a:endParaRPr sz="2533">
              <a:latin typeface="Arial"/>
              <a:cs typeface="Arial"/>
            </a:endParaRPr>
          </a:p>
          <a:p>
            <a:pPr marL="474121" indent="-457189">
              <a:spcBef>
                <a:spcPts val="1553"/>
              </a:spcBef>
              <a:buClr>
                <a:srgbClr val="000000"/>
              </a:buClr>
              <a:buChar char="•"/>
              <a:tabLst>
                <a:tab pos="473275" algn="l"/>
                <a:tab pos="474121" algn="l"/>
              </a:tabLst>
            </a:pPr>
            <a:r>
              <a:rPr sz="2533" spc="-93" dirty="0">
                <a:solidFill>
                  <a:srgbClr val="FFFFFF"/>
                </a:solidFill>
                <a:latin typeface="Arial"/>
                <a:cs typeface="Arial"/>
              </a:rPr>
              <a:t>Original </a:t>
            </a:r>
            <a:r>
              <a:rPr sz="2533" spc="-100" dirty="0">
                <a:solidFill>
                  <a:srgbClr val="FFFFFF"/>
                </a:solidFill>
                <a:latin typeface="Arial"/>
                <a:cs typeface="Arial"/>
              </a:rPr>
              <a:t>paper </a:t>
            </a:r>
            <a:r>
              <a:rPr sz="2533" spc="-33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533" spc="-133" dirty="0">
                <a:solidFill>
                  <a:srgbClr val="FFFFFF"/>
                </a:solidFill>
                <a:latin typeface="Arial"/>
                <a:cs typeface="Arial"/>
              </a:rPr>
              <a:t>1998 </a:t>
            </a:r>
            <a:r>
              <a:rPr sz="2533" spc="-113" dirty="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r>
              <a:rPr sz="2533" spc="-25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33" u="heavy" spc="-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here</a:t>
            </a:r>
            <a:endParaRPr sz="2533">
              <a:latin typeface="Arial"/>
              <a:cs typeface="Arial"/>
            </a:endParaRPr>
          </a:p>
          <a:p>
            <a:pPr marL="474121" indent="-457189">
              <a:spcBef>
                <a:spcPts val="1533"/>
              </a:spcBef>
              <a:buClr>
                <a:srgbClr val="000000"/>
              </a:buClr>
              <a:buChar char="•"/>
              <a:tabLst>
                <a:tab pos="473275" algn="l"/>
                <a:tab pos="474121" algn="l"/>
              </a:tabLst>
            </a:pPr>
            <a:r>
              <a:rPr sz="2533" spc="-152" dirty="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sz="2533" spc="-14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533" spc="-107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533" spc="-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33" spc="-67" dirty="0">
                <a:solidFill>
                  <a:srgbClr val="FFFFFF"/>
                </a:solidFill>
                <a:latin typeface="Arial"/>
                <a:cs typeface="Arial"/>
              </a:rPr>
              <a:t>which:</a:t>
            </a:r>
            <a:endParaRPr sz="2533">
              <a:latin typeface="Arial"/>
              <a:cs typeface="Arial"/>
            </a:endParaRPr>
          </a:p>
          <a:p>
            <a:pPr marL="938930" lvl="1" indent="-381837">
              <a:spcBef>
                <a:spcPts val="207"/>
              </a:spcBef>
              <a:buChar char="–"/>
              <a:tabLst>
                <a:tab pos="939777" algn="l"/>
              </a:tabLst>
            </a:pPr>
            <a:r>
              <a:rPr sz="3200" spc="-287" dirty="0">
                <a:solidFill>
                  <a:srgbClr val="FFFFFF"/>
                </a:solidFill>
                <a:latin typeface="Arial"/>
                <a:cs typeface="Arial"/>
              </a:rPr>
              <a:t>Uses </a:t>
            </a:r>
            <a:r>
              <a:rPr sz="3200" spc="-507" dirty="0">
                <a:solidFill>
                  <a:srgbClr val="FFFFFF"/>
                </a:solidFill>
                <a:latin typeface="Arial"/>
                <a:cs typeface="Arial"/>
              </a:rPr>
              <a:t>PKCS1 </a:t>
            </a:r>
            <a:r>
              <a:rPr sz="3200" spc="-147" dirty="0">
                <a:solidFill>
                  <a:srgbClr val="FFFFFF"/>
                </a:solidFill>
                <a:latin typeface="Arial"/>
                <a:cs typeface="Arial"/>
              </a:rPr>
              <a:t>v1.5</a:t>
            </a:r>
            <a:r>
              <a:rPr sz="3200" spc="-1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Arial"/>
                <a:cs typeface="Arial"/>
              </a:rPr>
              <a:t>padding</a:t>
            </a:r>
            <a:endParaRPr sz="3200">
              <a:latin typeface="Arial"/>
              <a:cs typeface="Arial"/>
            </a:endParaRPr>
          </a:p>
          <a:p>
            <a:pPr marL="938930" lvl="1" indent="-381837">
              <a:spcBef>
                <a:spcPts val="220"/>
              </a:spcBef>
              <a:buChar char="–"/>
              <a:tabLst>
                <a:tab pos="939777" algn="l"/>
              </a:tabLst>
            </a:pPr>
            <a:r>
              <a:rPr sz="3200" spc="-32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3200" spc="-19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tell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27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53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3200" spc="-1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33" dirty="0">
                <a:solidFill>
                  <a:srgbClr val="FFFFFF"/>
                </a:solidFill>
                <a:latin typeface="Arial"/>
                <a:cs typeface="Arial"/>
              </a:rPr>
              <a:t>RSA</a:t>
            </a:r>
            <a:r>
              <a:rPr sz="3200" spc="-19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73" dirty="0">
                <a:solidFill>
                  <a:srgbClr val="FFFFFF"/>
                </a:solidFill>
                <a:latin typeface="Arial"/>
                <a:cs typeface="Arial"/>
              </a:rPr>
              <a:t>decryption</a:t>
            </a:r>
            <a:r>
              <a:rPr sz="3200" spc="-19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failed</a:t>
            </a:r>
            <a:r>
              <a:rPr sz="3200" spc="-1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33" dirty="0">
                <a:solidFill>
                  <a:srgbClr val="FFFFFF"/>
                </a:solidFill>
                <a:latin typeface="Arial"/>
                <a:cs typeface="Arial"/>
              </a:rPr>
              <a:t>due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7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73" dirty="0">
                <a:solidFill>
                  <a:srgbClr val="FFFFFF"/>
                </a:solidFill>
                <a:latin typeface="Arial"/>
                <a:cs typeface="Arial"/>
              </a:rPr>
              <a:t>incorrect</a:t>
            </a: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Arial"/>
                <a:cs typeface="Arial"/>
              </a:rPr>
              <a:t>padding</a:t>
            </a:r>
            <a:endParaRPr sz="3200">
              <a:latin typeface="Arial"/>
              <a:cs typeface="Arial"/>
            </a:endParaRPr>
          </a:p>
          <a:p>
            <a:pPr marL="474121" indent="-457189">
              <a:spcBef>
                <a:spcPts val="1580"/>
              </a:spcBef>
              <a:buClr>
                <a:srgbClr val="000000"/>
              </a:buClr>
              <a:buChar char="•"/>
              <a:tabLst>
                <a:tab pos="473275" algn="l"/>
                <a:tab pos="474121" algn="l"/>
              </a:tabLst>
            </a:pPr>
            <a:r>
              <a:rPr sz="2533" spc="-272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533" spc="-14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33" spc="-133" dirty="0">
                <a:solidFill>
                  <a:srgbClr val="FFFFFF"/>
                </a:solidFill>
                <a:latin typeface="Arial"/>
                <a:cs typeface="Arial"/>
              </a:rPr>
              <a:t>can:</a:t>
            </a:r>
            <a:endParaRPr sz="2533">
              <a:latin typeface="Arial"/>
              <a:cs typeface="Arial"/>
            </a:endParaRPr>
          </a:p>
          <a:p>
            <a:pPr marL="938930" lvl="1" indent="-381837">
              <a:spcBef>
                <a:spcPts val="187"/>
              </a:spcBef>
              <a:buChar char="–"/>
              <a:tabLst>
                <a:tab pos="939777" algn="l"/>
              </a:tabLst>
            </a:pPr>
            <a:r>
              <a:rPr sz="3200" spc="-67" dirty="0">
                <a:solidFill>
                  <a:srgbClr val="FFFFFF"/>
                </a:solidFill>
                <a:latin typeface="Arial"/>
                <a:cs typeface="Arial"/>
              </a:rPr>
              <a:t>retrieve </a:t>
            </a: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73" dirty="0">
                <a:solidFill>
                  <a:srgbClr val="FFFFFF"/>
                </a:solidFill>
                <a:latin typeface="Arial"/>
                <a:cs typeface="Arial"/>
              </a:rPr>
              <a:t>associated</a:t>
            </a:r>
            <a:r>
              <a:rPr sz="3200" spc="-40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cleartext</a:t>
            </a:r>
            <a:endParaRPr sz="3200">
              <a:latin typeface="Arial"/>
              <a:cs typeface="Arial"/>
            </a:endParaRPr>
          </a:p>
          <a:p>
            <a:pPr marL="938930" lvl="1" indent="-381837">
              <a:spcBef>
                <a:spcPts val="220"/>
              </a:spcBef>
              <a:buChar char="–"/>
              <a:tabLst>
                <a:tab pos="939777" algn="l"/>
              </a:tabLst>
            </a:pPr>
            <a:r>
              <a:rPr sz="3200" spc="-14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issuing </a:t>
            </a:r>
            <a:r>
              <a:rPr sz="3200" spc="-253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high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3200" spc="-7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200" spc="-113" dirty="0">
                <a:solidFill>
                  <a:srgbClr val="FFFFFF"/>
                </a:solidFill>
                <a:latin typeface="Arial"/>
                <a:cs typeface="Arial"/>
              </a:rPr>
              <a:t>request 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(~1</a:t>
            </a:r>
            <a:r>
              <a:rPr sz="3200" spc="-5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million)</a:t>
            </a:r>
            <a:endParaRPr sz="3200">
              <a:latin typeface="Arial"/>
              <a:cs typeface="Arial"/>
            </a:endParaRPr>
          </a:p>
          <a:p>
            <a:pPr marL="938930" lvl="1" indent="-381837">
              <a:spcBef>
                <a:spcPts val="227"/>
              </a:spcBef>
              <a:buChar char="–"/>
              <a:tabLst>
                <a:tab pos="939777" algn="l"/>
              </a:tabLst>
            </a:pPr>
            <a:r>
              <a:rPr sz="3200" spc="-140" dirty="0">
                <a:solidFill>
                  <a:srgbClr val="FF0000"/>
                </a:solidFill>
                <a:latin typeface="Arial"/>
                <a:cs typeface="Arial"/>
              </a:rPr>
              <a:t>Private </a:t>
            </a:r>
            <a:r>
              <a:rPr sz="3200" spc="-200" dirty="0">
                <a:solidFill>
                  <a:srgbClr val="FF0000"/>
                </a:solidFill>
                <a:latin typeface="Arial"/>
                <a:cs typeface="Arial"/>
              </a:rPr>
              <a:t>key </a:t>
            </a:r>
            <a:r>
              <a:rPr sz="3200" spc="-167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3200" spc="-373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3200" spc="-20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3" dirty="0">
                <a:solidFill>
                  <a:srgbClr val="FF0000"/>
                </a:solidFill>
                <a:latin typeface="Arial"/>
                <a:cs typeface="Arial"/>
              </a:rPr>
              <a:t>retrieved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576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3986" y="503689"/>
            <a:ext cx="5390157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/>
              <a:t>Bleichenbacher's</a:t>
            </a:r>
            <a:r>
              <a:rPr spc="-263" dirty="0"/>
              <a:t> </a:t>
            </a:r>
            <a:r>
              <a:rPr spc="-5" dirty="0"/>
              <a:t>Attack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8" y="1663209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953" spc="200" dirty="0">
                <a:solidFill>
                  <a:prstClr val="black"/>
                </a:solidFill>
                <a:latin typeface="Trebuchet MS"/>
                <a:cs typeface="Trebuchet MS"/>
              </a:rPr>
              <a:t>●</a:t>
            </a:r>
            <a:endParaRPr sz="95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4188" y="2138081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953" spc="200" dirty="0">
                <a:solidFill>
                  <a:prstClr val="black"/>
                </a:solidFill>
                <a:latin typeface="Trebuchet MS"/>
                <a:cs typeface="Trebuchet MS"/>
              </a:rPr>
              <a:t>●</a:t>
            </a:r>
            <a:endParaRPr sz="95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8101" y="1425773"/>
            <a:ext cx="4568350" cy="96965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marR="4611">
              <a:lnSpc>
                <a:spcPct val="143100"/>
              </a:lnSpc>
              <a:spcBef>
                <a:spcPts val="86"/>
              </a:spcBef>
            </a:pPr>
            <a:r>
              <a:rPr sz="2178" spc="-9" dirty="0">
                <a:solidFill>
                  <a:prstClr val="black"/>
                </a:solidFill>
                <a:latin typeface="Liberation Sans"/>
                <a:cs typeface="Liberation Sans"/>
              </a:rPr>
              <a:t>Requires </a:t>
            </a:r>
            <a:r>
              <a:rPr sz="2178" dirty="0">
                <a:solidFill>
                  <a:prstClr val="black"/>
                </a:solidFill>
                <a:latin typeface="Liberation Sans"/>
                <a:cs typeface="Liberation Sans"/>
              </a:rPr>
              <a:t>a </a:t>
            </a:r>
            <a:r>
              <a:rPr sz="2178" spc="-5" dirty="0">
                <a:solidFill>
                  <a:prstClr val="black"/>
                </a:solidFill>
                <a:latin typeface="Liberation Sans"/>
                <a:cs typeface="Liberation Sans"/>
              </a:rPr>
              <a:t>“ciphertext validity oracle”  Adaptive Chosen-ciphertext</a:t>
            </a:r>
            <a:r>
              <a:rPr sz="2178" spc="-9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Liberation Sans"/>
                <a:cs typeface="Liberation Sans"/>
              </a:rPr>
              <a:t>attack</a:t>
            </a:r>
            <a:endParaRPr sz="2178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78156" y="3059013"/>
            <a:ext cx="4914708" cy="214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78156" y="3059013"/>
            <a:ext cx="4915861" cy="215537"/>
          </a:xfrm>
          <a:custGeom>
            <a:avLst/>
            <a:gdLst/>
            <a:ahLst/>
            <a:cxnLst/>
            <a:rect l="l" t="t" r="r" b="b"/>
            <a:pathLst>
              <a:path w="5416550" h="237489">
                <a:moveTo>
                  <a:pt x="0" y="58420"/>
                </a:moveTo>
                <a:lnTo>
                  <a:pt x="5297170" y="58420"/>
                </a:lnTo>
                <a:lnTo>
                  <a:pt x="5297170" y="0"/>
                </a:lnTo>
                <a:lnTo>
                  <a:pt x="5416550" y="118110"/>
                </a:lnTo>
                <a:lnTo>
                  <a:pt x="5297170" y="237490"/>
                </a:lnTo>
                <a:lnTo>
                  <a:pt x="5297170" y="177800"/>
                </a:lnTo>
                <a:lnTo>
                  <a:pt x="0" y="17780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78156" y="30590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94018" y="32745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78156" y="3040572"/>
            <a:ext cx="4914708" cy="215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78156" y="3040571"/>
            <a:ext cx="4915861" cy="215537"/>
          </a:xfrm>
          <a:custGeom>
            <a:avLst/>
            <a:gdLst/>
            <a:ahLst/>
            <a:cxnLst/>
            <a:rect l="l" t="t" r="r" b="b"/>
            <a:pathLst>
              <a:path w="5416550" h="237489">
                <a:moveTo>
                  <a:pt x="0" y="58419"/>
                </a:moveTo>
                <a:lnTo>
                  <a:pt x="5297170" y="58419"/>
                </a:lnTo>
                <a:lnTo>
                  <a:pt x="5297170" y="0"/>
                </a:lnTo>
                <a:lnTo>
                  <a:pt x="5416550" y="118110"/>
                </a:lnTo>
                <a:lnTo>
                  <a:pt x="5297170" y="237489"/>
                </a:lnTo>
                <a:lnTo>
                  <a:pt x="5297170" y="177800"/>
                </a:lnTo>
                <a:lnTo>
                  <a:pt x="0" y="177800"/>
                </a:lnTo>
                <a:lnTo>
                  <a:pt x="0" y="58419"/>
                </a:lnTo>
                <a:close/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78156" y="30405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4018" y="3256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9265" y="5436838"/>
            <a:ext cx="108863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Liberation Sans"/>
                <a:cs typeface="Liberation Sans"/>
              </a:rPr>
              <a:t>M =</a:t>
            </a:r>
            <a:r>
              <a:rPr sz="1634" spc="-73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Liberation Sans"/>
                <a:cs typeface="Liberation Sans"/>
              </a:rPr>
              <a:t>Dec(C)</a:t>
            </a:r>
            <a:endParaRPr sz="1634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62429" y="2969894"/>
            <a:ext cx="1455885" cy="13185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81522" y="3274551"/>
            <a:ext cx="208621" cy="252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90145" y="3423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81522" y="3423237"/>
            <a:ext cx="0" cy="1153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635" y="621"/>
                </a:moveTo>
                <a:lnTo>
                  <a:pt x="635" y="621"/>
                </a:lnTo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33390" y="3274551"/>
            <a:ext cx="103734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81522" y="3274551"/>
            <a:ext cx="208622" cy="252421"/>
          </a:xfrm>
          <a:custGeom>
            <a:avLst/>
            <a:gdLst/>
            <a:ahLst/>
            <a:cxnLst/>
            <a:rect l="l" t="t" r="r" b="b"/>
            <a:pathLst>
              <a:path w="229869" h="278129">
                <a:moveTo>
                  <a:pt x="172719" y="0"/>
                </a:moveTo>
                <a:lnTo>
                  <a:pt x="172719" y="163829"/>
                </a:lnTo>
                <a:lnTo>
                  <a:pt x="229869" y="163829"/>
                </a:lnTo>
                <a:lnTo>
                  <a:pt x="114300" y="278129"/>
                </a:lnTo>
                <a:lnTo>
                  <a:pt x="0" y="163829"/>
                </a:lnTo>
                <a:lnTo>
                  <a:pt x="57150" y="163829"/>
                </a:lnTo>
                <a:lnTo>
                  <a:pt x="57150" y="0"/>
                </a:lnTo>
                <a:lnTo>
                  <a:pt x="17271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90145" y="32745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81522" y="35269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81522" y="3257262"/>
            <a:ext cx="208621" cy="252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90145" y="34047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81522" y="3404794"/>
            <a:ext cx="0" cy="1153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635" y="628"/>
                </a:moveTo>
                <a:lnTo>
                  <a:pt x="635" y="628"/>
                </a:lnTo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81522" y="3256109"/>
            <a:ext cx="208622" cy="252421"/>
          </a:xfrm>
          <a:custGeom>
            <a:avLst/>
            <a:gdLst/>
            <a:ahLst/>
            <a:cxnLst/>
            <a:rect l="l" t="t" r="r" b="b"/>
            <a:pathLst>
              <a:path w="229869" h="278129">
                <a:moveTo>
                  <a:pt x="172719" y="0"/>
                </a:moveTo>
                <a:lnTo>
                  <a:pt x="172719" y="163829"/>
                </a:lnTo>
                <a:lnTo>
                  <a:pt x="229869" y="163829"/>
                </a:lnTo>
                <a:lnTo>
                  <a:pt x="114300" y="278129"/>
                </a:lnTo>
                <a:lnTo>
                  <a:pt x="0" y="163829"/>
                </a:lnTo>
                <a:lnTo>
                  <a:pt x="57150" y="163829"/>
                </a:lnTo>
                <a:lnTo>
                  <a:pt x="57150" y="0"/>
                </a:lnTo>
                <a:lnTo>
                  <a:pt x="172719" y="0"/>
                </a:lnTo>
                <a:close/>
              </a:path>
            </a:pathLst>
          </a:custGeom>
          <a:ln w="93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90145" y="3256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81522" y="3508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00425" y="3637622"/>
            <a:ext cx="2873444" cy="153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997798" y="3790917"/>
            <a:ext cx="1153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51" y="0"/>
                </a:lnTo>
              </a:path>
            </a:pathLst>
          </a:custGeom>
          <a:ln w="317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00425" y="3675656"/>
            <a:ext cx="0" cy="77225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0"/>
                </a:moveTo>
                <a:lnTo>
                  <a:pt x="0" y="85090"/>
                </a:lnTo>
              </a:path>
            </a:pathLst>
          </a:custGeom>
          <a:ln w="317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00425" y="3637622"/>
            <a:ext cx="2874597" cy="153296"/>
          </a:xfrm>
          <a:custGeom>
            <a:avLst/>
            <a:gdLst/>
            <a:ahLst/>
            <a:cxnLst/>
            <a:rect l="l" t="t" r="r" b="b"/>
            <a:pathLst>
              <a:path w="3167379" h="168910">
                <a:moveTo>
                  <a:pt x="0" y="41909"/>
                </a:moveTo>
                <a:lnTo>
                  <a:pt x="3082290" y="41909"/>
                </a:lnTo>
                <a:lnTo>
                  <a:pt x="3082290" y="0"/>
                </a:lnTo>
                <a:lnTo>
                  <a:pt x="3167380" y="83819"/>
                </a:lnTo>
                <a:lnTo>
                  <a:pt x="3082290" y="168909"/>
                </a:lnTo>
                <a:lnTo>
                  <a:pt x="3082290" y="127000"/>
                </a:lnTo>
                <a:lnTo>
                  <a:pt x="0" y="127000"/>
                </a:lnTo>
                <a:lnTo>
                  <a:pt x="0" y="419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00425" y="36376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75023" y="37909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00425" y="3619180"/>
            <a:ext cx="2873444" cy="153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997798" y="3772475"/>
            <a:ext cx="1153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51" y="0"/>
                </a:lnTo>
              </a:path>
            </a:pathLst>
          </a:custGeom>
          <a:ln w="317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00425" y="3657216"/>
            <a:ext cx="0" cy="77225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0"/>
                </a:moveTo>
                <a:lnTo>
                  <a:pt x="0" y="85089"/>
                </a:lnTo>
              </a:path>
            </a:pathLst>
          </a:custGeom>
          <a:ln w="317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00425" y="3619180"/>
            <a:ext cx="2874597" cy="153296"/>
          </a:xfrm>
          <a:custGeom>
            <a:avLst/>
            <a:gdLst/>
            <a:ahLst/>
            <a:cxnLst/>
            <a:rect l="l" t="t" r="r" b="b"/>
            <a:pathLst>
              <a:path w="3167379" h="168910">
                <a:moveTo>
                  <a:pt x="0" y="41910"/>
                </a:moveTo>
                <a:lnTo>
                  <a:pt x="3082290" y="41910"/>
                </a:lnTo>
                <a:lnTo>
                  <a:pt x="3082290" y="0"/>
                </a:lnTo>
                <a:lnTo>
                  <a:pt x="3167380" y="83820"/>
                </a:lnTo>
                <a:lnTo>
                  <a:pt x="3082290" y="168910"/>
                </a:lnTo>
                <a:lnTo>
                  <a:pt x="3082290" y="127000"/>
                </a:lnTo>
                <a:lnTo>
                  <a:pt x="0" y="127000"/>
                </a:lnTo>
                <a:lnTo>
                  <a:pt x="0" y="41910"/>
                </a:lnTo>
                <a:close/>
              </a:path>
            </a:pathLst>
          </a:custGeom>
          <a:ln w="93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00425" y="36191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075023" y="37724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00425" y="3969571"/>
            <a:ext cx="2873444" cy="1532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276498" y="4122868"/>
            <a:ext cx="1153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317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200425" y="4044525"/>
            <a:ext cx="0" cy="2305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635" y="1251"/>
                </a:moveTo>
                <a:lnTo>
                  <a:pt x="635" y="1251"/>
                </a:lnTo>
              </a:path>
            </a:pathLst>
          </a:custGeom>
          <a:ln w="317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200425" y="3969571"/>
            <a:ext cx="2874597" cy="153296"/>
          </a:xfrm>
          <a:custGeom>
            <a:avLst/>
            <a:gdLst/>
            <a:ahLst/>
            <a:cxnLst/>
            <a:rect l="l" t="t" r="r" b="b"/>
            <a:pathLst>
              <a:path w="3167379" h="168910">
                <a:moveTo>
                  <a:pt x="3167380" y="127000"/>
                </a:moveTo>
                <a:lnTo>
                  <a:pt x="85089" y="127000"/>
                </a:lnTo>
                <a:lnTo>
                  <a:pt x="85089" y="168910"/>
                </a:lnTo>
                <a:lnTo>
                  <a:pt x="0" y="83820"/>
                </a:lnTo>
                <a:lnTo>
                  <a:pt x="85089" y="0"/>
                </a:lnTo>
                <a:lnTo>
                  <a:pt x="85089" y="41910"/>
                </a:lnTo>
                <a:lnTo>
                  <a:pt x="3167380" y="41910"/>
                </a:lnTo>
                <a:lnTo>
                  <a:pt x="3167380" y="1270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075023" y="41228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00425" y="39695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200425" y="3951129"/>
            <a:ext cx="2873444" cy="1532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276481" y="4104427"/>
            <a:ext cx="1729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288" y="0"/>
                </a:lnTo>
              </a:path>
            </a:pathLst>
          </a:custGeom>
          <a:ln w="317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200425" y="4027218"/>
            <a:ext cx="0" cy="2305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635" y="1251"/>
                </a:moveTo>
                <a:lnTo>
                  <a:pt x="635" y="1251"/>
                </a:lnTo>
              </a:path>
            </a:pathLst>
          </a:custGeom>
          <a:ln w="317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200425" y="3951129"/>
            <a:ext cx="2874597" cy="153296"/>
          </a:xfrm>
          <a:custGeom>
            <a:avLst/>
            <a:gdLst/>
            <a:ahLst/>
            <a:cxnLst/>
            <a:rect l="l" t="t" r="r" b="b"/>
            <a:pathLst>
              <a:path w="3167379" h="168910">
                <a:moveTo>
                  <a:pt x="3167380" y="127000"/>
                </a:moveTo>
                <a:lnTo>
                  <a:pt x="85089" y="127000"/>
                </a:lnTo>
                <a:lnTo>
                  <a:pt x="85089" y="168909"/>
                </a:lnTo>
                <a:lnTo>
                  <a:pt x="0" y="85089"/>
                </a:lnTo>
                <a:lnTo>
                  <a:pt x="85089" y="0"/>
                </a:lnTo>
                <a:lnTo>
                  <a:pt x="85089" y="41909"/>
                </a:lnTo>
                <a:lnTo>
                  <a:pt x="3167380" y="41909"/>
                </a:lnTo>
                <a:lnTo>
                  <a:pt x="3167380" y="127000"/>
                </a:lnTo>
                <a:close/>
              </a:path>
            </a:pathLst>
          </a:custGeom>
          <a:ln w="93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075023" y="41044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200425" y="3951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200425" y="4359153"/>
            <a:ext cx="2873444" cy="1532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200425" y="4397188"/>
            <a:ext cx="0" cy="77225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0"/>
                </a:moveTo>
                <a:lnTo>
                  <a:pt x="0" y="85089"/>
                </a:lnTo>
              </a:path>
            </a:pathLst>
          </a:custGeom>
          <a:ln w="317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200425" y="4358000"/>
            <a:ext cx="2874597" cy="154449"/>
          </a:xfrm>
          <a:custGeom>
            <a:avLst/>
            <a:gdLst/>
            <a:ahLst/>
            <a:cxnLst/>
            <a:rect l="l" t="t" r="r" b="b"/>
            <a:pathLst>
              <a:path w="3167379" h="170179">
                <a:moveTo>
                  <a:pt x="0" y="43179"/>
                </a:moveTo>
                <a:lnTo>
                  <a:pt x="3082290" y="43179"/>
                </a:lnTo>
                <a:lnTo>
                  <a:pt x="3082290" y="0"/>
                </a:lnTo>
                <a:lnTo>
                  <a:pt x="3167380" y="85089"/>
                </a:lnTo>
                <a:lnTo>
                  <a:pt x="3082290" y="170179"/>
                </a:lnTo>
                <a:lnTo>
                  <a:pt x="3082290" y="126999"/>
                </a:lnTo>
                <a:lnTo>
                  <a:pt x="0" y="126999"/>
                </a:lnTo>
                <a:lnTo>
                  <a:pt x="0" y="431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200425" y="43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075023" y="45124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200425" y="4340711"/>
            <a:ext cx="2873444" cy="153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997798" y="4494006"/>
            <a:ext cx="1153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51" y="0"/>
                </a:lnTo>
              </a:path>
            </a:pathLst>
          </a:custGeom>
          <a:ln w="317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200425" y="4378745"/>
            <a:ext cx="0" cy="77225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0"/>
                </a:moveTo>
                <a:lnTo>
                  <a:pt x="0" y="85089"/>
                </a:lnTo>
              </a:path>
            </a:pathLst>
          </a:custGeom>
          <a:ln w="317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200425" y="4340711"/>
            <a:ext cx="2874597" cy="153296"/>
          </a:xfrm>
          <a:custGeom>
            <a:avLst/>
            <a:gdLst/>
            <a:ahLst/>
            <a:cxnLst/>
            <a:rect l="l" t="t" r="r" b="b"/>
            <a:pathLst>
              <a:path w="3167379" h="168910">
                <a:moveTo>
                  <a:pt x="0" y="41909"/>
                </a:moveTo>
                <a:lnTo>
                  <a:pt x="3082290" y="41909"/>
                </a:lnTo>
                <a:lnTo>
                  <a:pt x="3082290" y="0"/>
                </a:lnTo>
                <a:lnTo>
                  <a:pt x="3167380" y="83819"/>
                </a:lnTo>
                <a:lnTo>
                  <a:pt x="3082290" y="168909"/>
                </a:lnTo>
                <a:lnTo>
                  <a:pt x="3082290" y="126999"/>
                </a:lnTo>
                <a:lnTo>
                  <a:pt x="0" y="126999"/>
                </a:lnTo>
                <a:lnTo>
                  <a:pt x="0" y="41909"/>
                </a:lnTo>
                <a:close/>
              </a:path>
            </a:pathLst>
          </a:custGeom>
          <a:ln w="93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200425" y="43407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075023" y="44940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200425" y="4674966"/>
            <a:ext cx="2873444" cy="1532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277650" y="48282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200425" y="4751054"/>
            <a:ext cx="0" cy="2305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635" y="1241"/>
                </a:moveTo>
                <a:lnTo>
                  <a:pt x="635" y="1241"/>
                </a:lnTo>
              </a:path>
            </a:pathLst>
          </a:custGeom>
          <a:ln w="317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200425" y="4673813"/>
            <a:ext cx="2874597" cy="154449"/>
          </a:xfrm>
          <a:custGeom>
            <a:avLst/>
            <a:gdLst/>
            <a:ahLst/>
            <a:cxnLst/>
            <a:rect l="l" t="t" r="r" b="b"/>
            <a:pathLst>
              <a:path w="3167379" h="170179">
                <a:moveTo>
                  <a:pt x="3167380" y="128269"/>
                </a:moveTo>
                <a:lnTo>
                  <a:pt x="85089" y="128269"/>
                </a:lnTo>
                <a:lnTo>
                  <a:pt x="85089" y="170180"/>
                </a:lnTo>
                <a:lnTo>
                  <a:pt x="0" y="85089"/>
                </a:lnTo>
                <a:lnTo>
                  <a:pt x="85089" y="0"/>
                </a:lnTo>
                <a:lnTo>
                  <a:pt x="85089" y="43180"/>
                </a:lnTo>
                <a:lnTo>
                  <a:pt x="3167380" y="43180"/>
                </a:lnTo>
                <a:lnTo>
                  <a:pt x="3167380" y="1282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075023" y="48282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200425" y="46738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200425" y="4656525"/>
            <a:ext cx="2873444" cy="1532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200425" y="4732613"/>
            <a:ext cx="0" cy="2305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635" y="1241"/>
                </a:moveTo>
                <a:lnTo>
                  <a:pt x="635" y="1241"/>
                </a:lnTo>
              </a:path>
            </a:pathLst>
          </a:custGeom>
          <a:ln w="317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200425" y="4655371"/>
            <a:ext cx="2874597" cy="154449"/>
          </a:xfrm>
          <a:custGeom>
            <a:avLst/>
            <a:gdLst/>
            <a:ahLst/>
            <a:cxnLst/>
            <a:rect l="l" t="t" r="r" b="b"/>
            <a:pathLst>
              <a:path w="3167379" h="170179">
                <a:moveTo>
                  <a:pt x="3167380" y="128270"/>
                </a:moveTo>
                <a:lnTo>
                  <a:pt x="85089" y="128270"/>
                </a:lnTo>
                <a:lnTo>
                  <a:pt x="85089" y="170180"/>
                </a:lnTo>
                <a:lnTo>
                  <a:pt x="0" y="85090"/>
                </a:lnTo>
                <a:lnTo>
                  <a:pt x="85089" y="0"/>
                </a:lnTo>
                <a:lnTo>
                  <a:pt x="85089" y="43180"/>
                </a:lnTo>
                <a:lnTo>
                  <a:pt x="3167380" y="43180"/>
                </a:lnTo>
                <a:lnTo>
                  <a:pt x="3167380" y="128270"/>
                </a:lnTo>
                <a:close/>
              </a:path>
            </a:pathLst>
          </a:custGeom>
          <a:ln w="93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075023" y="4809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200425" y="46553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112828" y="2795067"/>
            <a:ext cx="1828608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spc="-9" dirty="0">
                <a:solidFill>
                  <a:prstClr val="black"/>
                </a:solidFill>
                <a:latin typeface="Liberation Sans"/>
                <a:cs typeface="Liberation Sans"/>
              </a:rPr>
              <a:t>ClientKeyExchange</a:t>
            </a:r>
            <a:endParaRPr sz="1634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32377" y="3238821"/>
            <a:ext cx="2253919" cy="2132365"/>
          </a:xfrm>
          <a:prstGeom prst="rect">
            <a:avLst/>
          </a:prstGeom>
        </p:spPr>
        <p:txBody>
          <a:bodyPr vert="horz" wrap="square" lIns="0" tIns="21323" rIns="0" bIns="0" rtlCol="0">
            <a:spAutoFit/>
          </a:bodyPr>
          <a:lstStyle/>
          <a:p>
            <a:pPr marL="149845" marR="155032" algn="ctr">
              <a:lnSpc>
                <a:spcPct val="142300"/>
              </a:lnSpc>
              <a:spcBef>
                <a:spcPts val="168"/>
              </a:spcBef>
            </a:pPr>
            <a:r>
              <a:rPr sz="1634" spc="-9" dirty="0">
                <a:solidFill>
                  <a:prstClr val="black"/>
                </a:solidFill>
                <a:latin typeface="Liberation Sans"/>
                <a:cs typeface="Liberation Sans"/>
              </a:rPr>
              <a:t>Chosen </a:t>
            </a:r>
            <a:r>
              <a:rPr sz="1634" spc="-5" dirty="0">
                <a:solidFill>
                  <a:prstClr val="black"/>
                </a:solidFill>
                <a:latin typeface="Liberation Sans"/>
                <a:cs typeface="Liberation Sans"/>
              </a:rPr>
              <a:t>ciphertext</a:t>
            </a:r>
            <a:r>
              <a:rPr sz="1634" spc="-59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1634" dirty="0">
                <a:solidFill>
                  <a:prstClr val="black"/>
                </a:solidFill>
                <a:latin typeface="Liberation Sans"/>
                <a:cs typeface="Liberation Sans"/>
              </a:rPr>
              <a:t>C</a:t>
            </a:r>
            <a:r>
              <a:rPr sz="1429" baseline="-23809" dirty="0">
                <a:solidFill>
                  <a:prstClr val="black"/>
                </a:solidFill>
                <a:latin typeface="Liberation Sans"/>
                <a:cs typeface="Liberation Sans"/>
              </a:rPr>
              <a:t>1  </a:t>
            </a:r>
            <a:r>
              <a:rPr sz="1634" b="1" spc="-5" dirty="0">
                <a:solidFill>
                  <a:prstClr val="black"/>
                </a:solidFill>
                <a:latin typeface="Liberation Sans"/>
                <a:cs typeface="Liberation Sans"/>
              </a:rPr>
              <a:t>valid/invalid  </a:t>
            </a:r>
            <a:r>
              <a:rPr sz="1634" spc="-9" dirty="0">
                <a:solidFill>
                  <a:prstClr val="black"/>
                </a:solidFill>
                <a:latin typeface="Liberation Sans"/>
                <a:cs typeface="Liberation Sans"/>
              </a:rPr>
              <a:t>Chosen </a:t>
            </a:r>
            <a:r>
              <a:rPr sz="1634" spc="-5" dirty="0">
                <a:solidFill>
                  <a:prstClr val="black"/>
                </a:solidFill>
                <a:latin typeface="Liberation Sans"/>
                <a:cs typeface="Liberation Sans"/>
              </a:rPr>
              <a:t>ciphertext</a:t>
            </a:r>
            <a:r>
              <a:rPr sz="1634" spc="-59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1634" dirty="0">
                <a:solidFill>
                  <a:prstClr val="black"/>
                </a:solidFill>
                <a:latin typeface="Liberation Sans"/>
                <a:cs typeface="Liberation Sans"/>
              </a:rPr>
              <a:t>C</a:t>
            </a:r>
            <a:r>
              <a:rPr sz="1429" baseline="-23809" dirty="0">
                <a:solidFill>
                  <a:prstClr val="black"/>
                </a:solidFill>
                <a:latin typeface="Liberation Sans"/>
                <a:cs typeface="Liberation Sans"/>
              </a:rPr>
              <a:t>2  </a:t>
            </a:r>
            <a:r>
              <a:rPr sz="1634" b="1" spc="-5" dirty="0">
                <a:solidFill>
                  <a:prstClr val="black"/>
                </a:solidFill>
                <a:latin typeface="Liberation Sans"/>
                <a:cs typeface="Liberation Sans"/>
              </a:rPr>
              <a:t>valid/invalid</a:t>
            </a:r>
            <a:endParaRPr sz="1634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L="576" algn="ctr">
              <a:spcBef>
                <a:spcPts val="1370"/>
              </a:spcBef>
            </a:pPr>
            <a:r>
              <a:rPr sz="1634" dirty="0">
                <a:solidFill>
                  <a:prstClr val="black"/>
                </a:solidFill>
                <a:latin typeface="Liberation Sans"/>
                <a:cs typeface="Liberation Sans"/>
              </a:rPr>
              <a:t>…</a:t>
            </a:r>
            <a:endParaRPr sz="1634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algn="ctr"/>
            <a:r>
              <a:rPr sz="1634" spc="-9" dirty="0">
                <a:solidFill>
                  <a:prstClr val="black"/>
                </a:solidFill>
                <a:latin typeface="Liberation Sans"/>
                <a:cs typeface="Liberation Sans"/>
              </a:rPr>
              <a:t>(repeated </a:t>
            </a:r>
            <a:r>
              <a:rPr sz="1634" spc="-5" dirty="0">
                <a:solidFill>
                  <a:prstClr val="black"/>
                </a:solidFill>
                <a:latin typeface="Liberation Sans"/>
                <a:cs typeface="Liberation Sans"/>
              </a:rPr>
              <a:t>several</a:t>
            </a:r>
            <a:r>
              <a:rPr sz="1634" spc="-36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Liberation Sans"/>
                <a:cs typeface="Liberation Sans"/>
              </a:rPr>
              <a:t>times)</a:t>
            </a:r>
            <a:endParaRPr sz="1634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217254" y="5207469"/>
            <a:ext cx="207469" cy="2524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320988" y="5459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217254" y="5207468"/>
            <a:ext cx="208622" cy="252421"/>
          </a:xfrm>
          <a:custGeom>
            <a:avLst/>
            <a:gdLst/>
            <a:ahLst/>
            <a:cxnLst/>
            <a:rect l="l" t="t" r="r" b="b"/>
            <a:pathLst>
              <a:path w="229869" h="278129">
                <a:moveTo>
                  <a:pt x="172719" y="0"/>
                </a:moveTo>
                <a:lnTo>
                  <a:pt x="172719" y="163829"/>
                </a:lnTo>
                <a:lnTo>
                  <a:pt x="229869" y="163829"/>
                </a:lnTo>
                <a:lnTo>
                  <a:pt x="114300" y="278129"/>
                </a:lnTo>
                <a:lnTo>
                  <a:pt x="0" y="163829"/>
                </a:lnTo>
                <a:lnTo>
                  <a:pt x="57150" y="163829"/>
                </a:lnTo>
                <a:lnTo>
                  <a:pt x="57150" y="0"/>
                </a:lnTo>
                <a:lnTo>
                  <a:pt x="17271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425875" y="52074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217254" y="5459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217254" y="5189028"/>
            <a:ext cx="207469" cy="25242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319860" y="5441448"/>
            <a:ext cx="2305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0" y="0"/>
                </a:moveTo>
                <a:lnTo>
                  <a:pt x="2484" y="0"/>
                </a:lnTo>
              </a:path>
            </a:pathLst>
          </a:custGeom>
          <a:ln w="317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217254" y="5189028"/>
            <a:ext cx="208622" cy="252421"/>
          </a:xfrm>
          <a:custGeom>
            <a:avLst/>
            <a:gdLst/>
            <a:ahLst/>
            <a:cxnLst/>
            <a:rect l="l" t="t" r="r" b="b"/>
            <a:pathLst>
              <a:path w="229869" h="278129">
                <a:moveTo>
                  <a:pt x="172719" y="0"/>
                </a:moveTo>
                <a:lnTo>
                  <a:pt x="172719" y="163830"/>
                </a:lnTo>
                <a:lnTo>
                  <a:pt x="229869" y="163830"/>
                </a:lnTo>
                <a:lnTo>
                  <a:pt x="114300" y="278130"/>
                </a:lnTo>
                <a:lnTo>
                  <a:pt x="0" y="163830"/>
                </a:lnTo>
                <a:lnTo>
                  <a:pt x="57150" y="163830"/>
                </a:lnTo>
                <a:lnTo>
                  <a:pt x="57150" y="0"/>
                </a:lnTo>
                <a:lnTo>
                  <a:pt x="172719" y="0"/>
                </a:lnTo>
                <a:close/>
              </a:path>
            </a:pathLst>
          </a:custGeom>
          <a:ln w="93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425875" y="51890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217254" y="54414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8681293" y="3219226"/>
            <a:ext cx="609727" cy="72268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756212" y="3528124"/>
            <a:ext cx="1070769" cy="127017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215640" y="4804057"/>
            <a:ext cx="2117912" cy="34506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29969" algn="ctr">
              <a:lnSpc>
                <a:spcPts val="1302"/>
              </a:lnSpc>
              <a:spcBef>
                <a:spcPts val="91"/>
              </a:spcBef>
            </a:pPr>
            <a:r>
              <a:rPr sz="1089" spc="-5" dirty="0">
                <a:solidFill>
                  <a:srgbClr val="943634"/>
                </a:solidFill>
                <a:latin typeface="Liberation Sans"/>
                <a:cs typeface="Liberation Sans"/>
              </a:rPr>
              <a:t>Snidely</a:t>
            </a:r>
            <a:r>
              <a:rPr sz="1089" spc="-9" dirty="0">
                <a:solidFill>
                  <a:srgbClr val="943634"/>
                </a:solidFill>
                <a:latin typeface="Liberation Sans"/>
                <a:cs typeface="Liberation Sans"/>
              </a:rPr>
              <a:t> </a:t>
            </a:r>
            <a:r>
              <a:rPr sz="1089" spc="-5" dirty="0">
                <a:solidFill>
                  <a:srgbClr val="943634"/>
                </a:solidFill>
                <a:latin typeface="Liberation Sans"/>
                <a:cs typeface="Liberation Sans"/>
              </a:rPr>
              <a:t>Whiplash</a:t>
            </a:r>
            <a:endParaRPr sz="1089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algn="ctr">
              <a:lnSpc>
                <a:spcPts val="1302"/>
              </a:lnSpc>
            </a:pPr>
            <a:r>
              <a:rPr sz="1089" spc="-5" dirty="0">
                <a:solidFill>
                  <a:srgbClr val="943634"/>
                </a:solidFill>
                <a:latin typeface="Liberation Sans"/>
                <a:cs typeface="Liberation Sans"/>
              </a:rPr>
              <a:t>(Dudley Do-Right </a:t>
            </a:r>
            <a:r>
              <a:rPr sz="1089" dirty="0">
                <a:solidFill>
                  <a:srgbClr val="943634"/>
                </a:solidFill>
                <a:latin typeface="Liberation Sans"/>
                <a:cs typeface="Liberation Sans"/>
              </a:rPr>
              <a:t>of the</a:t>
            </a:r>
            <a:r>
              <a:rPr sz="1089" spc="18" dirty="0">
                <a:solidFill>
                  <a:srgbClr val="943634"/>
                </a:solidFill>
                <a:latin typeface="Liberation Sans"/>
                <a:cs typeface="Liberation Sans"/>
              </a:rPr>
              <a:t> </a:t>
            </a:r>
            <a:r>
              <a:rPr sz="1089" spc="-5" dirty="0">
                <a:solidFill>
                  <a:srgbClr val="943634"/>
                </a:solidFill>
                <a:latin typeface="Liberation Sans"/>
                <a:cs typeface="Liberation Sans"/>
              </a:rPr>
              <a:t>Mounties)</a:t>
            </a:r>
            <a:endParaRPr sz="1089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975437" y="2959890"/>
            <a:ext cx="1505302" cy="14027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520619" y="4324574"/>
            <a:ext cx="55152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spc="-9" dirty="0">
                <a:solidFill>
                  <a:prstClr val="black"/>
                </a:solidFill>
                <a:latin typeface="Liberation Sans"/>
                <a:cs typeface="Liberation Sans"/>
              </a:rPr>
              <a:t>Client</a:t>
            </a:r>
            <a:endParaRPr sz="1634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0024077" y="6240485"/>
            <a:ext cx="209774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3">
              <a:lnSpc>
                <a:spcPts val="1479"/>
              </a:lnSpc>
            </a:pPr>
            <a:fld id="{81D60167-4931-47E6-BA6A-407CBD079E47}" type="slidenum">
              <a:rPr sz="1271" dirty="0">
                <a:solidFill>
                  <a:prstClr val="black"/>
                </a:solidFill>
                <a:latin typeface="Liberation Serif"/>
                <a:cs typeface="Liberation Serif"/>
              </a:rPr>
              <a:pPr marL="23053">
                <a:lnSpc>
                  <a:spcPts val="1479"/>
                </a:lnSpc>
              </a:pPr>
              <a:t>12</a:t>
            </a:fld>
            <a:endParaRPr sz="1271">
              <a:solidFill>
                <a:prstClr val="black"/>
              </a:solidFill>
              <a:latin typeface="Liberation Serif"/>
              <a:cs typeface="Liberation Serif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566032" y="4148225"/>
            <a:ext cx="1561780" cy="1274490"/>
          </a:xfrm>
          <a:prstGeom prst="rect">
            <a:avLst/>
          </a:prstGeom>
        </p:spPr>
        <p:txBody>
          <a:bodyPr vert="horz" wrap="square" lIns="0" tIns="141770" rIns="0" bIns="0" rtlCol="0">
            <a:spAutoFit/>
          </a:bodyPr>
          <a:lstStyle/>
          <a:p>
            <a:pPr marR="141776" algn="ctr">
              <a:spcBef>
                <a:spcPts val="1116"/>
              </a:spcBef>
            </a:pPr>
            <a:r>
              <a:rPr sz="1634" spc="-5" dirty="0">
                <a:solidFill>
                  <a:prstClr val="black"/>
                </a:solidFill>
                <a:latin typeface="Liberation Sans"/>
                <a:cs typeface="Liberation Sans"/>
              </a:rPr>
              <a:t>TLS</a:t>
            </a:r>
            <a:r>
              <a:rPr sz="1634" spc="-23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1634" spc="-9" dirty="0">
                <a:solidFill>
                  <a:prstClr val="black"/>
                </a:solidFill>
                <a:latin typeface="Liberation Sans"/>
                <a:cs typeface="Liberation Sans"/>
              </a:rPr>
              <a:t>Server</a:t>
            </a:r>
            <a:endParaRPr sz="1634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R="50139" algn="ctr">
              <a:spcBef>
                <a:spcPts val="1026"/>
              </a:spcBef>
            </a:pPr>
            <a:r>
              <a:rPr sz="1634" i="1" spc="-5" dirty="0">
                <a:solidFill>
                  <a:prstClr val="black"/>
                </a:solidFill>
                <a:latin typeface="Liberation Sans"/>
                <a:cs typeface="Liberation Sans"/>
              </a:rPr>
              <a:t>Dec(C</a:t>
            </a:r>
            <a:r>
              <a:rPr sz="1429" i="1" spc="-6" baseline="-23809" dirty="0">
                <a:solidFill>
                  <a:prstClr val="black"/>
                </a:solidFill>
                <a:latin typeface="Liberation Sans"/>
                <a:cs typeface="Liberation Sans"/>
              </a:rPr>
              <a:t>PKCS</a:t>
            </a:r>
            <a:r>
              <a:rPr sz="1634" i="1" spc="-5" dirty="0">
                <a:solidFill>
                  <a:prstClr val="black"/>
                </a:solidFill>
                <a:latin typeface="Liberation Sans"/>
                <a:cs typeface="Liberation Sans"/>
              </a:rPr>
              <a:t>)</a:t>
            </a:r>
            <a:r>
              <a:rPr sz="1634" i="1" spc="-18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1634" i="1" dirty="0">
                <a:solidFill>
                  <a:prstClr val="black"/>
                </a:solidFill>
                <a:latin typeface="Liberation Sans"/>
                <a:cs typeface="Liberation Sans"/>
              </a:rPr>
              <a:t>=</a:t>
            </a:r>
            <a:endParaRPr sz="1634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algn="ctr">
              <a:lnSpc>
                <a:spcPts val="1892"/>
              </a:lnSpc>
              <a:spcBef>
                <a:spcPts val="127"/>
              </a:spcBef>
            </a:pPr>
            <a:r>
              <a:rPr sz="1634" i="1" spc="-9" dirty="0">
                <a:solidFill>
                  <a:prstClr val="black"/>
                </a:solidFill>
                <a:latin typeface="Liberation Sans"/>
                <a:cs typeface="Liberation Sans"/>
              </a:rPr>
              <a:t>00 </a:t>
            </a:r>
            <a:r>
              <a:rPr sz="1634" i="1" dirty="0">
                <a:solidFill>
                  <a:prstClr val="black"/>
                </a:solidFill>
                <a:latin typeface="Liberation Sans"/>
                <a:cs typeface="Liberation Sans"/>
              </a:rPr>
              <a:t>|| </a:t>
            </a:r>
            <a:r>
              <a:rPr sz="1634" i="1" spc="-5" dirty="0">
                <a:solidFill>
                  <a:prstClr val="black"/>
                </a:solidFill>
                <a:latin typeface="Liberation Sans"/>
                <a:cs typeface="Liberation Sans"/>
              </a:rPr>
              <a:t>02 </a:t>
            </a:r>
            <a:r>
              <a:rPr sz="1634" i="1" dirty="0">
                <a:solidFill>
                  <a:prstClr val="black"/>
                </a:solidFill>
                <a:latin typeface="Liberation Sans"/>
                <a:cs typeface="Liberation Sans"/>
              </a:rPr>
              <a:t>||</a:t>
            </a:r>
            <a:r>
              <a:rPr sz="1634" i="1" spc="-73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1634" i="1" spc="-5" dirty="0">
                <a:solidFill>
                  <a:prstClr val="black"/>
                </a:solidFill>
                <a:latin typeface="Liberation Sans"/>
                <a:cs typeface="Liberation Sans"/>
              </a:rPr>
              <a:t>“bytes”</a:t>
            </a:r>
            <a:endParaRPr sz="1634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R="48411" algn="ctr">
              <a:lnSpc>
                <a:spcPts val="1892"/>
              </a:lnSpc>
            </a:pPr>
            <a:r>
              <a:rPr sz="1634" i="1" spc="-5" dirty="0">
                <a:solidFill>
                  <a:srgbClr val="FF0000"/>
                </a:solidFill>
                <a:latin typeface="Liberation Sans"/>
                <a:cs typeface="Liberation Sans"/>
              </a:rPr>
              <a:t>???</a:t>
            </a:r>
            <a:endParaRPr sz="1634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94298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0024077" y="6240485"/>
            <a:ext cx="209774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3">
              <a:lnSpc>
                <a:spcPts val="1479"/>
              </a:lnSpc>
            </a:pPr>
            <a:fld id="{81D60167-4931-47E6-BA6A-407CBD079E47}" type="slidenum">
              <a:rPr sz="1271" dirty="0">
                <a:solidFill>
                  <a:prstClr val="black"/>
                </a:solidFill>
                <a:latin typeface="Liberation Serif"/>
                <a:cs typeface="Liberation Serif"/>
              </a:rPr>
              <a:pPr marL="23053">
                <a:lnSpc>
                  <a:spcPts val="1479"/>
                </a:lnSpc>
              </a:pPr>
              <a:t>13</a:t>
            </a:fld>
            <a:endParaRPr sz="1271">
              <a:solidFill>
                <a:prstClr val="black"/>
              </a:solidFill>
              <a:latin typeface="Liberation Serif"/>
              <a:cs typeface="Liberation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6655" y="503689"/>
            <a:ext cx="3347164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/>
              <a:t>Attack</a:t>
            </a:r>
            <a:r>
              <a:rPr spc="-54" dirty="0"/>
              <a:t> </a:t>
            </a:r>
            <a:r>
              <a:rPr spc="-5" dirty="0"/>
              <a:t>Intuition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8424" y="1665514"/>
            <a:ext cx="123329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98" spc="182" dirty="0">
                <a:solidFill>
                  <a:prstClr val="black"/>
                </a:solidFill>
                <a:latin typeface="Trebuchet MS"/>
                <a:cs typeface="Trebuchet MS"/>
              </a:rPr>
              <a:t>●</a:t>
            </a:r>
            <a:endParaRPr sz="99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424" y="2136929"/>
            <a:ext cx="123329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98" spc="182" dirty="0">
                <a:solidFill>
                  <a:prstClr val="black"/>
                </a:solidFill>
                <a:latin typeface="Trebuchet MS"/>
                <a:cs typeface="Trebuchet MS"/>
              </a:rPr>
              <a:t>●</a:t>
            </a:r>
            <a:endParaRPr sz="99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8424" y="2609497"/>
            <a:ext cx="123329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98" spc="182" dirty="0">
                <a:solidFill>
                  <a:prstClr val="black"/>
                </a:solidFill>
                <a:latin typeface="Trebuchet MS"/>
                <a:cs typeface="Trebuchet MS"/>
              </a:rPr>
              <a:t>●</a:t>
            </a:r>
            <a:endParaRPr sz="99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5049" y="1435915"/>
            <a:ext cx="2683265" cy="144651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620127">
              <a:lnSpc>
                <a:spcPct val="139100"/>
              </a:lnSpc>
              <a:spcBef>
                <a:spcPts val="91"/>
              </a:spcBef>
            </a:pPr>
            <a:r>
              <a:rPr sz="2224" spc="-5" dirty="0">
                <a:solidFill>
                  <a:prstClr val="black"/>
                </a:solidFill>
                <a:latin typeface="Liberation Sans"/>
                <a:cs typeface="Liberation Sans"/>
              </a:rPr>
              <a:t>d: private key  (e,N): public</a:t>
            </a:r>
            <a:r>
              <a:rPr sz="2224" spc="-41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2224" dirty="0">
                <a:solidFill>
                  <a:prstClr val="black"/>
                </a:solidFill>
                <a:latin typeface="Liberation Sans"/>
                <a:cs typeface="Liberation Sans"/>
              </a:rPr>
              <a:t>key</a:t>
            </a:r>
            <a:endParaRPr sz="2224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L="11527">
              <a:spcBef>
                <a:spcPts val="1053"/>
              </a:spcBef>
            </a:pPr>
            <a:r>
              <a:rPr sz="2224" spc="-9" dirty="0">
                <a:solidFill>
                  <a:prstClr val="black"/>
                </a:solidFill>
                <a:latin typeface="Liberation Sans"/>
                <a:cs typeface="Liberation Sans"/>
              </a:rPr>
              <a:t>m = 00 || </a:t>
            </a:r>
            <a:r>
              <a:rPr sz="2224" spc="-5" dirty="0">
                <a:solidFill>
                  <a:prstClr val="black"/>
                </a:solidFill>
                <a:latin typeface="Liberation Sans"/>
                <a:cs typeface="Liberation Sans"/>
              </a:rPr>
              <a:t>02 ||</a:t>
            </a:r>
            <a:r>
              <a:rPr sz="2224" spc="18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2224" dirty="0">
                <a:solidFill>
                  <a:prstClr val="black"/>
                </a:solidFill>
                <a:latin typeface="Liberation Sans"/>
                <a:cs typeface="Liberation Sans"/>
              </a:rPr>
              <a:t>“bytes”</a:t>
            </a:r>
            <a:endParaRPr sz="2224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8424" y="3529277"/>
            <a:ext cx="123329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98" spc="182" dirty="0">
                <a:solidFill>
                  <a:prstClr val="black"/>
                </a:solidFill>
                <a:latin typeface="Trebuchet MS"/>
                <a:cs typeface="Trebuchet MS"/>
              </a:rPr>
              <a:t>●</a:t>
            </a:r>
            <a:endParaRPr sz="99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8424" y="4318811"/>
            <a:ext cx="123329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98" spc="182" dirty="0">
                <a:solidFill>
                  <a:prstClr val="black"/>
                </a:solidFill>
                <a:latin typeface="Trebuchet MS"/>
                <a:cs typeface="Trebuchet MS"/>
              </a:rPr>
              <a:t>●</a:t>
            </a:r>
            <a:endParaRPr sz="99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8424" y="4791379"/>
            <a:ext cx="123329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98" spc="182" dirty="0">
                <a:solidFill>
                  <a:prstClr val="black"/>
                </a:solidFill>
                <a:latin typeface="Trebuchet MS"/>
                <a:cs typeface="Trebuchet MS"/>
              </a:rPr>
              <a:t>●</a:t>
            </a:r>
            <a:endParaRPr sz="99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8424" y="5276625"/>
            <a:ext cx="123329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98" spc="182" dirty="0">
                <a:solidFill>
                  <a:prstClr val="black"/>
                </a:solidFill>
                <a:latin typeface="Trebuchet MS"/>
                <a:cs typeface="Trebuchet MS"/>
              </a:rPr>
              <a:t>●</a:t>
            </a:r>
            <a:endParaRPr sz="99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8424" y="5761872"/>
            <a:ext cx="123329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98" spc="182" dirty="0">
                <a:solidFill>
                  <a:prstClr val="black"/>
                </a:solidFill>
                <a:latin typeface="Trebuchet MS"/>
                <a:cs typeface="Trebuchet MS"/>
              </a:rPr>
              <a:t>●</a:t>
            </a:r>
            <a:endParaRPr sz="99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5049" y="3433610"/>
            <a:ext cx="6943869" cy="2595261"/>
          </a:xfrm>
          <a:prstGeom prst="rect">
            <a:avLst/>
          </a:prstGeom>
        </p:spPr>
        <p:txBody>
          <a:bodyPr vert="horz" wrap="square" lIns="0" tIns="38036" rIns="0" bIns="0" rtlCol="0">
            <a:spAutoFit/>
          </a:bodyPr>
          <a:lstStyle/>
          <a:p>
            <a:pPr marL="11527" marR="4611">
              <a:lnSpc>
                <a:spcPts val="2505"/>
              </a:lnSpc>
              <a:spcBef>
                <a:spcPts val="300"/>
              </a:spcBef>
            </a:pPr>
            <a:r>
              <a:rPr sz="2224" spc="-5" dirty="0">
                <a:solidFill>
                  <a:prstClr val="black"/>
                </a:solidFill>
                <a:latin typeface="Liberation Sans"/>
                <a:cs typeface="Liberation Sans"/>
              </a:rPr>
              <a:t>In RSA </a:t>
            </a:r>
            <a:r>
              <a:rPr sz="2224" spc="-9" dirty="0">
                <a:solidFill>
                  <a:prstClr val="black"/>
                </a:solidFill>
                <a:latin typeface="Liberation Sans"/>
                <a:cs typeface="Liberation Sans"/>
              </a:rPr>
              <a:t>we </a:t>
            </a:r>
            <a:r>
              <a:rPr sz="2224" spc="-5" dirty="0">
                <a:solidFill>
                  <a:prstClr val="black"/>
                </a:solidFill>
                <a:latin typeface="Liberation Sans"/>
                <a:cs typeface="Liberation Sans"/>
              </a:rPr>
              <a:t>can multiply the encrypted plaintext </a:t>
            </a:r>
            <a:r>
              <a:rPr sz="2224" b="1" spc="-5" dirty="0">
                <a:solidFill>
                  <a:prstClr val="black"/>
                </a:solidFill>
                <a:latin typeface="Liberation Sans"/>
                <a:cs typeface="Liberation Sans"/>
              </a:rPr>
              <a:t>without  knowing the private</a:t>
            </a:r>
            <a:r>
              <a:rPr sz="2224" b="1" spc="27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2224" b="1" spc="-9" dirty="0">
                <a:solidFill>
                  <a:prstClr val="black"/>
                </a:solidFill>
                <a:latin typeface="Liberation Sans"/>
                <a:cs typeface="Liberation Sans"/>
              </a:rPr>
              <a:t>key</a:t>
            </a:r>
            <a:endParaRPr sz="2224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L="11527" marR="5220361">
              <a:lnSpc>
                <a:spcPts val="3721"/>
              </a:lnSpc>
              <a:spcBef>
                <a:spcPts val="236"/>
              </a:spcBef>
            </a:pPr>
            <a:r>
              <a:rPr sz="2224" i="1" spc="-9" dirty="0">
                <a:solidFill>
                  <a:prstClr val="black"/>
                </a:solidFill>
                <a:latin typeface="Liberation Sans"/>
                <a:cs typeface="Liberation Sans"/>
              </a:rPr>
              <a:t>m = </a:t>
            </a:r>
            <a:r>
              <a:rPr sz="2224" i="1" spc="9" dirty="0">
                <a:solidFill>
                  <a:prstClr val="black"/>
                </a:solidFill>
                <a:latin typeface="Liberation Sans"/>
                <a:cs typeface="Liberation Sans"/>
              </a:rPr>
              <a:t>c</a:t>
            </a:r>
            <a:r>
              <a:rPr sz="1906" i="1" spc="14" baseline="15873" dirty="0">
                <a:solidFill>
                  <a:prstClr val="black"/>
                </a:solidFill>
                <a:latin typeface="Liberation Sans"/>
                <a:cs typeface="Liberation Sans"/>
              </a:rPr>
              <a:t>d </a:t>
            </a:r>
            <a:r>
              <a:rPr sz="2224" i="1" spc="-5" dirty="0">
                <a:solidFill>
                  <a:prstClr val="black"/>
                </a:solidFill>
                <a:latin typeface="Liberation Sans"/>
                <a:cs typeface="Liberation Sans"/>
              </a:rPr>
              <a:t>mod </a:t>
            </a:r>
            <a:r>
              <a:rPr sz="2224" i="1" spc="-9" dirty="0">
                <a:solidFill>
                  <a:prstClr val="black"/>
                </a:solidFill>
                <a:latin typeface="Liberation Sans"/>
                <a:cs typeface="Liberation Sans"/>
              </a:rPr>
              <a:t>N  </a:t>
            </a:r>
            <a:r>
              <a:rPr sz="2224" i="1" spc="-5" dirty="0">
                <a:solidFill>
                  <a:prstClr val="black"/>
                </a:solidFill>
                <a:latin typeface="Liberation Sans"/>
                <a:cs typeface="Liberation Sans"/>
              </a:rPr>
              <a:t>c </a:t>
            </a:r>
            <a:r>
              <a:rPr sz="2224" i="1" spc="-9" dirty="0">
                <a:solidFill>
                  <a:prstClr val="black"/>
                </a:solidFill>
                <a:latin typeface="Liberation Sans"/>
                <a:cs typeface="Liberation Sans"/>
              </a:rPr>
              <a:t>= </a:t>
            </a:r>
            <a:r>
              <a:rPr sz="2224" i="1" spc="9" dirty="0">
                <a:solidFill>
                  <a:prstClr val="black"/>
                </a:solidFill>
                <a:latin typeface="Liberation Sans"/>
                <a:cs typeface="Liberation Sans"/>
              </a:rPr>
              <a:t>m</a:t>
            </a:r>
            <a:r>
              <a:rPr sz="1906" i="1" spc="14" baseline="17857" dirty="0">
                <a:solidFill>
                  <a:prstClr val="black"/>
                </a:solidFill>
                <a:latin typeface="Liberation Sans"/>
                <a:cs typeface="Liberation Sans"/>
              </a:rPr>
              <a:t>e </a:t>
            </a:r>
            <a:r>
              <a:rPr sz="2224" i="1" spc="-5" dirty="0">
                <a:solidFill>
                  <a:prstClr val="black"/>
                </a:solidFill>
                <a:latin typeface="Liberation Sans"/>
                <a:cs typeface="Liberation Sans"/>
              </a:rPr>
              <a:t>mod</a:t>
            </a:r>
            <a:r>
              <a:rPr sz="2224" i="1" spc="-136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2224" i="1" spc="-9" dirty="0">
                <a:solidFill>
                  <a:prstClr val="black"/>
                </a:solidFill>
                <a:latin typeface="Liberation Sans"/>
                <a:cs typeface="Liberation Sans"/>
              </a:rPr>
              <a:t>N</a:t>
            </a:r>
            <a:endParaRPr sz="2224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L="11527">
              <a:spcBef>
                <a:spcPts val="743"/>
              </a:spcBef>
              <a:tabLst>
                <a:tab pos="2664931" algn="l"/>
              </a:tabLst>
            </a:pPr>
            <a:r>
              <a:rPr sz="2224" i="1" spc="-5" dirty="0">
                <a:solidFill>
                  <a:prstClr val="black"/>
                </a:solidFill>
                <a:latin typeface="Liberation Sans"/>
                <a:cs typeface="Liberation Sans"/>
              </a:rPr>
              <a:t>c’ </a:t>
            </a:r>
            <a:r>
              <a:rPr sz="2224" i="1" spc="-9" dirty="0">
                <a:solidFill>
                  <a:prstClr val="black"/>
                </a:solidFill>
                <a:latin typeface="Liberation Sans"/>
                <a:cs typeface="Liberation Sans"/>
              </a:rPr>
              <a:t>= (c </a:t>
            </a:r>
            <a:r>
              <a:rPr sz="2224" i="1" spc="-5" dirty="0">
                <a:solidFill>
                  <a:prstClr val="black"/>
                </a:solidFill>
                <a:latin typeface="Liberation Sans"/>
                <a:cs typeface="Liberation Sans"/>
              </a:rPr>
              <a:t>· </a:t>
            </a:r>
            <a:r>
              <a:rPr sz="2224" i="1" spc="9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1906" i="1" spc="14" baseline="17857" dirty="0">
                <a:solidFill>
                  <a:prstClr val="black"/>
                </a:solidFill>
                <a:latin typeface="Liberation Sans"/>
                <a:cs typeface="Liberation Sans"/>
              </a:rPr>
              <a:t>e</a:t>
            </a:r>
            <a:r>
              <a:rPr sz="2224" i="1" spc="9" dirty="0">
                <a:solidFill>
                  <a:prstClr val="black"/>
                </a:solidFill>
                <a:latin typeface="Liberation Sans"/>
                <a:cs typeface="Liberation Sans"/>
              </a:rPr>
              <a:t>)</a:t>
            </a:r>
            <a:r>
              <a:rPr sz="2224" i="1" spc="-45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2224" i="1" spc="-5" dirty="0">
                <a:solidFill>
                  <a:prstClr val="black"/>
                </a:solidFill>
                <a:latin typeface="Liberation Sans"/>
                <a:cs typeface="Liberation Sans"/>
              </a:rPr>
              <a:t>mod</a:t>
            </a:r>
            <a:r>
              <a:rPr sz="2224" i="1" spc="9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2224" i="1" spc="-9" dirty="0">
                <a:solidFill>
                  <a:prstClr val="black"/>
                </a:solidFill>
                <a:latin typeface="Liberation Sans"/>
                <a:cs typeface="Liberation Sans"/>
              </a:rPr>
              <a:t>N	</a:t>
            </a:r>
            <a:r>
              <a:rPr sz="2224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 </a:t>
            </a:r>
            <a:r>
              <a:rPr sz="2224" i="1" spc="-9" dirty="0">
                <a:solidFill>
                  <a:prstClr val="black"/>
                </a:solidFill>
                <a:latin typeface="DejaVu Sans"/>
                <a:cs typeface="DejaVu Sans"/>
              </a:rPr>
              <a:t>∈</a:t>
            </a:r>
            <a:r>
              <a:rPr sz="2224" i="1" spc="-50" dirty="0">
                <a:solidFill>
                  <a:prstClr val="black"/>
                </a:solidFill>
                <a:latin typeface="DejaVu Sans"/>
                <a:cs typeface="DejaVu Sans"/>
              </a:rPr>
              <a:t> </a:t>
            </a:r>
            <a:r>
              <a:rPr sz="2224" i="1" spc="9" dirty="0">
                <a:solidFill>
                  <a:prstClr val="black"/>
                </a:solidFill>
                <a:latin typeface="Liberation Sans"/>
                <a:cs typeface="Liberation Sans"/>
              </a:rPr>
              <a:t>Z</a:t>
            </a:r>
            <a:r>
              <a:rPr sz="1906" i="1" spc="14" baseline="-17857" dirty="0">
                <a:solidFill>
                  <a:prstClr val="black"/>
                </a:solidFill>
                <a:latin typeface="Liberation Sans"/>
                <a:cs typeface="Liberation Sans"/>
              </a:rPr>
              <a:t>N</a:t>
            </a:r>
            <a:endParaRPr sz="1906" baseline="-17857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L="11527">
              <a:spcBef>
                <a:spcPts val="1262"/>
              </a:spcBef>
            </a:pPr>
            <a:r>
              <a:rPr sz="2224" i="1" spc="-5" dirty="0">
                <a:solidFill>
                  <a:prstClr val="black"/>
                </a:solidFill>
                <a:latin typeface="Liberation Sans"/>
                <a:cs typeface="Liberation Sans"/>
              </a:rPr>
              <a:t>c’ </a:t>
            </a:r>
            <a:r>
              <a:rPr sz="2224" i="1" spc="-9" dirty="0">
                <a:solidFill>
                  <a:prstClr val="black"/>
                </a:solidFill>
                <a:latin typeface="Liberation Sans"/>
                <a:cs typeface="Liberation Sans"/>
              </a:rPr>
              <a:t>= </a:t>
            </a:r>
            <a:r>
              <a:rPr sz="2224" i="1" spc="5" dirty="0">
                <a:solidFill>
                  <a:prstClr val="black"/>
                </a:solidFill>
                <a:latin typeface="Liberation Sans"/>
                <a:cs typeface="Liberation Sans"/>
              </a:rPr>
              <a:t>(ms)</a:t>
            </a:r>
            <a:r>
              <a:rPr sz="1906" i="1" spc="6" baseline="17857" dirty="0">
                <a:solidFill>
                  <a:prstClr val="black"/>
                </a:solidFill>
                <a:latin typeface="Liberation Sans"/>
                <a:cs typeface="Liberation Sans"/>
              </a:rPr>
              <a:t>e </a:t>
            </a:r>
            <a:r>
              <a:rPr sz="2224" i="1" spc="-5" dirty="0">
                <a:solidFill>
                  <a:prstClr val="black"/>
                </a:solidFill>
                <a:latin typeface="Liberation Sans"/>
                <a:cs typeface="Liberation Sans"/>
              </a:rPr>
              <a:t>mod</a:t>
            </a:r>
            <a:r>
              <a:rPr sz="2224" i="1" spc="-185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2224" i="1" spc="-9" dirty="0">
                <a:solidFill>
                  <a:prstClr val="black"/>
                </a:solidFill>
                <a:latin typeface="Liberation Sans"/>
                <a:cs typeface="Liberation Sans"/>
              </a:rPr>
              <a:t>N</a:t>
            </a:r>
            <a:endParaRPr sz="2224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14387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5603" y="6222915"/>
            <a:ext cx="185569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spc="5" dirty="0">
                <a:solidFill>
                  <a:prstClr val="black"/>
                </a:solidFill>
                <a:latin typeface="Liberation Serif"/>
                <a:cs typeface="Liberation Serif"/>
              </a:rPr>
              <a:t>1</a:t>
            </a:r>
            <a:r>
              <a:rPr sz="1271" dirty="0">
                <a:solidFill>
                  <a:prstClr val="black"/>
                </a:solidFill>
                <a:latin typeface="Liberation Serif"/>
                <a:cs typeface="Liberation Serif"/>
              </a:rPr>
              <a:t>8</a:t>
            </a:r>
            <a:endParaRPr sz="1271">
              <a:solidFill>
                <a:prstClr val="black"/>
              </a:solidFill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6655" y="503689"/>
            <a:ext cx="3347164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/>
              <a:t>Attack</a:t>
            </a:r>
            <a:r>
              <a:rPr spc="-54" dirty="0"/>
              <a:t> </a:t>
            </a:r>
            <a:r>
              <a:rPr spc="-5" dirty="0"/>
              <a:t>Intuition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4188" y="1656293"/>
            <a:ext cx="114108" cy="15019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08" spc="163" dirty="0">
                <a:solidFill>
                  <a:prstClr val="black"/>
                </a:solidFill>
                <a:latin typeface="Trebuchet MS"/>
                <a:cs typeface="Trebuchet MS"/>
              </a:rPr>
              <a:t>●</a:t>
            </a:r>
            <a:endParaRPr sz="90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4188" y="2104657"/>
            <a:ext cx="114108" cy="15019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08" spc="163" dirty="0">
                <a:solidFill>
                  <a:prstClr val="black"/>
                </a:solidFill>
                <a:latin typeface="Trebuchet MS"/>
                <a:cs typeface="Trebuchet MS"/>
              </a:rPr>
              <a:t>●</a:t>
            </a:r>
            <a:endParaRPr sz="90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4188" y="2969111"/>
            <a:ext cx="114108" cy="15019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08" spc="163" dirty="0">
                <a:solidFill>
                  <a:prstClr val="black"/>
                </a:solidFill>
                <a:latin typeface="Trebuchet MS"/>
                <a:cs typeface="Trebuchet MS"/>
              </a:rPr>
              <a:t>●</a:t>
            </a:r>
            <a:endParaRPr sz="90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8102" y="1426925"/>
            <a:ext cx="5092785" cy="1793339"/>
          </a:xfrm>
          <a:prstGeom prst="rect">
            <a:avLst/>
          </a:prstGeom>
        </p:spPr>
        <p:txBody>
          <a:bodyPr vert="horz" wrap="square" lIns="0" tIns="155602" rIns="0" bIns="0" rtlCol="0">
            <a:spAutoFit/>
          </a:bodyPr>
          <a:lstStyle/>
          <a:p>
            <a:pPr marL="11527">
              <a:spcBef>
                <a:spcPts val="1225"/>
              </a:spcBef>
            </a:pPr>
            <a:r>
              <a:rPr sz="1997" spc="-5" dirty="0">
                <a:solidFill>
                  <a:prstClr val="black"/>
                </a:solidFill>
                <a:latin typeface="Liberation Sans"/>
                <a:cs typeface="Liberation Sans"/>
              </a:rPr>
              <a:t>OK, </a:t>
            </a:r>
            <a:r>
              <a:rPr sz="1997" dirty="0">
                <a:solidFill>
                  <a:prstClr val="black"/>
                </a:solidFill>
                <a:latin typeface="Liberation Sans"/>
                <a:cs typeface="Liberation Sans"/>
              </a:rPr>
              <a:t>so </a:t>
            </a:r>
            <a:r>
              <a:rPr sz="1997" spc="-5" dirty="0">
                <a:solidFill>
                  <a:prstClr val="black"/>
                </a:solidFill>
                <a:latin typeface="Liberation Sans"/>
                <a:cs typeface="Liberation Sans"/>
              </a:rPr>
              <a:t>we </a:t>
            </a:r>
            <a:r>
              <a:rPr sz="1997" dirty="0">
                <a:solidFill>
                  <a:prstClr val="black"/>
                </a:solidFill>
                <a:latin typeface="Liberation Sans"/>
                <a:cs typeface="Liberation Sans"/>
              </a:rPr>
              <a:t>can </a:t>
            </a:r>
            <a:r>
              <a:rPr sz="1997" spc="-5" dirty="0">
                <a:solidFill>
                  <a:prstClr val="black"/>
                </a:solidFill>
                <a:latin typeface="Liberation Sans"/>
                <a:cs typeface="Liberation Sans"/>
              </a:rPr>
              <a:t>multiply </a:t>
            </a:r>
            <a:r>
              <a:rPr sz="1997" dirty="0">
                <a:solidFill>
                  <a:prstClr val="black"/>
                </a:solidFill>
                <a:latin typeface="Liberation Sans"/>
                <a:cs typeface="Liberation Sans"/>
              </a:rPr>
              <a:t>a </a:t>
            </a:r>
            <a:r>
              <a:rPr sz="1997" spc="-5" dirty="0">
                <a:solidFill>
                  <a:prstClr val="black"/>
                </a:solidFill>
                <a:latin typeface="Liberation Sans"/>
                <a:cs typeface="Liberation Sans"/>
              </a:rPr>
              <a:t>plaintext</a:t>
            </a:r>
            <a:r>
              <a:rPr sz="1997" spc="-23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Liberation Sans"/>
                <a:cs typeface="Liberation Sans"/>
              </a:rPr>
              <a:t>...</a:t>
            </a:r>
            <a:endParaRPr sz="1997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L="11527">
              <a:spcBef>
                <a:spcPts val="1135"/>
              </a:spcBef>
            </a:pPr>
            <a:r>
              <a:rPr sz="1997" spc="-23" dirty="0">
                <a:solidFill>
                  <a:prstClr val="black"/>
                </a:solidFill>
                <a:latin typeface="Liberation Sans"/>
                <a:cs typeface="Liberation Sans"/>
              </a:rPr>
              <a:t>We </a:t>
            </a:r>
            <a:r>
              <a:rPr sz="1997" spc="-5" dirty="0">
                <a:solidFill>
                  <a:prstClr val="black"/>
                </a:solidFill>
                <a:latin typeface="Liberation Sans"/>
                <a:cs typeface="Liberation Sans"/>
              </a:rPr>
              <a:t>define: </a:t>
            </a:r>
            <a:r>
              <a:rPr sz="1997" dirty="0">
                <a:solidFill>
                  <a:prstClr val="black"/>
                </a:solidFill>
                <a:latin typeface="Liberation Sans"/>
                <a:cs typeface="Liberation Sans"/>
              </a:rPr>
              <a:t>B = </a:t>
            </a:r>
            <a:r>
              <a:rPr sz="1997" spc="5" dirty="0">
                <a:solidFill>
                  <a:prstClr val="black"/>
                </a:solidFill>
                <a:latin typeface="Liberation Sans"/>
                <a:cs typeface="Liberation Sans"/>
              </a:rPr>
              <a:t>2</a:t>
            </a:r>
            <a:r>
              <a:rPr sz="1702" spc="6" baseline="17777" dirty="0">
                <a:solidFill>
                  <a:prstClr val="black"/>
                </a:solidFill>
                <a:latin typeface="Liberation Sans"/>
                <a:cs typeface="Liberation Sans"/>
              </a:rPr>
              <a:t>(|N|-2)</a:t>
            </a:r>
            <a:r>
              <a:rPr sz="1997" spc="5" dirty="0">
                <a:solidFill>
                  <a:prstClr val="black"/>
                </a:solidFill>
                <a:latin typeface="Liberation Sans"/>
                <a:cs typeface="Liberation Sans"/>
              </a:rPr>
              <a:t>, </a:t>
            </a:r>
            <a:r>
              <a:rPr sz="1997" spc="-5" dirty="0">
                <a:solidFill>
                  <a:prstClr val="black"/>
                </a:solidFill>
                <a:latin typeface="Liberation Sans"/>
                <a:cs typeface="Liberation Sans"/>
              </a:rPr>
              <a:t>where |N| is byte length</a:t>
            </a:r>
            <a:endParaRPr sz="1997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L="11527" marR="1293852" indent="97975">
              <a:lnSpc>
                <a:spcPct val="136700"/>
              </a:lnSpc>
              <a:spcBef>
                <a:spcPts val="254"/>
              </a:spcBef>
              <a:tabLst>
                <a:tab pos="402852" algn="l"/>
              </a:tabLst>
            </a:pPr>
            <a:r>
              <a:rPr sz="2246" spc="422" baseline="8417" dirty="0">
                <a:solidFill>
                  <a:prstClr val="black"/>
                </a:solidFill>
                <a:latin typeface="Trebuchet MS"/>
                <a:cs typeface="Trebuchet MS"/>
              </a:rPr>
              <a:t>–	</a:t>
            </a:r>
            <a:r>
              <a:rPr sz="1997" spc="-5" dirty="0">
                <a:solidFill>
                  <a:prstClr val="black"/>
                </a:solidFill>
                <a:latin typeface="Liberation Sans"/>
                <a:cs typeface="Liberation Sans"/>
              </a:rPr>
              <a:t>Example: </a:t>
            </a:r>
            <a:r>
              <a:rPr sz="1997" dirty="0">
                <a:solidFill>
                  <a:prstClr val="black"/>
                </a:solidFill>
                <a:latin typeface="Liberation Sans"/>
                <a:cs typeface="Liberation Sans"/>
              </a:rPr>
              <a:t>2B = </a:t>
            </a:r>
            <a:r>
              <a:rPr sz="1997" spc="-5" dirty="0">
                <a:solidFill>
                  <a:prstClr val="black"/>
                </a:solidFill>
                <a:latin typeface="Liberation Sans"/>
                <a:cs typeface="Liberation Sans"/>
              </a:rPr>
              <a:t>00 02 00 </a:t>
            </a:r>
            <a:r>
              <a:rPr sz="1997" dirty="0">
                <a:solidFill>
                  <a:prstClr val="black"/>
                </a:solidFill>
                <a:latin typeface="Liberation Sans"/>
                <a:cs typeface="Liberation Sans"/>
              </a:rPr>
              <a:t>…</a:t>
            </a:r>
            <a:r>
              <a:rPr sz="1997" spc="-77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1997" dirty="0">
                <a:solidFill>
                  <a:prstClr val="black"/>
                </a:solidFill>
                <a:latin typeface="Liberation Sans"/>
                <a:cs typeface="Liberation Sans"/>
              </a:rPr>
              <a:t>00  </a:t>
            </a:r>
            <a:r>
              <a:rPr sz="1997" spc="-5" dirty="0">
                <a:solidFill>
                  <a:prstClr val="black"/>
                </a:solidFill>
                <a:latin typeface="Liberation Sans"/>
                <a:cs typeface="Liberation Sans"/>
              </a:rPr>
              <a:t>Attack</a:t>
            </a:r>
            <a:r>
              <a:rPr sz="1997" spc="-127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Liberation Sans"/>
                <a:cs typeface="Liberation Sans"/>
              </a:rPr>
              <a:t>Approach:</a:t>
            </a:r>
            <a:endParaRPr sz="1997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6072" y="3363300"/>
            <a:ext cx="129092" cy="66502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98" spc="281" dirty="0">
                <a:solidFill>
                  <a:prstClr val="black"/>
                </a:solidFill>
                <a:latin typeface="Trebuchet MS"/>
                <a:cs typeface="Trebuchet MS"/>
              </a:rPr>
              <a:t>–</a:t>
            </a:r>
            <a:endParaRPr sz="1498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11527">
              <a:spcBef>
                <a:spcPts val="1479"/>
              </a:spcBef>
            </a:pPr>
            <a:r>
              <a:rPr sz="1498" spc="281" dirty="0">
                <a:solidFill>
                  <a:prstClr val="black"/>
                </a:solidFill>
                <a:latin typeface="Trebuchet MS"/>
                <a:cs typeface="Trebuchet MS"/>
              </a:rPr>
              <a:t>–</a:t>
            </a:r>
            <a:endParaRPr sz="149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9987" y="3221531"/>
            <a:ext cx="6698364" cy="853441"/>
          </a:xfrm>
          <a:prstGeom prst="rect">
            <a:avLst/>
          </a:prstGeom>
        </p:spPr>
        <p:txBody>
          <a:bodyPr vert="horz" wrap="square" lIns="0" tIns="122176" rIns="0" bIns="0" rtlCol="0">
            <a:spAutoFit/>
          </a:bodyPr>
          <a:lstStyle/>
          <a:p>
            <a:pPr marL="11527">
              <a:spcBef>
                <a:spcPts val="962"/>
              </a:spcBef>
            </a:pPr>
            <a:r>
              <a:rPr sz="1997" spc="-5" dirty="0">
                <a:solidFill>
                  <a:prstClr val="black"/>
                </a:solidFill>
                <a:latin typeface="Liberation Sans"/>
                <a:cs typeface="Liberation Sans"/>
              </a:rPr>
              <a:t>Multiply “plaintext” with </a:t>
            </a:r>
            <a:r>
              <a:rPr sz="1997" dirty="0">
                <a:solidFill>
                  <a:prstClr val="black"/>
                </a:solidFill>
                <a:latin typeface="Liberation Sans"/>
                <a:cs typeface="Liberation Sans"/>
              </a:rPr>
              <a:t>s: </a:t>
            </a:r>
            <a:r>
              <a:rPr sz="1997" i="1" dirty="0">
                <a:solidFill>
                  <a:prstClr val="black"/>
                </a:solidFill>
                <a:latin typeface="Liberation Sans"/>
                <a:cs typeface="Liberation Sans"/>
              </a:rPr>
              <a:t>c’ = (c · </a:t>
            </a:r>
            <a:r>
              <a:rPr sz="1997" i="1" spc="5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1702" i="1" spc="6" baseline="20000" dirty="0">
                <a:solidFill>
                  <a:prstClr val="black"/>
                </a:solidFill>
                <a:latin typeface="Liberation Sans"/>
                <a:cs typeface="Liberation Sans"/>
              </a:rPr>
              <a:t>e</a:t>
            </a:r>
            <a:r>
              <a:rPr sz="1997" i="1" spc="5" dirty="0">
                <a:solidFill>
                  <a:prstClr val="black"/>
                </a:solidFill>
                <a:latin typeface="Liberation Sans"/>
                <a:cs typeface="Liberation Sans"/>
              </a:rPr>
              <a:t>) </a:t>
            </a:r>
            <a:r>
              <a:rPr sz="1997" i="1" spc="-5" dirty="0">
                <a:solidFill>
                  <a:prstClr val="black"/>
                </a:solidFill>
                <a:latin typeface="Liberation Sans"/>
                <a:cs typeface="Liberation Sans"/>
              </a:rPr>
              <a:t>mod</a:t>
            </a:r>
            <a:r>
              <a:rPr sz="1997" i="1" spc="-123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1997" i="1" dirty="0">
                <a:solidFill>
                  <a:prstClr val="black"/>
                </a:solidFill>
                <a:latin typeface="Liberation Sans"/>
                <a:cs typeface="Liberation Sans"/>
              </a:rPr>
              <a:t>N</a:t>
            </a:r>
            <a:endParaRPr sz="1997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L="11527">
              <a:spcBef>
                <a:spcPts val="871"/>
              </a:spcBef>
            </a:pPr>
            <a:r>
              <a:rPr sz="1997" spc="-5" dirty="0">
                <a:solidFill>
                  <a:prstClr val="black"/>
                </a:solidFill>
                <a:latin typeface="Liberation Sans"/>
                <a:cs typeface="Liberation Sans"/>
              </a:rPr>
              <a:t>Query oracle if the decrypted plaintext is </a:t>
            </a:r>
            <a:r>
              <a:rPr sz="1997" dirty="0">
                <a:solidFill>
                  <a:prstClr val="black"/>
                </a:solidFill>
                <a:latin typeface="Liberation Sans"/>
                <a:cs typeface="Liberation Sans"/>
              </a:rPr>
              <a:t>in </a:t>
            </a:r>
            <a:r>
              <a:rPr sz="1997" spc="-5" dirty="0">
                <a:solidFill>
                  <a:prstClr val="black"/>
                </a:solidFill>
                <a:latin typeface="Liberation Sans"/>
                <a:cs typeface="Liberation Sans"/>
              </a:rPr>
              <a:t>interval</a:t>
            </a:r>
            <a:r>
              <a:rPr sz="1997" spc="54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Liberation Sans"/>
                <a:cs typeface="Liberation Sans"/>
              </a:rPr>
              <a:t>&lt;2B,3B)</a:t>
            </a:r>
            <a:endParaRPr sz="1997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4058" y="5681189"/>
            <a:ext cx="4896266" cy="0"/>
          </a:xfrm>
          <a:custGeom>
            <a:avLst/>
            <a:gdLst/>
            <a:ahLst/>
            <a:cxnLst/>
            <a:rect l="l" t="t" r="r" b="b"/>
            <a:pathLst>
              <a:path w="5394960">
                <a:moveTo>
                  <a:pt x="0" y="0"/>
                </a:moveTo>
                <a:lnTo>
                  <a:pt x="5394959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81062" y="5681189"/>
            <a:ext cx="1675888" cy="0"/>
          </a:xfrm>
          <a:custGeom>
            <a:avLst/>
            <a:gdLst/>
            <a:ahLst/>
            <a:cxnLst/>
            <a:rect l="l" t="t" r="r" b="b"/>
            <a:pathLst>
              <a:path w="1846579">
                <a:moveTo>
                  <a:pt x="0" y="0"/>
                </a:moveTo>
                <a:lnTo>
                  <a:pt x="1846579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80324" y="5681189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30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16332" y="5681189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30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53492" y="5681189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29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89499" y="5681189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29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26658" y="5681189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30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62666" y="5681189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29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98674" y="5681189"/>
            <a:ext cx="69156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35833" y="5681189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30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71841" y="5681189"/>
            <a:ext cx="9221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5079" y="-19048"/>
                </a:moveTo>
                <a:lnTo>
                  <a:pt x="5079" y="19048"/>
                </a:lnTo>
              </a:path>
            </a:pathLst>
          </a:custGeom>
          <a:ln w="10159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869629" y="5598203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84058" y="5598203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88391" y="5859843"/>
            <a:ext cx="12563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solidFill>
                  <a:prstClr val="black"/>
                </a:solidFill>
                <a:latin typeface="Liberation Sans"/>
                <a:cs typeface="Liberation Sans"/>
              </a:rPr>
              <a:t>0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06236" y="5859843"/>
            <a:ext cx="15675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solidFill>
                  <a:prstClr val="black"/>
                </a:solidFill>
                <a:latin typeface="Liberation Sans"/>
                <a:cs typeface="Liberation Sans"/>
              </a:rPr>
              <a:t>N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46714" y="5598203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19048">
            <a:solidFill>
              <a:srgbClr val="303F03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26612" y="5598203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19048">
            <a:solidFill>
              <a:srgbClr val="303F03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26612" y="5681189"/>
            <a:ext cx="620102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68326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303F03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11628" y="4398341"/>
            <a:ext cx="1659751" cy="835639"/>
          </a:xfrm>
          <a:custGeom>
            <a:avLst/>
            <a:gdLst/>
            <a:ahLst/>
            <a:cxnLst/>
            <a:rect l="l" t="t" r="r" b="b"/>
            <a:pathLst>
              <a:path w="1828800" h="920750">
                <a:moveTo>
                  <a:pt x="303530" y="0"/>
                </a:moveTo>
                <a:lnTo>
                  <a:pt x="238730" y="2965"/>
                </a:lnTo>
                <a:lnTo>
                  <a:pt x="176707" y="11285"/>
                </a:lnTo>
                <a:lnTo>
                  <a:pt x="120083" y="24092"/>
                </a:lnTo>
                <a:lnTo>
                  <a:pt x="71479" y="40521"/>
                </a:lnTo>
                <a:lnTo>
                  <a:pt x="33516" y="59704"/>
                </a:lnTo>
                <a:lnTo>
                  <a:pt x="0" y="102869"/>
                </a:lnTo>
                <a:lnTo>
                  <a:pt x="0" y="179069"/>
                </a:lnTo>
                <a:lnTo>
                  <a:pt x="0" y="256539"/>
                </a:lnTo>
                <a:lnTo>
                  <a:pt x="0" y="360679"/>
                </a:lnTo>
                <a:lnTo>
                  <a:pt x="0" y="436879"/>
                </a:lnTo>
                <a:lnTo>
                  <a:pt x="0" y="514349"/>
                </a:lnTo>
                <a:lnTo>
                  <a:pt x="8815" y="536043"/>
                </a:lnTo>
                <a:lnTo>
                  <a:pt x="71479" y="576165"/>
                </a:lnTo>
                <a:lnTo>
                  <a:pt x="120083" y="592727"/>
                </a:lnTo>
                <a:lnTo>
                  <a:pt x="176707" y="605712"/>
                </a:lnTo>
                <a:lnTo>
                  <a:pt x="238730" y="614187"/>
                </a:lnTo>
                <a:lnTo>
                  <a:pt x="303530" y="617219"/>
                </a:lnTo>
                <a:lnTo>
                  <a:pt x="334009" y="920749"/>
                </a:lnTo>
                <a:lnTo>
                  <a:pt x="759459" y="617219"/>
                </a:lnTo>
                <a:lnTo>
                  <a:pt x="1069339" y="617219"/>
                </a:lnTo>
                <a:lnTo>
                  <a:pt x="1296670" y="617219"/>
                </a:lnTo>
                <a:lnTo>
                  <a:pt x="1524000" y="617219"/>
                </a:lnTo>
                <a:lnTo>
                  <a:pt x="1588869" y="614187"/>
                </a:lnTo>
                <a:lnTo>
                  <a:pt x="1651074" y="605712"/>
                </a:lnTo>
                <a:lnTo>
                  <a:pt x="1707946" y="592727"/>
                </a:lnTo>
                <a:lnTo>
                  <a:pt x="1756820" y="576165"/>
                </a:lnTo>
                <a:lnTo>
                  <a:pt x="1795032" y="556959"/>
                </a:lnTo>
                <a:lnTo>
                  <a:pt x="1828799" y="514349"/>
                </a:lnTo>
                <a:lnTo>
                  <a:pt x="1828799" y="436879"/>
                </a:lnTo>
                <a:lnTo>
                  <a:pt x="1828799" y="360679"/>
                </a:lnTo>
                <a:lnTo>
                  <a:pt x="1828799" y="256539"/>
                </a:lnTo>
                <a:lnTo>
                  <a:pt x="1828799" y="179069"/>
                </a:lnTo>
                <a:lnTo>
                  <a:pt x="1828799" y="102869"/>
                </a:lnTo>
                <a:lnTo>
                  <a:pt x="1819913" y="80776"/>
                </a:lnTo>
                <a:lnTo>
                  <a:pt x="1756820" y="40521"/>
                </a:lnTo>
                <a:lnTo>
                  <a:pt x="1707946" y="24092"/>
                </a:lnTo>
                <a:lnTo>
                  <a:pt x="1651074" y="11285"/>
                </a:lnTo>
                <a:lnTo>
                  <a:pt x="1588869" y="2965"/>
                </a:lnTo>
                <a:lnTo>
                  <a:pt x="1524000" y="0"/>
                </a:lnTo>
                <a:lnTo>
                  <a:pt x="1296670" y="0"/>
                </a:lnTo>
                <a:lnTo>
                  <a:pt x="1069339" y="0"/>
                </a:lnTo>
                <a:lnTo>
                  <a:pt x="759459" y="0"/>
                </a:lnTo>
                <a:lnTo>
                  <a:pt x="530859" y="0"/>
                </a:lnTo>
                <a:lnTo>
                  <a:pt x="30353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11628" y="43983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71379" y="49585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05588" y="5859843"/>
            <a:ext cx="24896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solidFill>
                  <a:prstClr val="black"/>
                </a:solidFill>
                <a:latin typeface="Liberation Sans"/>
                <a:cs typeface="Liberation Sans"/>
              </a:rPr>
              <a:t>2B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25691" y="5859843"/>
            <a:ext cx="24896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solidFill>
                  <a:prstClr val="black"/>
                </a:solidFill>
                <a:latin typeface="Liberation Sans"/>
                <a:cs typeface="Liberation Sans"/>
              </a:rPr>
              <a:t>3B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48743" y="5598203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21495" y="5598203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93095" y="5598203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57964" y="5368384"/>
            <a:ext cx="1230982" cy="312932"/>
          </a:xfrm>
          <a:custGeom>
            <a:avLst/>
            <a:gdLst/>
            <a:ahLst/>
            <a:cxnLst/>
            <a:rect l="l" t="t" r="r" b="b"/>
            <a:pathLst>
              <a:path w="1356360" h="344804">
                <a:moveTo>
                  <a:pt x="0" y="344666"/>
                </a:moveTo>
                <a:lnTo>
                  <a:pt x="69039" y="294252"/>
                </a:lnTo>
                <a:lnTo>
                  <a:pt x="135557" y="248490"/>
                </a:lnTo>
                <a:lnTo>
                  <a:pt x="199622" y="207212"/>
                </a:lnTo>
                <a:lnTo>
                  <a:pt x="261301" y="170246"/>
                </a:lnTo>
                <a:lnTo>
                  <a:pt x="320662" y="137426"/>
                </a:lnTo>
                <a:lnTo>
                  <a:pt x="377770" y="108581"/>
                </a:lnTo>
                <a:lnTo>
                  <a:pt x="432694" y="83543"/>
                </a:lnTo>
                <a:lnTo>
                  <a:pt x="485500" y="62143"/>
                </a:lnTo>
                <a:lnTo>
                  <a:pt x="536256" y="44212"/>
                </a:lnTo>
                <a:lnTo>
                  <a:pt x="585029" y="29580"/>
                </a:lnTo>
                <a:lnTo>
                  <a:pt x="631886" y="18078"/>
                </a:lnTo>
                <a:lnTo>
                  <a:pt x="676894" y="9539"/>
                </a:lnTo>
                <a:lnTo>
                  <a:pt x="720121" y="3792"/>
                </a:lnTo>
                <a:lnTo>
                  <a:pt x="761634" y="668"/>
                </a:lnTo>
                <a:lnTo>
                  <a:pt x="801499" y="0"/>
                </a:lnTo>
                <a:lnTo>
                  <a:pt x="839784" y="1616"/>
                </a:lnTo>
                <a:lnTo>
                  <a:pt x="911884" y="11030"/>
                </a:lnTo>
                <a:lnTo>
                  <a:pt x="978470" y="27558"/>
                </a:lnTo>
                <a:lnTo>
                  <a:pt x="1040079" y="49848"/>
                </a:lnTo>
                <a:lnTo>
                  <a:pt x="1097250" y="76548"/>
                </a:lnTo>
                <a:lnTo>
                  <a:pt x="1150519" y="106305"/>
                </a:lnTo>
                <a:lnTo>
                  <a:pt x="1200424" y="137767"/>
                </a:lnTo>
                <a:lnTo>
                  <a:pt x="1247502" y="169583"/>
                </a:lnTo>
                <a:lnTo>
                  <a:pt x="1270150" y="185201"/>
                </a:lnTo>
                <a:lnTo>
                  <a:pt x="1292292" y="200401"/>
                </a:lnTo>
                <a:lnTo>
                  <a:pt x="1313996" y="215012"/>
                </a:lnTo>
                <a:lnTo>
                  <a:pt x="1335330" y="228867"/>
                </a:lnTo>
                <a:lnTo>
                  <a:pt x="1356360" y="241796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45146" y="5533657"/>
            <a:ext cx="177501" cy="147533"/>
          </a:xfrm>
          <a:custGeom>
            <a:avLst/>
            <a:gdLst/>
            <a:ahLst/>
            <a:cxnLst/>
            <a:rect l="l" t="t" r="r" b="b"/>
            <a:pathLst>
              <a:path w="195579" h="162560">
                <a:moveTo>
                  <a:pt x="73660" y="0"/>
                </a:moveTo>
                <a:lnTo>
                  <a:pt x="0" y="105409"/>
                </a:lnTo>
                <a:lnTo>
                  <a:pt x="195579" y="162559"/>
                </a:lnTo>
                <a:lnTo>
                  <a:pt x="7366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38785" y="5368961"/>
            <a:ext cx="1230982" cy="313509"/>
          </a:xfrm>
          <a:custGeom>
            <a:avLst/>
            <a:gdLst/>
            <a:ahLst/>
            <a:cxnLst/>
            <a:rect l="l" t="t" r="r" b="b"/>
            <a:pathLst>
              <a:path w="1356360" h="345439">
                <a:moveTo>
                  <a:pt x="0" y="345299"/>
                </a:moveTo>
                <a:lnTo>
                  <a:pt x="69039" y="294783"/>
                </a:lnTo>
                <a:lnTo>
                  <a:pt x="135557" y="248930"/>
                </a:lnTo>
                <a:lnTo>
                  <a:pt x="199622" y="207571"/>
                </a:lnTo>
                <a:lnTo>
                  <a:pt x="261301" y="170536"/>
                </a:lnTo>
                <a:lnTo>
                  <a:pt x="320662" y="137656"/>
                </a:lnTo>
                <a:lnTo>
                  <a:pt x="377770" y="108760"/>
                </a:lnTo>
                <a:lnTo>
                  <a:pt x="432694" y="83679"/>
                </a:lnTo>
                <a:lnTo>
                  <a:pt x="485500" y="62243"/>
                </a:lnTo>
                <a:lnTo>
                  <a:pt x="536256" y="44283"/>
                </a:lnTo>
                <a:lnTo>
                  <a:pt x="585029" y="29628"/>
                </a:lnTo>
                <a:lnTo>
                  <a:pt x="631886" y="18109"/>
                </a:lnTo>
                <a:lnTo>
                  <a:pt x="676894" y="9557"/>
                </a:lnTo>
                <a:lnTo>
                  <a:pt x="720121" y="3801"/>
                </a:lnTo>
                <a:lnTo>
                  <a:pt x="761634" y="672"/>
                </a:lnTo>
                <a:lnTo>
                  <a:pt x="801499" y="0"/>
                </a:lnTo>
                <a:lnTo>
                  <a:pt x="839784" y="1615"/>
                </a:lnTo>
                <a:lnTo>
                  <a:pt x="911884" y="11028"/>
                </a:lnTo>
                <a:lnTo>
                  <a:pt x="978470" y="27554"/>
                </a:lnTo>
                <a:lnTo>
                  <a:pt x="1040079" y="49835"/>
                </a:lnTo>
                <a:lnTo>
                  <a:pt x="1097250" y="76513"/>
                </a:lnTo>
                <a:lnTo>
                  <a:pt x="1150519" y="106230"/>
                </a:lnTo>
                <a:lnTo>
                  <a:pt x="1200424" y="137628"/>
                </a:lnTo>
                <a:lnTo>
                  <a:pt x="1247502" y="169350"/>
                </a:lnTo>
                <a:lnTo>
                  <a:pt x="1270150" y="184908"/>
                </a:lnTo>
                <a:lnTo>
                  <a:pt x="1292292" y="200037"/>
                </a:lnTo>
                <a:lnTo>
                  <a:pt x="1313996" y="214569"/>
                </a:lnTo>
                <a:lnTo>
                  <a:pt x="1335330" y="228333"/>
                </a:lnTo>
                <a:lnTo>
                  <a:pt x="1356359" y="241159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125968" y="5533657"/>
            <a:ext cx="177501" cy="148686"/>
          </a:xfrm>
          <a:custGeom>
            <a:avLst/>
            <a:gdLst/>
            <a:ahLst/>
            <a:cxnLst/>
            <a:rect l="l" t="t" r="r" b="b"/>
            <a:pathLst>
              <a:path w="195579" h="163829">
                <a:moveTo>
                  <a:pt x="73659" y="0"/>
                </a:moveTo>
                <a:lnTo>
                  <a:pt x="0" y="105409"/>
                </a:lnTo>
                <a:lnTo>
                  <a:pt x="195579" y="163829"/>
                </a:lnTo>
                <a:lnTo>
                  <a:pt x="73659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02315" y="5345547"/>
            <a:ext cx="1230982" cy="314085"/>
          </a:xfrm>
          <a:custGeom>
            <a:avLst/>
            <a:gdLst/>
            <a:ahLst/>
            <a:cxnLst/>
            <a:rect l="l" t="t" r="r" b="b"/>
            <a:pathLst>
              <a:path w="1356359" h="346075">
                <a:moveTo>
                  <a:pt x="0" y="345699"/>
                </a:moveTo>
                <a:lnTo>
                  <a:pt x="69039" y="295179"/>
                </a:lnTo>
                <a:lnTo>
                  <a:pt x="135557" y="249318"/>
                </a:lnTo>
                <a:lnTo>
                  <a:pt x="199622" y="207945"/>
                </a:lnTo>
                <a:lnTo>
                  <a:pt x="261301" y="170892"/>
                </a:lnTo>
                <a:lnTo>
                  <a:pt x="320662" y="137989"/>
                </a:lnTo>
                <a:lnTo>
                  <a:pt x="377770" y="109067"/>
                </a:lnTo>
                <a:lnTo>
                  <a:pt x="432694" y="83957"/>
                </a:lnTo>
                <a:lnTo>
                  <a:pt x="485500" y="62489"/>
                </a:lnTo>
                <a:lnTo>
                  <a:pt x="536256" y="44495"/>
                </a:lnTo>
                <a:lnTo>
                  <a:pt x="585029" y="29806"/>
                </a:lnTo>
                <a:lnTo>
                  <a:pt x="631886" y="18251"/>
                </a:lnTo>
                <a:lnTo>
                  <a:pt x="676894" y="9662"/>
                </a:lnTo>
                <a:lnTo>
                  <a:pt x="720121" y="3870"/>
                </a:lnTo>
                <a:lnTo>
                  <a:pt x="761634" y="706"/>
                </a:lnTo>
                <a:lnTo>
                  <a:pt x="801499" y="0"/>
                </a:lnTo>
                <a:lnTo>
                  <a:pt x="839784" y="1582"/>
                </a:lnTo>
                <a:lnTo>
                  <a:pt x="911884" y="10939"/>
                </a:lnTo>
                <a:lnTo>
                  <a:pt x="978470" y="27421"/>
                </a:lnTo>
                <a:lnTo>
                  <a:pt x="1040079" y="49676"/>
                </a:lnTo>
                <a:lnTo>
                  <a:pt x="1097250" y="76350"/>
                </a:lnTo>
                <a:lnTo>
                  <a:pt x="1150519" y="106089"/>
                </a:lnTo>
                <a:lnTo>
                  <a:pt x="1200424" y="137541"/>
                </a:lnTo>
                <a:lnTo>
                  <a:pt x="1247502" y="169350"/>
                </a:lnTo>
                <a:lnTo>
                  <a:pt x="1270150" y="184966"/>
                </a:lnTo>
                <a:lnTo>
                  <a:pt x="1292292" y="200164"/>
                </a:lnTo>
                <a:lnTo>
                  <a:pt x="1313996" y="214775"/>
                </a:lnTo>
                <a:lnTo>
                  <a:pt x="1335330" y="228630"/>
                </a:lnTo>
                <a:lnTo>
                  <a:pt x="1356360" y="241559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89500" y="5510605"/>
            <a:ext cx="177501" cy="148686"/>
          </a:xfrm>
          <a:custGeom>
            <a:avLst/>
            <a:gdLst/>
            <a:ahLst/>
            <a:cxnLst/>
            <a:rect l="l" t="t" r="r" b="b"/>
            <a:pathLst>
              <a:path w="195579" h="163829">
                <a:moveTo>
                  <a:pt x="73660" y="0"/>
                </a:moveTo>
                <a:lnTo>
                  <a:pt x="0" y="105409"/>
                </a:lnTo>
                <a:lnTo>
                  <a:pt x="195579" y="163829"/>
                </a:lnTo>
                <a:lnTo>
                  <a:pt x="7366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155705" y="5346000"/>
            <a:ext cx="1232135" cy="313509"/>
          </a:xfrm>
          <a:custGeom>
            <a:avLst/>
            <a:gdLst/>
            <a:ahLst/>
            <a:cxnLst/>
            <a:rect l="l" t="t" r="r" b="b"/>
            <a:pathLst>
              <a:path w="1357629" h="345439">
                <a:moveTo>
                  <a:pt x="0" y="345199"/>
                </a:moveTo>
                <a:lnTo>
                  <a:pt x="69039" y="294683"/>
                </a:lnTo>
                <a:lnTo>
                  <a:pt x="135557" y="248830"/>
                </a:lnTo>
                <a:lnTo>
                  <a:pt x="199623" y="207472"/>
                </a:lnTo>
                <a:lnTo>
                  <a:pt x="261303" y="170438"/>
                </a:lnTo>
                <a:lnTo>
                  <a:pt x="320665" y="137559"/>
                </a:lnTo>
                <a:lnTo>
                  <a:pt x="377776" y="108666"/>
                </a:lnTo>
                <a:lnTo>
                  <a:pt x="432704" y="83589"/>
                </a:lnTo>
                <a:lnTo>
                  <a:pt x="485515" y="62158"/>
                </a:lnTo>
                <a:lnTo>
                  <a:pt x="536278" y="44204"/>
                </a:lnTo>
                <a:lnTo>
                  <a:pt x="585059" y="29558"/>
                </a:lnTo>
                <a:lnTo>
                  <a:pt x="631925" y="18049"/>
                </a:lnTo>
                <a:lnTo>
                  <a:pt x="676946" y="9508"/>
                </a:lnTo>
                <a:lnTo>
                  <a:pt x="720186" y="3766"/>
                </a:lnTo>
                <a:lnTo>
                  <a:pt x="761715" y="653"/>
                </a:lnTo>
                <a:lnTo>
                  <a:pt x="801599" y="0"/>
                </a:lnTo>
                <a:lnTo>
                  <a:pt x="839906" y="1636"/>
                </a:lnTo>
                <a:lnTo>
                  <a:pt x="912057" y="11101"/>
                </a:lnTo>
                <a:lnTo>
                  <a:pt x="978707" y="27691"/>
                </a:lnTo>
                <a:lnTo>
                  <a:pt x="1040395" y="50051"/>
                </a:lnTo>
                <a:lnTo>
                  <a:pt x="1097659" y="76823"/>
                </a:lnTo>
                <a:lnTo>
                  <a:pt x="1151039" y="106651"/>
                </a:lnTo>
                <a:lnTo>
                  <a:pt x="1201074" y="138179"/>
                </a:lnTo>
                <a:lnTo>
                  <a:pt x="1248302" y="170050"/>
                </a:lnTo>
                <a:lnTo>
                  <a:pt x="1271032" y="185690"/>
                </a:lnTo>
                <a:lnTo>
                  <a:pt x="1293262" y="200908"/>
                </a:lnTo>
                <a:lnTo>
                  <a:pt x="1315061" y="215533"/>
                </a:lnTo>
                <a:lnTo>
                  <a:pt x="1336494" y="229397"/>
                </a:lnTo>
                <a:lnTo>
                  <a:pt x="1357629" y="242329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344040" y="5510605"/>
            <a:ext cx="176349" cy="148686"/>
          </a:xfrm>
          <a:custGeom>
            <a:avLst/>
            <a:gdLst/>
            <a:ahLst/>
            <a:cxnLst/>
            <a:rect l="l" t="t" r="r" b="b"/>
            <a:pathLst>
              <a:path w="194309" h="163829">
                <a:moveTo>
                  <a:pt x="72390" y="0"/>
                </a:moveTo>
                <a:lnTo>
                  <a:pt x="0" y="106679"/>
                </a:lnTo>
                <a:lnTo>
                  <a:pt x="194310" y="163829"/>
                </a:lnTo>
                <a:lnTo>
                  <a:pt x="7239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486964" y="5346484"/>
            <a:ext cx="1180268" cy="312932"/>
          </a:xfrm>
          <a:custGeom>
            <a:avLst/>
            <a:gdLst/>
            <a:ahLst/>
            <a:cxnLst/>
            <a:rect l="l" t="t" r="r" b="b"/>
            <a:pathLst>
              <a:path w="1300479" h="344804">
                <a:moveTo>
                  <a:pt x="0" y="344666"/>
                </a:moveTo>
                <a:lnTo>
                  <a:pt x="69039" y="294252"/>
                </a:lnTo>
                <a:lnTo>
                  <a:pt x="135557" y="248490"/>
                </a:lnTo>
                <a:lnTo>
                  <a:pt x="199622" y="207212"/>
                </a:lnTo>
                <a:lnTo>
                  <a:pt x="261301" y="170246"/>
                </a:lnTo>
                <a:lnTo>
                  <a:pt x="320662" y="137426"/>
                </a:lnTo>
                <a:lnTo>
                  <a:pt x="377770" y="108581"/>
                </a:lnTo>
                <a:lnTo>
                  <a:pt x="432694" y="83543"/>
                </a:lnTo>
                <a:lnTo>
                  <a:pt x="485500" y="62143"/>
                </a:lnTo>
                <a:lnTo>
                  <a:pt x="536256" y="44212"/>
                </a:lnTo>
                <a:lnTo>
                  <a:pt x="585029" y="29580"/>
                </a:lnTo>
                <a:lnTo>
                  <a:pt x="631886" y="18078"/>
                </a:lnTo>
                <a:lnTo>
                  <a:pt x="676894" y="9539"/>
                </a:lnTo>
                <a:lnTo>
                  <a:pt x="720121" y="3792"/>
                </a:lnTo>
                <a:lnTo>
                  <a:pt x="761634" y="668"/>
                </a:lnTo>
                <a:lnTo>
                  <a:pt x="801499" y="0"/>
                </a:lnTo>
                <a:lnTo>
                  <a:pt x="839784" y="1616"/>
                </a:lnTo>
                <a:lnTo>
                  <a:pt x="911884" y="11030"/>
                </a:lnTo>
                <a:lnTo>
                  <a:pt x="978470" y="27558"/>
                </a:lnTo>
                <a:lnTo>
                  <a:pt x="1040079" y="49848"/>
                </a:lnTo>
                <a:lnTo>
                  <a:pt x="1097250" y="76548"/>
                </a:lnTo>
                <a:lnTo>
                  <a:pt x="1150519" y="106305"/>
                </a:lnTo>
                <a:lnTo>
                  <a:pt x="1200424" y="137767"/>
                </a:lnTo>
                <a:lnTo>
                  <a:pt x="1247502" y="169583"/>
                </a:lnTo>
                <a:lnTo>
                  <a:pt x="1270150" y="185201"/>
                </a:lnTo>
                <a:lnTo>
                  <a:pt x="1292292" y="200401"/>
                </a:lnTo>
                <a:lnTo>
                  <a:pt x="1300479" y="205913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815225" y="5368384"/>
            <a:ext cx="1230982" cy="312932"/>
          </a:xfrm>
          <a:custGeom>
            <a:avLst/>
            <a:gdLst/>
            <a:ahLst/>
            <a:cxnLst/>
            <a:rect l="l" t="t" r="r" b="b"/>
            <a:pathLst>
              <a:path w="1356360" h="344804">
                <a:moveTo>
                  <a:pt x="0" y="344666"/>
                </a:moveTo>
                <a:lnTo>
                  <a:pt x="69039" y="294252"/>
                </a:lnTo>
                <a:lnTo>
                  <a:pt x="135557" y="248490"/>
                </a:lnTo>
                <a:lnTo>
                  <a:pt x="199622" y="207212"/>
                </a:lnTo>
                <a:lnTo>
                  <a:pt x="261301" y="170246"/>
                </a:lnTo>
                <a:lnTo>
                  <a:pt x="320662" y="137426"/>
                </a:lnTo>
                <a:lnTo>
                  <a:pt x="377770" y="108581"/>
                </a:lnTo>
                <a:lnTo>
                  <a:pt x="432694" y="83543"/>
                </a:lnTo>
                <a:lnTo>
                  <a:pt x="485500" y="62143"/>
                </a:lnTo>
                <a:lnTo>
                  <a:pt x="536256" y="44212"/>
                </a:lnTo>
                <a:lnTo>
                  <a:pt x="585029" y="29580"/>
                </a:lnTo>
                <a:lnTo>
                  <a:pt x="631886" y="18078"/>
                </a:lnTo>
                <a:lnTo>
                  <a:pt x="676894" y="9539"/>
                </a:lnTo>
                <a:lnTo>
                  <a:pt x="720121" y="3792"/>
                </a:lnTo>
                <a:lnTo>
                  <a:pt x="761634" y="668"/>
                </a:lnTo>
                <a:lnTo>
                  <a:pt x="801499" y="0"/>
                </a:lnTo>
                <a:lnTo>
                  <a:pt x="839784" y="1616"/>
                </a:lnTo>
                <a:lnTo>
                  <a:pt x="911884" y="11030"/>
                </a:lnTo>
                <a:lnTo>
                  <a:pt x="978470" y="27558"/>
                </a:lnTo>
                <a:lnTo>
                  <a:pt x="1040079" y="49848"/>
                </a:lnTo>
                <a:lnTo>
                  <a:pt x="1097250" y="76548"/>
                </a:lnTo>
                <a:lnTo>
                  <a:pt x="1150519" y="106305"/>
                </a:lnTo>
                <a:lnTo>
                  <a:pt x="1200424" y="137767"/>
                </a:lnTo>
                <a:lnTo>
                  <a:pt x="1247502" y="169583"/>
                </a:lnTo>
                <a:lnTo>
                  <a:pt x="1270150" y="185201"/>
                </a:lnTo>
                <a:lnTo>
                  <a:pt x="1292292" y="200401"/>
                </a:lnTo>
                <a:lnTo>
                  <a:pt x="1313996" y="215012"/>
                </a:lnTo>
                <a:lnTo>
                  <a:pt x="1335330" y="228867"/>
                </a:lnTo>
                <a:lnTo>
                  <a:pt x="1356360" y="241796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02408" y="5533657"/>
            <a:ext cx="177501" cy="147533"/>
          </a:xfrm>
          <a:custGeom>
            <a:avLst/>
            <a:gdLst/>
            <a:ahLst/>
            <a:cxnLst/>
            <a:rect l="l" t="t" r="r" b="b"/>
            <a:pathLst>
              <a:path w="195580" h="162560">
                <a:moveTo>
                  <a:pt x="73660" y="0"/>
                </a:moveTo>
                <a:lnTo>
                  <a:pt x="0" y="105409"/>
                </a:lnTo>
                <a:lnTo>
                  <a:pt x="195580" y="162559"/>
                </a:lnTo>
                <a:lnTo>
                  <a:pt x="7366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495032" y="5598203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41597" y="4390272"/>
            <a:ext cx="1598662" cy="911237"/>
          </a:xfrm>
          <a:prstGeom prst="rect">
            <a:avLst/>
          </a:prstGeom>
        </p:spPr>
        <p:txBody>
          <a:bodyPr vert="horz" wrap="square" lIns="0" tIns="33426" rIns="0" bIns="0" rtlCol="0">
            <a:spAutoFit/>
          </a:bodyPr>
          <a:lstStyle/>
          <a:p>
            <a:pPr marL="86449" marR="4611" indent="-74922">
              <a:lnSpc>
                <a:spcPts val="1824"/>
              </a:lnSpc>
              <a:spcBef>
                <a:spcPts val="263"/>
              </a:spcBef>
            </a:pPr>
            <a:r>
              <a:rPr sz="1634" spc="-9" dirty="0">
                <a:solidFill>
                  <a:prstClr val="black"/>
                </a:solidFill>
                <a:latin typeface="Liberation Sans"/>
                <a:cs typeface="Liberation Sans"/>
              </a:rPr>
              <a:t>Somewhere</a:t>
            </a:r>
            <a:r>
              <a:rPr sz="1634" spc="-59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Liberation Sans"/>
                <a:cs typeface="Liberation Sans"/>
              </a:rPr>
              <a:t>here  is the secret</a:t>
            </a:r>
            <a:r>
              <a:rPr sz="1634" spc="-32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1634" b="1" i="1" spc="-9" dirty="0">
                <a:solidFill>
                  <a:prstClr val="black"/>
                </a:solidFill>
                <a:latin typeface="Liberation Sans"/>
                <a:cs typeface="Liberation Sans"/>
              </a:rPr>
              <a:t>m</a:t>
            </a:r>
            <a:r>
              <a:rPr sz="1429" b="1" i="1" spc="-14" baseline="-31746" dirty="0">
                <a:solidFill>
                  <a:prstClr val="black"/>
                </a:solidFill>
                <a:latin typeface="Liberation Sans"/>
                <a:cs typeface="Liberation Sans"/>
              </a:rPr>
              <a:t>x</a:t>
            </a:r>
            <a:endParaRPr sz="1429" baseline="-31746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R="178085" algn="r">
              <a:spcBef>
                <a:spcPts val="1507"/>
              </a:spcBef>
            </a:pPr>
            <a:r>
              <a:rPr sz="1452" b="1" i="1" spc="-9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=2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70136" y="5066852"/>
            <a:ext cx="33598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s=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3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42887" y="5066852"/>
            <a:ext cx="335408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9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=4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607526" y="5066852"/>
            <a:ext cx="557861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9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=s</a:t>
            </a:r>
            <a:r>
              <a:rPr sz="1225" b="1" i="1" spc="6" baseline="-30864" dirty="0">
                <a:solidFill>
                  <a:prstClr val="black"/>
                </a:solidFill>
                <a:latin typeface="Liberation Sans"/>
                <a:cs typeface="Liberation Sans"/>
              </a:rPr>
              <a:t>x</a:t>
            </a: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-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1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77696" y="5074919"/>
            <a:ext cx="396496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1452" b="1" i="1" spc="5" dirty="0">
                <a:solidFill>
                  <a:prstClr val="black"/>
                </a:solidFill>
                <a:latin typeface="Liberation Sans"/>
                <a:cs typeface="Liberation Sans"/>
              </a:rPr>
              <a:t>=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1225" b="1" i="1" spc="20" baseline="-30864" dirty="0">
                <a:solidFill>
                  <a:prstClr val="black"/>
                </a:solidFill>
                <a:latin typeface="Liberation Sans"/>
                <a:cs typeface="Liberation Sans"/>
              </a:rPr>
              <a:t>x</a:t>
            </a:r>
            <a:endParaRPr sz="1225" baseline="-30864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072026" y="4481327"/>
            <a:ext cx="1493776" cy="625865"/>
          </a:xfrm>
          <a:custGeom>
            <a:avLst/>
            <a:gdLst/>
            <a:ahLst/>
            <a:cxnLst/>
            <a:rect l="l" t="t" r="r" b="b"/>
            <a:pathLst>
              <a:path w="1645920" h="689610">
                <a:moveTo>
                  <a:pt x="1372869" y="0"/>
                </a:moveTo>
                <a:lnTo>
                  <a:pt x="273050" y="0"/>
                </a:lnTo>
                <a:lnTo>
                  <a:pt x="205640" y="3598"/>
                </a:lnTo>
                <a:lnTo>
                  <a:pt x="141863" y="13546"/>
                </a:lnTo>
                <a:lnTo>
                  <a:pt x="85566" y="28575"/>
                </a:lnTo>
                <a:lnTo>
                  <a:pt x="40592" y="47413"/>
                </a:lnTo>
                <a:lnTo>
                  <a:pt x="0" y="91439"/>
                </a:lnTo>
                <a:lnTo>
                  <a:pt x="0" y="457200"/>
                </a:lnTo>
                <a:lnTo>
                  <a:pt x="40592" y="501226"/>
                </a:lnTo>
                <a:lnTo>
                  <a:pt x="85566" y="520064"/>
                </a:lnTo>
                <a:lnTo>
                  <a:pt x="141863" y="535093"/>
                </a:lnTo>
                <a:lnTo>
                  <a:pt x="205640" y="545041"/>
                </a:lnTo>
                <a:lnTo>
                  <a:pt x="273050" y="548639"/>
                </a:lnTo>
                <a:lnTo>
                  <a:pt x="962659" y="548639"/>
                </a:lnTo>
                <a:lnTo>
                  <a:pt x="1242059" y="689609"/>
                </a:lnTo>
                <a:lnTo>
                  <a:pt x="1372869" y="548639"/>
                </a:lnTo>
                <a:lnTo>
                  <a:pt x="1440279" y="545041"/>
                </a:lnTo>
                <a:lnTo>
                  <a:pt x="1504056" y="535093"/>
                </a:lnTo>
                <a:lnTo>
                  <a:pt x="1560353" y="520064"/>
                </a:lnTo>
                <a:lnTo>
                  <a:pt x="1605327" y="501226"/>
                </a:lnTo>
                <a:lnTo>
                  <a:pt x="1635130" y="479848"/>
                </a:lnTo>
                <a:lnTo>
                  <a:pt x="1645919" y="457200"/>
                </a:lnTo>
                <a:lnTo>
                  <a:pt x="1645919" y="91439"/>
                </a:lnTo>
                <a:lnTo>
                  <a:pt x="1605327" y="47413"/>
                </a:lnTo>
                <a:lnTo>
                  <a:pt x="1560353" y="28575"/>
                </a:lnTo>
                <a:lnTo>
                  <a:pt x="1504056" y="13546"/>
                </a:lnTo>
                <a:lnTo>
                  <a:pt x="1440279" y="3598"/>
                </a:lnTo>
                <a:lnTo>
                  <a:pt x="13728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072026" y="4481327"/>
            <a:ext cx="1493776" cy="625865"/>
          </a:xfrm>
          <a:custGeom>
            <a:avLst/>
            <a:gdLst/>
            <a:ahLst/>
            <a:cxnLst/>
            <a:rect l="l" t="t" r="r" b="b"/>
            <a:pathLst>
              <a:path w="1645920" h="689610">
                <a:moveTo>
                  <a:pt x="273050" y="0"/>
                </a:moveTo>
                <a:lnTo>
                  <a:pt x="205640" y="3598"/>
                </a:lnTo>
                <a:lnTo>
                  <a:pt x="141863" y="13546"/>
                </a:lnTo>
                <a:lnTo>
                  <a:pt x="85566" y="28575"/>
                </a:lnTo>
                <a:lnTo>
                  <a:pt x="40592" y="47413"/>
                </a:lnTo>
                <a:lnTo>
                  <a:pt x="0" y="91439"/>
                </a:lnTo>
                <a:lnTo>
                  <a:pt x="0" y="160019"/>
                </a:lnTo>
                <a:lnTo>
                  <a:pt x="0" y="227329"/>
                </a:lnTo>
                <a:lnTo>
                  <a:pt x="0" y="321309"/>
                </a:lnTo>
                <a:lnTo>
                  <a:pt x="0" y="388619"/>
                </a:lnTo>
                <a:lnTo>
                  <a:pt x="0" y="457200"/>
                </a:lnTo>
                <a:lnTo>
                  <a:pt x="10789" y="479848"/>
                </a:lnTo>
                <a:lnTo>
                  <a:pt x="85566" y="520064"/>
                </a:lnTo>
                <a:lnTo>
                  <a:pt x="141863" y="535093"/>
                </a:lnTo>
                <a:lnTo>
                  <a:pt x="205640" y="545041"/>
                </a:lnTo>
                <a:lnTo>
                  <a:pt x="273050" y="548639"/>
                </a:lnTo>
                <a:lnTo>
                  <a:pt x="478789" y="548639"/>
                </a:lnTo>
                <a:lnTo>
                  <a:pt x="683259" y="548639"/>
                </a:lnTo>
                <a:lnTo>
                  <a:pt x="962659" y="548639"/>
                </a:lnTo>
                <a:lnTo>
                  <a:pt x="1242059" y="689609"/>
                </a:lnTo>
                <a:lnTo>
                  <a:pt x="1372869" y="548639"/>
                </a:lnTo>
                <a:lnTo>
                  <a:pt x="1440279" y="545041"/>
                </a:lnTo>
                <a:lnTo>
                  <a:pt x="1504056" y="535093"/>
                </a:lnTo>
                <a:lnTo>
                  <a:pt x="1560353" y="520064"/>
                </a:lnTo>
                <a:lnTo>
                  <a:pt x="1605327" y="501226"/>
                </a:lnTo>
                <a:lnTo>
                  <a:pt x="1645919" y="457200"/>
                </a:lnTo>
                <a:lnTo>
                  <a:pt x="1645919" y="388619"/>
                </a:lnTo>
                <a:lnTo>
                  <a:pt x="1645919" y="321309"/>
                </a:lnTo>
                <a:lnTo>
                  <a:pt x="1645919" y="227329"/>
                </a:lnTo>
                <a:lnTo>
                  <a:pt x="1645919" y="160019"/>
                </a:lnTo>
                <a:lnTo>
                  <a:pt x="1645919" y="91439"/>
                </a:lnTo>
                <a:lnTo>
                  <a:pt x="1635130" y="68791"/>
                </a:lnTo>
                <a:lnTo>
                  <a:pt x="1560353" y="28575"/>
                </a:lnTo>
                <a:lnTo>
                  <a:pt x="1504056" y="13546"/>
                </a:lnTo>
                <a:lnTo>
                  <a:pt x="1440279" y="3598"/>
                </a:lnTo>
                <a:lnTo>
                  <a:pt x="1372869" y="0"/>
                </a:lnTo>
                <a:lnTo>
                  <a:pt x="1167129" y="0"/>
                </a:lnTo>
                <a:lnTo>
                  <a:pt x="962659" y="0"/>
                </a:lnTo>
                <a:lnTo>
                  <a:pt x="683259" y="0"/>
                </a:lnTo>
                <a:lnTo>
                  <a:pt x="478789" y="0"/>
                </a:lnTo>
                <a:lnTo>
                  <a:pt x="27305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072026" y="44813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565801" y="49792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12920" y="4467497"/>
            <a:ext cx="1127248" cy="834293"/>
          </a:xfrm>
          <a:prstGeom prst="rect">
            <a:avLst/>
          </a:prstGeom>
        </p:spPr>
        <p:txBody>
          <a:bodyPr vert="horz" wrap="square" lIns="0" tIns="33426" rIns="0" bIns="0" rtlCol="0">
            <a:spAutoFit/>
          </a:bodyPr>
          <a:lstStyle/>
          <a:p>
            <a:pPr marL="11527" marR="119299" indent="126792">
              <a:lnSpc>
                <a:spcPts val="1824"/>
              </a:lnSpc>
              <a:spcBef>
                <a:spcPts val="263"/>
              </a:spcBef>
            </a:pPr>
            <a:r>
              <a:rPr sz="1634" spc="-5" dirty="0">
                <a:solidFill>
                  <a:prstClr val="black"/>
                </a:solidFill>
                <a:latin typeface="Liberation Sans"/>
                <a:cs typeface="Liberation Sans"/>
              </a:rPr>
              <a:t>Modulo  R</a:t>
            </a:r>
            <a:r>
              <a:rPr sz="1634" spc="-14" dirty="0">
                <a:solidFill>
                  <a:prstClr val="black"/>
                </a:solidFill>
                <a:latin typeface="Liberation Sans"/>
                <a:cs typeface="Liberation Sans"/>
              </a:rPr>
              <a:t>e</a:t>
            </a:r>
            <a:r>
              <a:rPr sz="1634" spc="-5" dirty="0">
                <a:solidFill>
                  <a:prstClr val="black"/>
                </a:solidFill>
                <a:latin typeface="Liberation Sans"/>
                <a:cs typeface="Liberation Sans"/>
              </a:rPr>
              <a:t>d</a:t>
            </a:r>
            <a:r>
              <a:rPr sz="1634" spc="-14" dirty="0">
                <a:solidFill>
                  <a:prstClr val="black"/>
                </a:solidFill>
                <a:latin typeface="Liberation Sans"/>
                <a:cs typeface="Liberation Sans"/>
              </a:rPr>
              <a:t>u</a:t>
            </a:r>
            <a:r>
              <a:rPr sz="1634" spc="5" dirty="0">
                <a:solidFill>
                  <a:prstClr val="black"/>
                </a:solidFill>
                <a:latin typeface="Liberation Sans"/>
                <a:cs typeface="Liberation Sans"/>
              </a:rPr>
              <a:t>c</a:t>
            </a:r>
            <a:r>
              <a:rPr sz="1634" spc="-5" dirty="0">
                <a:solidFill>
                  <a:prstClr val="black"/>
                </a:solidFill>
                <a:latin typeface="Liberation Sans"/>
                <a:cs typeface="Liberation Sans"/>
              </a:rPr>
              <a:t>t</a:t>
            </a:r>
            <a:r>
              <a:rPr sz="1634" spc="-14" dirty="0">
                <a:solidFill>
                  <a:prstClr val="black"/>
                </a:solidFill>
                <a:latin typeface="Liberation Sans"/>
                <a:cs typeface="Liberation Sans"/>
              </a:rPr>
              <a:t>i</a:t>
            </a:r>
            <a:r>
              <a:rPr sz="1634" spc="-5" dirty="0">
                <a:solidFill>
                  <a:prstClr val="black"/>
                </a:solidFill>
                <a:latin typeface="Liberation Sans"/>
                <a:cs typeface="Liberation Sans"/>
              </a:rPr>
              <a:t>on!</a:t>
            </a:r>
            <a:endParaRPr sz="1634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L="743461">
              <a:spcBef>
                <a:spcPts val="899"/>
              </a:spcBef>
            </a:pP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s=s</a:t>
            </a:r>
            <a:r>
              <a:rPr sz="1225" b="1" i="1" spc="20" baseline="-30864" dirty="0">
                <a:solidFill>
                  <a:prstClr val="black"/>
                </a:solidFill>
                <a:latin typeface="Liberation Sans"/>
                <a:cs typeface="Liberation Sans"/>
              </a:rPr>
              <a:t>x</a:t>
            </a:r>
            <a:endParaRPr sz="1225" baseline="-30864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068107" y="6165284"/>
            <a:ext cx="609728" cy="692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85902" y="6058091"/>
            <a:ext cx="1319733" cy="474873"/>
          </a:xfrm>
          <a:custGeom>
            <a:avLst/>
            <a:gdLst/>
            <a:ahLst/>
            <a:cxnLst/>
            <a:rect l="l" t="t" r="r" b="b"/>
            <a:pathLst>
              <a:path w="1454150" h="523240">
                <a:moveTo>
                  <a:pt x="1240790" y="0"/>
                </a:moveTo>
                <a:lnTo>
                  <a:pt x="387350" y="0"/>
                </a:lnTo>
                <a:lnTo>
                  <a:pt x="324815" y="3413"/>
                </a:lnTo>
                <a:lnTo>
                  <a:pt x="267157" y="12679"/>
                </a:lnTo>
                <a:lnTo>
                  <a:pt x="219557" y="26334"/>
                </a:lnTo>
                <a:lnTo>
                  <a:pt x="187197" y="42915"/>
                </a:lnTo>
                <a:lnTo>
                  <a:pt x="175259" y="60959"/>
                </a:lnTo>
                <a:lnTo>
                  <a:pt x="175259" y="304799"/>
                </a:lnTo>
                <a:lnTo>
                  <a:pt x="219557" y="339425"/>
                </a:lnTo>
                <a:lnTo>
                  <a:pt x="267157" y="353080"/>
                </a:lnTo>
                <a:lnTo>
                  <a:pt x="324815" y="362346"/>
                </a:lnTo>
                <a:lnTo>
                  <a:pt x="387350" y="365759"/>
                </a:lnTo>
                <a:lnTo>
                  <a:pt x="0" y="523239"/>
                </a:lnTo>
                <a:lnTo>
                  <a:pt x="706119" y="365759"/>
                </a:lnTo>
                <a:lnTo>
                  <a:pt x="1240790" y="365759"/>
                </a:lnTo>
                <a:lnTo>
                  <a:pt x="1303944" y="362346"/>
                </a:lnTo>
                <a:lnTo>
                  <a:pt x="1361978" y="353080"/>
                </a:lnTo>
                <a:lnTo>
                  <a:pt x="1409771" y="339425"/>
                </a:lnTo>
                <a:lnTo>
                  <a:pt x="1442201" y="322844"/>
                </a:lnTo>
                <a:lnTo>
                  <a:pt x="1454149" y="304799"/>
                </a:lnTo>
                <a:lnTo>
                  <a:pt x="1454149" y="60959"/>
                </a:lnTo>
                <a:lnTo>
                  <a:pt x="1442201" y="42915"/>
                </a:lnTo>
                <a:lnTo>
                  <a:pt x="1409771" y="26334"/>
                </a:lnTo>
                <a:lnTo>
                  <a:pt x="1361978" y="12679"/>
                </a:lnTo>
                <a:lnTo>
                  <a:pt x="1303944" y="3413"/>
                </a:lnTo>
                <a:lnTo>
                  <a:pt x="1240790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685902" y="6058091"/>
            <a:ext cx="1319733" cy="474873"/>
          </a:xfrm>
          <a:custGeom>
            <a:avLst/>
            <a:gdLst/>
            <a:ahLst/>
            <a:cxnLst/>
            <a:rect l="l" t="t" r="r" b="b"/>
            <a:pathLst>
              <a:path w="1454150" h="523240">
                <a:moveTo>
                  <a:pt x="387350" y="0"/>
                </a:moveTo>
                <a:lnTo>
                  <a:pt x="324815" y="3413"/>
                </a:lnTo>
                <a:lnTo>
                  <a:pt x="267157" y="12679"/>
                </a:lnTo>
                <a:lnTo>
                  <a:pt x="219557" y="26334"/>
                </a:lnTo>
                <a:lnTo>
                  <a:pt x="175259" y="60959"/>
                </a:lnTo>
                <a:lnTo>
                  <a:pt x="175259" y="106679"/>
                </a:lnTo>
                <a:lnTo>
                  <a:pt x="175259" y="152399"/>
                </a:lnTo>
                <a:lnTo>
                  <a:pt x="175259" y="213359"/>
                </a:lnTo>
                <a:lnTo>
                  <a:pt x="175259" y="259079"/>
                </a:lnTo>
                <a:lnTo>
                  <a:pt x="175259" y="304799"/>
                </a:lnTo>
                <a:lnTo>
                  <a:pt x="187197" y="322844"/>
                </a:lnTo>
                <a:lnTo>
                  <a:pt x="219557" y="339425"/>
                </a:lnTo>
                <a:lnTo>
                  <a:pt x="267157" y="353080"/>
                </a:lnTo>
                <a:lnTo>
                  <a:pt x="324815" y="362346"/>
                </a:lnTo>
                <a:lnTo>
                  <a:pt x="387350" y="365759"/>
                </a:lnTo>
                <a:lnTo>
                  <a:pt x="0" y="523239"/>
                </a:lnTo>
                <a:lnTo>
                  <a:pt x="706119" y="365759"/>
                </a:lnTo>
                <a:lnTo>
                  <a:pt x="923290" y="365759"/>
                </a:lnTo>
                <a:lnTo>
                  <a:pt x="1082040" y="365759"/>
                </a:lnTo>
                <a:lnTo>
                  <a:pt x="1240790" y="365759"/>
                </a:lnTo>
                <a:lnTo>
                  <a:pt x="1303944" y="362346"/>
                </a:lnTo>
                <a:lnTo>
                  <a:pt x="1361978" y="353080"/>
                </a:lnTo>
                <a:lnTo>
                  <a:pt x="1409771" y="339425"/>
                </a:lnTo>
                <a:lnTo>
                  <a:pt x="1442201" y="322844"/>
                </a:lnTo>
                <a:lnTo>
                  <a:pt x="1454149" y="304799"/>
                </a:lnTo>
                <a:lnTo>
                  <a:pt x="1454149" y="259079"/>
                </a:lnTo>
                <a:lnTo>
                  <a:pt x="1454149" y="213359"/>
                </a:lnTo>
                <a:lnTo>
                  <a:pt x="1454149" y="152399"/>
                </a:lnTo>
                <a:lnTo>
                  <a:pt x="1454149" y="106679"/>
                </a:lnTo>
                <a:lnTo>
                  <a:pt x="1454149" y="60959"/>
                </a:lnTo>
                <a:lnTo>
                  <a:pt x="1442201" y="42915"/>
                </a:lnTo>
                <a:lnTo>
                  <a:pt x="1409771" y="26334"/>
                </a:lnTo>
                <a:lnTo>
                  <a:pt x="1361978" y="12679"/>
                </a:lnTo>
                <a:lnTo>
                  <a:pt x="1303944" y="3413"/>
                </a:lnTo>
                <a:lnTo>
                  <a:pt x="1240790" y="0"/>
                </a:lnTo>
                <a:lnTo>
                  <a:pt x="1082040" y="0"/>
                </a:lnTo>
                <a:lnTo>
                  <a:pt x="923290" y="0"/>
                </a:lnTo>
                <a:lnTo>
                  <a:pt x="706119" y="0"/>
                </a:lnTo>
                <a:lnTo>
                  <a:pt x="547369" y="0"/>
                </a:lnTo>
                <a:lnTo>
                  <a:pt x="387350" y="0"/>
                </a:lnTo>
                <a:close/>
              </a:path>
            </a:pathLst>
          </a:custGeom>
          <a:ln w="19048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844961" y="60580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005635" y="63900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201118" y="6077686"/>
            <a:ext cx="448940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Liberation Sans"/>
                <a:cs typeface="Liberation Sans"/>
              </a:rPr>
              <a:t>val</a:t>
            </a:r>
            <a:r>
              <a:rPr sz="1634" spc="-9" dirty="0">
                <a:solidFill>
                  <a:prstClr val="black"/>
                </a:solidFill>
                <a:latin typeface="Liberation Sans"/>
                <a:cs typeface="Liberation Sans"/>
              </a:rPr>
              <a:t>i</a:t>
            </a:r>
            <a:r>
              <a:rPr sz="1634" dirty="0">
                <a:solidFill>
                  <a:prstClr val="black"/>
                </a:solidFill>
                <a:latin typeface="Liberation Sans"/>
                <a:cs typeface="Liberation Sans"/>
              </a:rPr>
              <a:t>d</a:t>
            </a:r>
            <a:endParaRPr sz="1634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75215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5603" y="6222915"/>
            <a:ext cx="185569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spc="5" dirty="0">
                <a:solidFill>
                  <a:prstClr val="black"/>
                </a:solidFill>
                <a:latin typeface="Liberation Serif"/>
                <a:cs typeface="Liberation Serif"/>
              </a:rPr>
              <a:t>1</a:t>
            </a:r>
            <a:r>
              <a:rPr sz="1271" dirty="0">
                <a:solidFill>
                  <a:prstClr val="black"/>
                </a:solidFill>
                <a:latin typeface="Liberation Serif"/>
                <a:cs typeface="Liberation Serif"/>
              </a:rPr>
              <a:t>9</a:t>
            </a:r>
            <a:endParaRPr sz="1271">
              <a:solidFill>
                <a:prstClr val="black"/>
              </a:solidFill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6655" y="503689"/>
            <a:ext cx="3347164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/>
              <a:t>Attack</a:t>
            </a:r>
            <a:r>
              <a:rPr spc="-54" dirty="0"/>
              <a:t> </a:t>
            </a:r>
            <a:r>
              <a:rPr spc="-5" dirty="0"/>
              <a:t>Intuition</a:t>
            </a:r>
          </a:p>
        </p:txBody>
      </p:sp>
      <p:sp>
        <p:nvSpPr>
          <p:cNvPr id="4" name="object 4"/>
          <p:cNvSpPr/>
          <p:nvPr/>
        </p:nvSpPr>
        <p:spPr>
          <a:xfrm>
            <a:off x="2175990" y="2378976"/>
            <a:ext cx="4896266" cy="0"/>
          </a:xfrm>
          <a:custGeom>
            <a:avLst/>
            <a:gdLst/>
            <a:ahLst/>
            <a:cxnLst/>
            <a:rect l="l" t="t" r="r" b="b"/>
            <a:pathLst>
              <a:path w="5394960">
                <a:moveTo>
                  <a:pt x="0" y="0"/>
                </a:moveTo>
                <a:lnTo>
                  <a:pt x="5394960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72994" y="2378976"/>
            <a:ext cx="1675888" cy="0"/>
          </a:xfrm>
          <a:custGeom>
            <a:avLst/>
            <a:gdLst/>
            <a:ahLst/>
            <a:cxnLst/>
            <a:rect l="l" t="t" r="r" b="b"/>
            <a:pathLst>
              <a:path w="1846579">
                <a:moveTo>
                  <a:pt x="0" y="0"/>
                </a:moveTo>
                <a:lnTo>
                  <a:pt x="1846579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2256" y="2378976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30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8264" y="2378976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29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45423" y="2378976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30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81431" y="2378976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29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8590" y="2378976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29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54599" y="2378976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29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90606" y="2378976"/>
            <a:ext cx="69156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26614" y="2378976"/>
            <a:ext cx="69156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63773" y="2378976"/>
            <a:ext cx="9221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5079" y="-19048"/>
                </a:moveTo>
                <a:lnTo>
                  <a:pt x="5079" y="19048"/>
                </a:lnTo>
              </a:path>
            </a:pathLst>
          </a:custGeom>
          <a:ln w="10160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861561" y="2295988"/>
            <a:ext cx="0" cy="165975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75990" y="2295988"/>
            <a:ext cx="0" cy="165975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80323" y="2556477"/>
            <a:ext cx="12563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solidFill>
                  <a:prstClr val="black"/>
                </a:solidFill>
                <a:latin typeface="Liberation Sans"/>
                <a:cs typeface="Liberation Sans"/>
              </a:rPr>
              <a:t>0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98168" y="2556477"/>
            <a:ext cx="15675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solidFill>
                  <a:prstClr val="black"/>
                </a:solidFill>
                <a:latin typeface="Liberation Sans"/>
                <a:cs typeface="Liberation Sans"/>
              </a:rPr>
              <a:t>N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38646" y="2295988"/>
            <a:ext cx="0" cy="165975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19048">
            <a:solidFill>
              <a:srgbClr val="303F03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18545" y="2295988"/>
            <a:ext cx="0" cy="165975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19048">
            <a:solidFill>
              <a:srgbClr val="303F03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18544" y="2378976"/>
            <a:ext cx="620102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68326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303F03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7521" y="2556477"/>
            <a:ext cx="247810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9" dirty="0">
                <a:solidFill>
                  <a:prstClr val="black"/>
                </a:solidFill>
                <a:latin typeface="Liberation Sans"/>
                <a:cs typeface="Liberation Sans"/>
              </a:rPr>
              <a:t>2</a:t>
            </a:r>
            <a:r>
              <a:rPr sz="1452" dirty="0">
                <a:solidFill>
                  <a:prstClr val="black"/>
                </a:solidFill>
                <a:latin typeface="Liberation Sans"/>
                <a:cs typeface="Liberation Sans"/>
              </a:rPr>
              <a:t>B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7622" y="2556477"/>
            <a:ext cx="24896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solidFill>
                  <a:prstClr val="black"/>
                </a:solidFill>
                <a:latin typeface="Liberation Sans"/>
                <a:cs typeface="Liberation Sans"/>
              </a:rPr>
              <a:t>3B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40675" y="2295988"/>
            <a:ext cx="0" cy="165975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13426" y="2295988"/>
            <a:ext cx="0" cy="165975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85026" y="2295988"/>
            <a:ext cx="0" cy="165975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49896" y="2065595"/>
            <a:ext cx="1230982" cy="313509"/>
          </a:xfrm>
          <a:custGeom>
            <a:avLst/>
            <a:gdLst/>
            <a:ahLst/>
            <a:cxnLst/>
            <a:rect l="l" t="t" r="r" b="b"/>
            <a:pathLst>
              <a:path w="1356360" h="345439">
                <a:moveTo>
                  <a:pt x="0" y="345299"/>
                </a:moveTo>
                <a:lnTo>
                  <a:pt x="69039" y="294783"/>
                </a:lnTo>
                <a:lnTo>
                  <a:pt x="135557" y="248930"/>
                </a:lnTo>
                <a:lnTo>
                  <a:pt x="199622" y="207571"/>
                </a:lnTo>
                <a:lnTo>
                  <a:pt x="261301" y="170536"/>
                </a:lnTo>
                <a:lnTo>
                  <a:pt x="320662" y="137656"/>
                </a:lnTo>
                <a:lnTo>
                  <a:pt x="377770" y="108760"/>
                </a:lnTo>
                <a:lnTo>
                  <a:pt x="432694" y="83679"/>
                </a:lnTo>
                <a:lnTo>
                  <a:pt x="485500" y="62243"/>
                </a:lnTo>
                <a:lnTo>
                  <a:pt x="536256" y="44283"/>
                </a:lnTo>
                <a:lnTo>
                  <a:pt x="585029" y="29628"/>
                </a:lnTo>
                <a:lnTo>
                  <a:pt x="631886" y="18109"/>
                </a:lnTo>
                <a:lnTo>
                  <a:pt x="676894" y="9557"/>
                </a:lnTo>
                <a:lnTo>
                  <a:pt x="720121" y="3801"/>
                </a:lnTo>
                <a:lnTo>
                  <a:pt x="761634" y="672"/>
                </a:lnTo>
                <a:lnTo>
                  <a:pt x="801499" y="0"/>
                </a:lnTo>
                <a:lnTo>
                  <a:pt x="839784" y="1615"/>
                </a:lnTo>
                <a:lnTo>
                  <a:pt x="911884" y="11028"/>
                </a:lnTo>
                <a:lnTo>
                  <a:pt x="978470" y="27554"/>
                </a:lnTo>
                <a:lnTo>
                  <a:pt x="1040079" y="49835"/>
                </a:lnTo>
                <a:lnTo>
                  <a:pt x="1097250" y="76513"/>
                </a:lnTo>
                <a:lnTo>
                  <a:pt x="1150519" y="106230"/>
                </a:lnTo>
                <a:lnTo>
                  <a:pt x="1200424" y="137628"/>
                </a:lnTo>
                <a:lnTo>
                  <a:pt x="1247502" y="169350"/>
                </a:lnTo>
                <a:lnTo>
                  <a:pt x="1270150" y="184908"/>
                </a:lnTo>
                <a:lnTo>
                  <a:pt x="1292292" y="200037"/>
                </a:lnTo>
                <a:lnTo>
                  <a:pt x="1313996" y="214569"/>
                </a:lnTo>
                <a:lnTo>
                  <a:pt x="1335330" y="228333"/>
                </a:lnTo>
                <a:lnTo>
                  <a:pt x="1356359" y="241159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37079" y="2230291"/>
            <a:ext cx="177501" cy="148686"/>
          </a:xfrm>
          <a:custGeom>
            <a:avLst/>
            <a:gdLst/>
            <a:ahLst/>
            <a:cxnLst/>
            <a:rect l="l" t="t" r="r" b="b"/>
            <a:pathLst>
              <a:path w="195579" h="163830">
                <a:moveTo>
                  <a:pt x="73659" y="0"/>
                </a:moveTo>
                <a:lnTo>
                  <a:pt x="0" y="105410"/>
                </a:lnTo>
                <a:lnTo>
                  <a:pt x="195579" y="163829"/>
                </a:lnTo>
                <a:lnTo>
                  <a:pt x="73659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30715" y="2066170"/>
            <a:ext cx="1230982" cy="312932"/>
          </a:xfrm>
          <a:custGeom>
            <a:avLst/>
            <a:gdLst/>
            <a:ahLst/>
            <a:cxnLst/>
            <a:rect l="l" t="t" r="r" b="b"/>
            <a:pathLst>
              <a:path w="1356360" h="344805">
                <a:moveTo>
                  <a:pt x="0" y="344666"/>
                </a:moveTo>
                <a:lnTo>
                  <a:pt x="69039" y="294252"/>
                </a:lnTo>
                <a:lnTo>
                  <a:pt x="135557" y="248490"/>
                </a:lnTo>
                <a:lnTo>
                  <a:pt x="199622" y="207212"/>
                </a:lnTo>
                <a:lnTo>
                  <a:pt x="261301" y="170246"/>
                </a:lnTo>
                <a:lnTo>
                  <a:pt x="320662" y="137426"/>
                </a:lnTo>
                <a:lnTo>
                  <a:pt x="377770" y="108581"/>
                </a:lnTo>
                <a:lnTo>
                  <a:pt x="432694" y="83543"/>
                </a:lnTo>
                <a:lnTo>
                  <a:pt x="485500" y="62143"/>
                </a:lnTo>
                <a:lnTo>
                  <a:pt x="536256" y="44212"/>
                </a:lnTo>
                <a:lnTo>
                  <a:pt x="585029" y="29580"/>
                </a:lnTo>
                <a:lnTo>
                  <a:pt x="631886" y="18078"/>
                </a:lnTo>
                <a:lnTo>
                  <a:pt x="676894" y="9539"/>
                </a:lnTo>
                <a:lnTo>
                  <a:pt x="720121" y="3792"/>
                </a:lnTo>
                <a:lnTo>
                  <a:pt x="761634" y="668"/>
                </a:lnTo>
                <a:lnTo>
                  <a:pt x="801499" y="0"/>
                </a:lnTo>
                <a:lnTo>
                  <a:pt x="839784" y="1616"/>
                </a:lnTo>
                <a:lnTo>
                  <a:pt x="911884" y="11030"/>
                </a:lnTo>
                <a:lnTo>
                  <a:pt x="978470" y="27558"/>
                </a:lnTo>
                <a:lnTo>
                  <a:pt x="1040079" y="49848"/>
                </a:lnTo>
                <a:lnTo>
                  <a:pt x="1097250" y="76548"/>
                </a:lnTo>
                <a:lnTo>
                  <a:pt x="1150519" y="106305"/>
                </a:lnTo>
                <a:lnTo>
                  <a:pt x="1200424" y="137767"/>
                </a:lnTo>
                <a:lnTo>
                  <a:pt x="1247502" y="169583"/>
                </a:lnTo>
                <a:lnTo>
                  <a:pt x="1270150" y="185201"/>
                </a:lnTo>
                <a:lnTo>
                  <a:pt x="1292292" y="200401"/>
                </a:lnTo>
                <a:lnTo>
                  <a:pt x="1313996" y="215012"/>
                </a:lnTo>
                <a:lnTo>
                  <a:pt x="1335330" y="228867"/>
                </a:lnTo>
                <a:lnTo>
                  <a:pt x="1356360" y="241796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17899" y="2231444"/>
            <a:ext cx="177501" cy="147533"/>
          </a:xfrm>
          <a:custGeom>
            <a:avLst/>
            <a:gdLst/>
            <a:ahLst/>
            <a:cxnLst/>
            <a:rect l="l" t="t" r="r" b="b"/>
            <a:pathLst>
              <a:path w="195579" h="162560">
                <a:moveTo>
                  <a:pt x="73660" y="0"/>
                </a:moveTo>
                <a:lnTo>
                  <a:pt x="0" y="105409"/>
                </a:lnTo>
                <a:lnTo>
                  <a:pt x="195580" y="162559"/>
                </a:lnTo>
                <a:lnTo>
                  <a:pt x="7366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94248" y="2042543"/>
            <a:ext cx="1230982" cy="313509"/>
          </a:xfrm>
          <a:custGeom>
            <a:avLst/>
            <a:gdLst/>
            <a:ahLst/>
            <a:cxnLst/>
            <a:rect l="l" t="t" r="r" b="b"/>
            <a:pathLst>
              <a:path w="1356359" h="345439">
                <a:moveTo>
                  <a:pt x="0" y="345299"/>
                </a:moveTo>
                <a:lnTo>
                  <a:pt x="69039" y="294783"/>
                </a:lnTo>
                <a:lnTo>
                  <a:pt x="135557" y="248930"/>
                </a:lnTo>
                <a:lnTo>
                  <a:pt x="199622" y="207571"/>
                </a:lnTo>
                <a:lnTo>
                  <a:pt x="261301" y="170536"/>
                </a:lnTo>
                <a:lnTo>
                  <a:pt x="320662" y="137656"/>
                </a:lnTo>
                <a:lnTo>
                  <a:pt x="377770" y="108760"/>
                </a:lnTo>
                <a:lnTo>
                  <a:pt x="432694" y="83679"/>
                </a:lnTo>
                <a:lnTo>
                  <a:pt x="485500" y="62243"/>
                </a:lnTo>
                <a:lnTo>
                  <a:pt x="536256" y="44283"/>
                </a:lnTo>
                <a:lnTo>
                  <a:pt x="585029" y="29628"/>
                </a:lnTo>
                <a:lnTo>
                  <a:pt x="631886" y="18109"/>
                </a:lnTo>
                <a:lnTo>
                  <a:pt x="676894" y="9557"/>
                </a:lnTo>
                <a:lnTo>
                  <a:pt x="720121" y="3801"/>
                </a:lnTo>
                <a:lnTo>
                  <a:pt x="761634" y="672"/>
                </a:lnTo>
                <a:lnTo>
                  <a:pt x="801499" y="0"/>
                </a:lnTo>
                <a:lnTo>
                  <a:pt x="839784" y="1615"/>
                </a:lnTo>
                <a:lnTo>
                  <a:pt x="911884" y="11028"/>
                </a:lnTo>
                <a:lnTo>
                  <a:pt x="978470" y="27554"/>
                </a:lnTo>
                <a:lnTo>
                  <a:pt x="1040079" y="49835"/>
                </a:lnTo>
                <a:lnTo>
                  <a:pt x="1097250" y="76513"/>
                </a:lnTo>
                <a:lnTo>
                  <a:pt x="1150519" y="106230"/>
                </a:lnTo>
                <a:lnTo>
                  <a:pt x="1200424" y="137628"/>
                </a:lnTo>
                <a:lnTo>
                  <a:pt x="1247502" y="169350"/>
                </a:lnTo>
                <a:lnTo>
                  <a:pt x="1270150" y="184908"/>
                </a:lnTo>
                <a:lnTo>
                  <a:pt x="1292292" y="200037"/>
                </a:lnTo>
                <a:lnTo>
                  <a:pt x="1313996" y="214569"/>
                </a:lnTo>
                <a:lnTo>
                  <a:pt x="1335330" y="228333"/>
                </a:lnTo>
                <a:lnTo>
                  <a:pt x="1356360" y="241159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81431" y="2207239"/>
            <a:ext cx="177501" cy="148686"/>
          </a:xfrm>
          <a:custGeom>
            <a:avLst/>
            <a:gdLst/>
            <a:ahLst/>
            <a:cxnLst/>
            <a:rect l="l" t="t" r="r" b="b"/>
            <a:pathLst>
              <a:path w="195579" h="163830">
                <a:moveTo>
                  <a:pt x="73659" y="0"/>
                </a:moveTo>
                <a:lnTo>
                  <a:pt x="0" y="105410"/>
                </a:lnTo>
                <a:lnTo>
                  <a:pt x="195579" y="163829"/>
                </a:lnTo>
                <a:lnTo>
                  <a:pt x="73659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147637" y="2043333"/>
            <a:ext cx="1230982" cy="314085"/>
          </a:xfrm>
          <a:custGeom>
            <a:avLst/>
            <a:gdLst/>
            <a:ahLst/>
            <a:cxnLst/>
            <a:rect l="l" t="t" r="r" b="b"/>
            <a:pathLst>
              <a:path w="1356359" h="346075">
                <a:moveTo>
                  <a:pt x="0" y="345699"/>
                </a:moveTo>
                <a:lnTo>
                  <a:pt x="69039" y="295179"/>
                </a:lnTo>
                <a:lnTo>
                  <a:pt x="135557" y="249318"/>
                </a:lnTo>
                <a:lnTo>
                  <a:pt x="199622" y="207945"/>
                </a:lnTo>
                <a:lnTo>
                  <a:pt x="261301" y="170892"/>
                </a:lnTo>
                <a:lnTo>
                  <a:pt x="320662" y="137989"/>
                </a:lnTo>
                <a:lnTo>
                  <a:pt x="377770" y="109067"/>
                </a:lnTo>
                <a:lnTo>
                  <a:pt x="432694" y="83957"/>
                </a:lnTo>
                <a:lnTo>
                  <a:pt x="485500" y="62489"/>
                </a:lnTo>
                <a:lnTo>
                  <a:pt x="536256" y="44495"/>
                </a:lnTo>
                <a:lnTo>
                  <a:pt x="585029" y="29806"/>
                </a:lnTo>
                <a:lnTo>
                  <a:pt x="631886" y="18251"/>
                </a:lnTo>
                <a:lnTo>
                  <a:pt x="676894" y="9662"/>
                </a:lnTo>
                <a:lnTo>
                  <a:pt x="720121" y="3870"/>
                </a:lnTo>
                <a:lnTo>
                  <a:pt x="761634" y="706"/>
                </a:lnTo>
                <a:lnTo>
                  <a:pt x="801499" y="0"/>
                </a:lnTo>
                <a:lnTo>
                  <a:pt x="839784" y="1582"/>
                </a:lnTo>
                <a:lnTo>
                  <a:pt x="911884" y="10939"/>
                </a:lnTo>
                <a:lnTo>
                  <a:pt x="978470" y="27421"/>
                </a:lnTo>
                <a:lnTo>
                  <a:pt x="1040079" y="49676"/>
                </a:lnTo>
                <a:lnTo>
                  <a:pt x="1097250" y="76350"/>
                </a:lnTo>
                <a:lnTo>
                  <a:pt x="1150519" y="106089"/>
                </a:lnTo>
                <a:lnTo>
                  <a:pt x="1200424" y="137541"/>
                </a:lnTo>
                <a:lnTo>
                  <a:pt x="1247502" y="169350"/>
                </a:lnTo>
                <a:lnTo>
                  <a:pt x="1270150" y="184966"/>
                </a:lnTo>
                <a:lnTo>
                  <a:pt x="1292292" y="200164"/>
                </a:lnTo>
                <a:lnTo>
                  <a:pt x="1313996" y="214775"/>
                </a:lnTo>
                <a:lnTo>
                  <a:pt x="1335330" y="228630"/>
                </a:lnTo>
                <a:lnTo>
                  <a:pt x="1356359" y="241559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334820" y="2208391"/>
            <a:ext cx="177501" cy="148686"/>
          </a:xfrm>
          <a:custGeom>
            <a:avLst/>
            <a:gdLst/>
            <a:ahLst/>
            <a:cxnLst/>
            <a:rect l="l" t="t" r="r" b="b"/>
            <a:pathLst>
              <a:path w="195579" h="163830">
                <a:moveTo>
                  <a:pt x="73659" y="0"/>
                </a:moveTo>
                <a:lnTo>
                  <a:pt x="0" y="105409"/>
                </a:lnTo>
                <a:lnTo>
                  <a:pt x="195579" y="163829"/>
                </a:lnTo>
                <a:lnTo>
                  <a:pt x="73659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478896" y="2043696"/>
            <a:ext cx="1188336" cy="313509"/>
          </a:xfrm>
          <a:custGeom>
            <a:avLst/>
            <a:gdLst/>
            <a:ahLst/>
            <a:cxnLst/>
            <a:rect l="l" t="t" r="r" b="b"/>
            <a:pathLst>
              <a:path w="1309370" h="345439">
                <a:moveTo>
                  <a:pt x="0" y="345299"/>
                </a:moveTo>
                <a:lnTo>
                  <a:pt x="69039" y="294783"/>
                </a:lnTo>
                <a:lnTo>
                  <a:pt x="135557" y="248930"/>
                </a:lnTo>
                <a:lnTo>
                  <a:pt x="199622" y="207571"/>
                </a:lnTo>
                <a:lnTo>
                  <a:pt x="261301" y="170536"/>
                </a:lnTo>
                <a:lnTo>
                  <a:pt x="320662" y="137656"/>
                </a:lnTo>
                <a:lnTo>
                  <a:pt x="377770" y="108760"/>
                </a:lnTo>
                <a:lnTo>
                  <a:pt x="432694" y="83679"/>
                </a:lnTo>
                <a:lnTo>
                  <a:pt x="485500" y="62243"/>
                </a:lnTo>
                <a:lnTo>
                  <a:pt x="536256" y="44283"/>
                </a:lnTo>
                <a:lnTo>
                  <a:pt x="585029" y="29628"/>
                </a:lnTo>
                <a:lnTo>
                  <a:pt x="631886" y="18109"/>
                </a:lnTo>
                <a:lnTo>
                  <a:pt x="676894" y="9557"/>
                </a:lnTo>
                <a:lnTo>
                  <a:pt x="720121" y="3801"/>
                </a:lnTo>
                <a:lnTo>
                  <a:pt x="761634" y="672"/>
                </a:lnTo>
                <a:lnTo>
                  <a:pt x="801499" y="0"/>
                </a:lnTo>
                <a:lnTo>
                  <a:pt x="839784" y="1615"/>
                </a:lnTo>
                <a:lnTo>
                  <a:pt x="911884" y="11028"/>
                </a:lnTo>
                <a:lnTo>
                  <a:pt x="978470" y="27554"/>
                </a:lnTo>
                <a:lnTo>
                  <a:pt x="1040079" y="49835"/>
                </a:lnTo>
                <a:lnTo>
                  <a:pt x="1097250" y="76513"/>
                </a:lnTo>
                <a:lnTo>
                  <a:pt x="1150519" y="106230"/>
                </a:lnTo>
                <a:lnTo>
                  <a:pt x="1200424" y="137628"/>
                </a:lnTo>
                <a:lnTo>
                  <a:pt x="1247502" y="169350"/>
                </a:lnTo>
                <a:lnTo>
                  <a:pt x="1270150" y="184908"/>
                </a:lnTo>
                <a:lnTo>
                  <a:pt x="1292292" y="200037"/>
                </a:lnTo>
                <a:lnTo>
                  <a:pt x="1309370" y="211471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666079" y="2302408"/>
            <a:ext cx="1153" cy="2305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270" y="0"/>
                </a:moveTo>
                <a:lnTo>
                  <a:pt x="0" y="1817"/>
                </a:lnTo>
                <a:lnTo>
                  <a:pt x="1270" y="2196"/>
                </a:lnTo>
                <a:lnTo>
                  <a:pt x="127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905128" y="2065595"/>
            <a:ext cx="1230982" cy="313509"/>
          </a:xfrm>
          <a:custGeom>
            <a:avLst/>
            <a:gdLst/>
            <a:ahLst/>
            <a:cxnLst/>
            <a:rect l="l" t="t" r="r" b="b"/>
            <a:pathLst>
              <a:path w="1356360" h="345439">
                <a:moveTo>
                  <a:pt x="0" y="345299"/>
                </a:moveTo>
                <a:lnTo>
                  <a:pt x="69039" y="294783"/>
                </a:lnTo>
                <a:lnTo>
                  <a:pt x="135557" y="248930"/>
                </a:lnTo>
                <a:lnTo>
                  <a:pt x="199622" y="207571"/>
                </a:lnTo>
                <a:lnTo>
                  <a:pt x="261301" y="170536"/>
                </a:lnTo>
                <a:lnTo>
                  <a:pt x="320662" y="137656"/>
                </a:lnTo>
                <a:lnTo>
                  <a:pt x="377770" y="108760"/>
                </a:lnTo>
                <a:lnTo>
                  <a:pt x="432694" y="83679"/>
                </a:lnTo>
                <a:lnTo>
                  <a:pt x="485500" y="62243"/>
                </a:lnTo>
                <a:lnTo>
                  <a:pt x="536256" y="44283"/>
                </a:lnTo>
                <a:lnTo>
                  <a:pt x="585029" y="29628"/>
                </a:lnTo>
                <a:lnTo>
                  <a:pt x="631886" y="18109"/>
                </a:lnTo>
                <a:lnTo>
                  <a:pt x="676894" y="9557"/>
                </a:lnTo>
                <a:lnTo>
                  <a:pt x="720121" y="3801"/>
                </a:lnTo>
                <a:lnTo>
                  <a:pt x="761634" y="672"/>
                </a:lnTo>
                <a:lnTo>
                  <a:pt x="801499" y="0"/>
                </a:lnTo>
                <a:lnTo>
                  <a:pt x="839784" y="1615"/>
                </a:lnTo>
                <a:lnTo>
                  <a:pt x="911884" y="11028"/>
                </a:lnTo>
                <a:lnTo>
                  <a:pt x="978470" y="27554"/>
                </a:lnTo>
                <a:lnTo>
                  <a:pt x="1040079" y="49835"/>
                </a:lnTo>
                <a:lnTo>
                  <a:pt x="1097250" y="76513"/>
                </a:lnTo>
                <a:lnTo>
                  <a:pt x="1150519" y="106230"/>
                </a:lnTo>
                <a:lnTo>
                  <a:pt x="1200424" y="137628"/>
                </a:lnTo>
                <a:lnTo>
                  <a:pt x="1247502" y="169350"/>
                </a:lnTo>
                <a:lnTo>
                  <a:pt x="1270150" y="184908"/>
                </a:lnTo>
                <a:lnTo>
                  <a:pt x="1292292" y="200037"/>
                </a:lnTo>
                <a:lnTo>
                  <a:pt x="1313996" y="214569"/>
                </a:lnTo>
                <a:lnTo>
                  <a:pt x="1335330" y="228333"/>
                </a:lnTo>
                <a:lnTo>
                  <a:pt x="1356359" y="241159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92310" y="2230291"/>
            <a:ext cx="177501" cy="148686"/>
          </a:xfrm>
          <a:custGeom>
            <a:avLst/>
            <a:gdLst/>
            <a:ahLst/>
            <a:cxnLst/>
            <a:rect l="l" t="t" r="r" b="b"/>
            <a:pathLst>
              <a:path w="195580" h="163830">
                <a:moveTo>
                  <a:pt x="73659" y="0"/>
                </a:moveTo>
                <a:lnTo>
                  <a:pt x="0" y="105410"/>
                </a:lnTo>
                <a:lnTo>
                  <a:pt x="195580" y="163829"/>
                </a:lnTo>
                <a:lnTo>
                  <a:pt x="73659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86964" y="2295988"/>
            <a:ext cx="0" cy="165975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097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21586" y="1763486"/>
            <a:ext cx="336561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1452" b="1" i="1" spc="5" dirty="0">
                <a:solidFill>
                  <a:prstClr val="black"/>
                </a:solidFill>
                <a:latin typeface="Liberation Sans"/>
                <a:cs typeface="Liberation Sans"/>
              </a:rPr>
              <a:t>=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2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62068" y="1763486"/>
            <a:ext cx="33598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s=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3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33667" y="1763486"/>
            <a:ext cx="336561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1452" b="1" i="1" spc="5" dirty="0">
                <a:solidFill>
                  <a:prstClr val="black"/>
                </a:solidFill>
                <a:latin typeface="Liberation Sans"/>
                <a:cs typeface="Liberation Sans"/>
              </a:rPr>
              <a:t>=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4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98305" y="1763486"/>
            <a:ext cx="55901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1452" b="1" i="1" spc="5" dirty="0">
                <a:solidFill>
                  <a:prstClr val="black"/>
                </a:solidFill>
                <a:latin typeface="Liberation Sans"/>
                <a:cs typeface="Liberation Sans"/>
              </a:rPr>
              <a:t>=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1225" b="1" i="1" spc="6" baseline="-33950" dirty="0">
                <a:solidFill>
                  <a:prstClr val="black"/>
                </a:solidFill>
                <a:latin typeface="Liberation Sans"/>
                <a:cs typeface="Liberation Sans"/>
              </a:rPr>
              <a:t>x</a:t>
            </a: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-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1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36757" y="1763486"/>
            <a:ext cx="395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s=s</a:t>
            </a:r>
            <a:r>
              <a:rPr sz="1225" b="1" i="1" spc="20" baseline="-33950" dirty="0">
                <a:solidFill>
                  <a:prstClr val="black"/>
                </a:solidFill>
                <a:latin typeface="Liberation Sans"/>
                <a:cs typeface="Liberation Sans"/>
              </a:rPr>
              <a:t>x</a:t>
            </a:r>
            <a:endParaRPr sz="1225" baseline="-33950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67598" y="1771554"/>
            <a:ext cx="396496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1452" b="1" i="1" spc="5" dirty="0">
                <a:solidFill>
                  <a:prstClr val="black"/>
                </a:solidFill>
                <a:latin typeface="Liberation Sans"/>
                <a:cs typeface="Liberation Sans"/>
              </a:rPr>
              <a:t>=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1225" b="1" i="1" spc="20" baseline="-33950" dirty="0">
                <a:solidFill>
                  <a:prstClr val="black"/>
                </a:solidFill>
                <a:latin typeface="Liberation Sans"/>
                <a:cs typeface="Liberation Sans"/>
              </a:rPr>
              <a:t>x</a:t>
            </a:r>
            <a:endParaRPr sz="1225" baseline="-33950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173685" y="4172430"/>
            <a:ext cx="4896266" cy="0"/>
          </a:xfrm>
          <a:custGeom>
            <a:avLst/>
            <a:gdLst/>
            <a:ahLst/>
            <a:cxnLst/>
            <a:rect l="l" t="t" r="r" b="b"/>
            <a:pathLst>
              <a:path w="5394960">
                <a:moveTo>
                  <a:pt x="0" y="0"/>
                </a:moveTo>
                <a:lnTo>
                  <a:pt x="5394960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170689" y="4172430"/>
            <a:ext cx="1677040" cy="0"/>
          </a:xfrm>
          <a:custGeom>
            <a:avLst/>
            <a:gdLst/>
            <a:ahLst/>
            <a:cxnLst/>
            <a:rect l="l" t="t" r="r" b="b"/>
            <a:pathLst>
              <a:path w="1847850">
                <a:moveTo>
                  <a:pt x="0" y="0"/>
                </a:moveTo>
                <a:lnTo>
                  <a:pt x="1847850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069951" y="4172430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29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207110" y="4172430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30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343119" y="4172430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30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479126" y="4172430"/>
            <a:ext cx="69156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16286" y="4172430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29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752293" y="4172430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29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889452" y="4172430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29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025461" y="4172430"/>
            <a:ext cx="68004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29" y="0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161468" y="4172430"/>
            <a:ext cx="9221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5079" y="-19048"/>
                </a:moveTo>
                <a:lnTo>
                  <a:pt x="5079" y="19048"/>
                </a:lnTo>
              </a:path>
            </a:pathLst>
          </a:custGeom>
          <a:ln w="10159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859255" y="4089442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173685" y="4089442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8097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78019" y="4351084"/>
            <a:ext cx="12563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solidFill>
                  <a:prstClr val="black"/>
                </a:solidFill>
                <a:latin typeface="Liberation Sans"/>
                <a:cs typeface="Liberation Sans"/>
              </a:rPr>
              <a:t>0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795862" y="4351084"/>
            <a:ext cx="15675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solidFill>
                  <a:prstClr val="black"/>
                </a:solidFill>
                <a:latin typeface="Liberation Sans"/>
                <a:cs typeface="Liberation Sans"/>
              </a:rPr>
              <a:t>N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637493" y="4089442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19048">
            <a:solidFill>
              <a:srgbClr val="303F03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016239" y="4089442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19048">
            <a:solidFill>
              <a:srgbClr val="303F03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016239" y="4172430"/>
            <a:ext cx="621254" cy="0"/>
          </a:xfrm>
          <a:custGeom>
            <a:avLst/>
            <a:gdLst/>
            <a:ahLst/>
            <a:cxnLst/>
            <a:rect l="l" t="t" r="r" b="b"/>
            <a:pathLst>
              <a:path w="684530">
                <a:moveTo>
                  <a:pt x="68452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303F03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081938" y="4089442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8097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911122" y="4089442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8097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92865" y="4089442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8097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099227" y="3906802"/>
            <a:ext cx="774551" cy="217266"/>
          </a:xfrm>
          <a:custGeom>
            <a:avLst/>
            <a:gdLst/>
            <a:ahLst/>
            <a:cxnLst/>
            <a:rect l="l" t="t" r="r" b="b"/>
            <a:pathLst>
              <a:path w="853439" h="239395">
                <a:moveTo>
                  <a:pt x="0" y="239342"/>
                </a:moveTo>
                <a:lnTo>
                  <a:pt x="69202" y="189216"/>
                </a:lnTo>
                <a:lnTo>
                  <a:pt x="133843" y="145925"/>
                </a:lnTo>
                <a:lnTo>
                  <a:pt x="194156" y="109090"/>
                </a:lnTo>
                <a:lnTo>
                  <a:pt x="250378" y="78329"/>
                </a:lnTo>
                <a:lnTo>
                  <a:pt x="302742" y="53261"/>
                </a:lnTo>
                <a:lnTo>
                  <a:pt x="351484" y="33507"/>
                </a:lnTo>
                <a:lnTo>
                  <a:pt x="396838" y="18684"/>
                </a:lnTo>
                <a:lnTo>
                  <a:pt x="439040" y="8412"/>
                </a:lnTo>
                <a:lnTo>
                  <a:pt x="478323" y="2311"/>
                </a:lnTo>
                <a:lnTo>
                  <a:pt x="514924" y="0"/>
                </a:lnTo>
                <a:lnTo>
                  <a:pt x="549077" y="1097"/>
                </a:lnTo>
                <a:lnTo>
                  <a:pt x="610977" y="11995"/>
                </a:lnTo>
                <a:lnTo>
                  <a:pt x="665902" y="31959"/>
                </a:lnTo>
                <a:lnTo>
                  <a:pt x="715733" y="57943"/>
                </a:lnTo>
                <a:lnTo>
                  <a:pt x="762346" y="86901"/>
                </a:lnTo>
                <a:lnTo>
                  <a:pt x="785034" y="101543"/>
                </a:lnTo>
                <a:lnTo>
                  <a:pt x="807622" y="115786"/>
                </a:lnTo>
                <a:lnTo>
                  <a:pt x="830346" y="129250"/>
                </a:lnTo>
                <a:lnTo>
                  <a:pt x="853439" y="141552"/>
                </a:lnTo>
              </a:path>
            </a:pathLst>
          </a:custGeom>
          <a:ln w="38097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832284" y="3981097"/>
            <a:ext cx="179806" cy="142923"/>
          </a:xfrm>
          <a:custGeom>
            <a:avLst/>
            <a:gdLst/>
            <a:ahLst/>
            <a:cxnLst/>
            <a:rect l="l" t="t" r="r" b="b"/>
            <a:pathLst>
              <a:path w="198119" h="157479">
                <a:moveTo>
                  <a:pt x="69850" y="0"/>
                </a:moveTo>
                <a:lnTo>
                  <a:pt x="0" y="107950"/>
                </a:lnTo>
                <a:lnTo>
                  <a:pt x="198119" y="157480"/>
                </a:lnTo>
                <a:lnTo>
                  <a:pt x="69850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01209" y="3558092"/>
            <a:ext cx="33598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s=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2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231547" y="3558092"/>
            <a:ext cx="33598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s=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4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081017" y="3558092"/>
            <a:ext cx="33598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s=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5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367784" y="3558092"/>
            <a:ext cx="55901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1452" b="1" i="1" spc="5" dirty="0">
                <a:solidFill>
                  <a:prstClr val="black"/>
                </a:solidFill>
                <a:latin typeface="Liberation Sans"/>
                <a:cs typeface="Liberation Sans"/>
              </a:rPr>
              <a:t>=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1225" b="1" i="1" spc="6" baseline="-30864" dirty="0">
                <a:solidFill>
                  <a:prstClr val="black"/>
                </a:solidFill>
                <a:latin typeface="Liberation Sans"/>
                <a:cs typeface="Liberation Sans"/>
              </a:rPr>
              <a:t>y</a:t>
            </a: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-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2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250680" y="3558092"/>
            <a:ext cx="55901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s=s</a:t>
            </a:r>
            <a:r>
              <a:rPr sz="1225" b="1" i="1" spc="-6" baseline="-30864" dirty="0">
                <a:solidFill>
                  <a:prstClr val="black"/>
                </a:solidFill>
                <a:latin typeface="Liberation Sans"/>
                <a:cs typeface="Liberation Sans"/>
              </a:rPr>
              <a:t>y</a:t>
            </a: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-1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433482" y="1259797"/>
            <a:ext cx="274320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m</a:t>
            </a:r>
            <a:r>
              <a:rPr sz="1429" b="1" i="1" spc="-14" baseline="-31746" dirty="0">
                <a:solidFill>
                  <a:prstClr val="black"/>
                </a:solidFill>
                <a:latin typeface="Liberation Sans"/>
                <a:cs typeface="Liberation Sans"/>
              </a:rPr>
              <a:t>x</a:t>
            </a:r>
            <a:endParaRPr sz="1429" baseline="-31746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455381" y="1715076"/>
            <a:ext cx="165975" cy="497925"/>
          </a:xfrm>
          <a:custGeom>
            <a:avLst/>
            <a:gdLst/>
            <a:ahLst/>
            <a:cxnLst/>
            <a:rect l="l" t="t" r="r" b="b"/>
            <a:pathLst>
              <a:path w="182880" h="548639">
                <a:moveTo>
                  <a:pt x="182880" y="411479"/>
                </a:moveTo>
                <a:lnTo>
                  <a:pt x="0" y="411479"/>
                </a:lnTo>
                <a:lnTo>
                  <a:pt x="91439" y="548639"/>
                </a:lnTo>
                <a:lnTo>
                  <a:pt x="182880" y="411479"/>
                </a:lnTo>
                <a:close/>
              </a:path>
              <a:path w="182880" h="548639">
                <a:moveTo>
                  <a:pt x="137159" y="0"/>
                </a:moveTo>
                <a:lnTo>
                  <a:pt x="45719" y="0"/>
                </a:lnTo>
                <a:lnTo>
                  <a:pt x="45719" y="411479"/>
                </a:lnTo>
                <a:lnTo>
                  <a:pt x="137159" y="411479"/>
                </a:lnTo>
                <a:lnTo>
                  <a:pt x="137159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455381" y="1715076"/>
            <a:ext cx="165975" cy="497925"/>
          </a:xfrm>
          <a:custGeom>
            <a:avLst/>
            <a:gdLst/>
            <a:ahLst/>
            <a:cxnLst/>
            <a:rect l="l" t="t" r="r" b="b"/>
            <a:pathLst>
              <a:path w="182880" h="548639">
                <a:moveTo>
                  <a:pt x="45719" y="0"/>
                </a:moveTo>
                <a:lnTo>
                  <a:pt x="45719" y="411479"/>
                </a:lnTo>
                <a:lnTo>
                  <a:pt x="0" y="411479"/>
                </a:lnTo>
                <a:lnTo>
                  <a:pt x="91439" y="548639"/>
                </a:lnTo>
                <a:lnTo>
                  <a:pt x="182880" y="411479"/>
                </a:lnTo>
                <a:lnTo>
                  <a:pt x="137159" y="411479"/>
                </a:lnTo>
                <a:lnTo>
                  <a:pt x="137159" y="0"/>
                </a:lnTo>
                <a:lnTo>
                  <a:pt x="457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455381" y="22130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621357" y="17150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977051" y="2959889"/>
            <a:ext cx="27316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b="1" i="1" spc="-14" dirty="0">
                <a:solidFill>
                  <a:prstClr val="black"/>
                </a:solidFill>
                <a:latin typeface="Liberation Sans"/>
                <a:cs typeface="Liberation Sans"/>
              </a:rPr>
              <a:t>m</a:t>
            </a:r>
            <a:r>
              <a:rPr sz="1429" b="1" i="1" spc="-14" baseline="-31746" dirty="0">
                <a:solidFill>
                  <a:prstClr val="black"/>
                </a:solidFill>
                <a:latin typeface="Liberation Sans"/>
                <a:cs typeface="Liberation Sans"/>
              </a:rPr>
              <a:t>y</a:t>
            </a:r>
            <a:endParaRPr sz="1429" baseline="-31746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997797" y="3414016"/>
            <a:ext cx="165975" cy="497925"/>
          </a:xfrm>
          <a:custGeom>
            <a:avLst/>
            <a:gdLst/>
            <a:ahLst/>
            <a:cxnLst/>
            <a:rect l="l" t="t" r="r" b="b"/>
            <a:pathLst>
              <a:path w="182880" h="548639">
                <a:moveTo>
                  <a:pt x="182880" y="411480"/>
                </a:moveTo>
                <a:lnTo>
                  <a:pt x="0" y="411480"/>
                </a:lnTo>
                <a:lnTo>
                  <a:pt x="91440" y="548640"/>
                </a:lnTo>
                <a:lnTo>
                  <a:pt x="182880" y="411480"/>
                </a:lnTo>
                <a:close/>
              </a:path>
              <a:path w="182880" h="548639">
                <a:moveTo>
                  <a:pt x="137160" y="0"/>
                </a:moveTo>
                <a:lnTo>
                  <a:pt x="45720" y="0"/>
                </a:lnTo>
                <a:lnTo>
                  <a:pt x="45720" y="411480"/>
                </a:lnTo>
                <a:lnTo>
                  <a:pt x="137160" y="411480"/>
                </a:lnTo>
                <a:lnTo>
                  <a:pt x="137160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997797" y="3414016"/>
            <a:ext cx="165975" cy="497925"/>
          </a:xfrm>
          <a:custGeom>
            <a:avLst/>
            <a:gdLst/>
            <a:ahLst/>
            <a:cxnLst/>
            <a:rect l="l" t="t" r="r" b="b"/>
            <a:pathLst>
              <a:path w="182880" h="548639">
                <a:moveTo>
                  <a:pt x="45720" y="0"/>
                </a:moveTo>
                <a:lnTo>
                  <a:pt x="45720" y="411480"/>
                </a:lnTo>
                <a:lnTo>
                  <a:pt x="0" y="411480"/>
                </a:lnTo>
                <a:lnTo>
                  <a:pt x="91440" y="548640"/>
                </a:lnTo>
                <a:lnTo>
                  <a:pt x="182880" y="411480"/>
                </a:lnTo>
                <a:lnTo>
                  <a:pt x="137160" y="411480"/>
                </a:lnTo>
                <a:lnTo>
                  <a:pt x="137160" y="0"/>
                </a:lnTo>
                <a:lnTo>
                  <a:pt x="45720" y="0"/>
                </a:lnTo>
                <a:close/>
              </a:path>
            </a:pathLst>
          </a:custGeom>
          <a:ln w="317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997797" y="39119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163773" y="34140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005174" y="3914462"/>
            <a:ext cx="774551" cy="217841"/>
          </a:xfrm>
          <a:custGeom>
            <a:avLst/>
            <a:gdLst/>
            <a:ahLst/>
            <a:cxnLst/>
            <a:rect l="l" t="t" r="r" b="b"/>
            <a:pathLst>
              <a:path w="853439" h="240029">
                <a:moveTo>
                  <a:pt x="0" y="239792"/>
                </a:moveTo>
                <a:lnTo>
                  <a:pt x="72237" y="187545"/>
                </a:lnTo>
                <a:lnTo>
                  <a:pt x="139501" y="142736"/>
                </a:lnTo>
                <a:lnTo>
                  <a:pt x="202059" y="104931"/>
                </a:lnTo>
                <a:lnTo>
                  <a:pt x="260179" y="73698"/>
                </a:lnTo>
                <a:lnTo>
                  <a:pt x="314129" y="48601"/>
                </a:lnTo>
                <a:lnTo>
                  <a:pt x="364179" y="29209"/>
                </a:lnTo>
                <a:lnTo>
                  <a:pt x="410597" y="15086"/>
                </a:lnTo>
                <a:lnTo>
                  <a:pt x="453650" y="5799"/>
                </a:lnTo>
                <a:lnTo>
                  <a:pt x="493607" y="915"/>
                </a:lnTo>
                <a:lnTo>
                  <a:pt x="530737" y="0"/>
                </a:lnTo>
                <a:lnTo>
                  <a:pt x="565308" y="2619"/>
                </a:lnTo>
                <a:lnTo>
                  <a:pt x="627846" y="16730"/>
                </a:lnTo>
                <a:lnTo>
                  <a:pt x="683368" y="39778"/>
                </a:lnTo>
                <a:lnTo>
                  <a:pt x="734021" y="68293"/>
                </a:lnTo>
                <a:lnTo>
                  <a:pt x="781952" y="98805"/>
                </a:lnTo>
                <a:lnTo>
                  <a:pt x="805567" y="113727"/>
                </a:lnTo>
                <a:lnTo>
                  <a:pt x="829307" y="127847"/>
                </a:lnTo>
                <a:lnTo>
                  <a:pt x="853440" y="140732"/>
                </a:lnTo>
              </a:path>
            </a:pathLst>
          </a:custGeom>
          <a:ln w="38097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738231" y="3988013"/>
            <a:ext cx="179806" cy="144076"/>
          </a:xfrm>
          <a:custGeom>
            <a:avLst/>
            <a:gdLst/>
            <a:ahLst/>
            <a:cxnLst/>
            <a:rect l="l" t="t" r="r" b="b"/>
            <a:pathLst>
              <a:path w="198120" h="158750">
                <a:moveTo>
                  <a:pt x="69850" y="0"/>
                </a:moveTo>
                <a:lnTo>
                  <a:pt x="0" y="109219"/>
                </a:lnTo>
                <a:lnTo>
                  <a:pt x="198120" y="158750"/>
                </a:lnTo>
                <a:lnTo>
                  <a:pt x="69850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911122" y="3921378"/>
            <a:ext cx="774551" cy="217841"/>
          </a:xfrm>
          <a:custGeom>
            <a:avLst/>
            <a:gdLst/>
            <a:ahLst/>
            <a:cxnLst/>
            <a:rect l="l" t="t" r="r" b="b"/>
            <a:pathLst>
              <a:path w="853439" h="240029">
                <a:moveTo>
                  <a:pt x="0" y="239792"/>
                </a:moveTo>
                <a:lnTo>
                  <a:pt x="72237" y="187545"/>
                </a:lnTo>
                <a:lnTo>
                  <a:pt x="139501" y="142736"/>
                </a:lnTo>
                <a:lnTo>
                  <a:pt x="202059" y="104931"/>
                </a:lnTo>
                <a:lnTo>
                  <a:pt x="260179" y="73698"/>
                </a:lnTo>
                <a:lnTo>
                  <a:pt x="314129" y="48601"/>
                </a:lnTo>
                <a:lnTo>
                  <a:pt x="364179" y="29209"/>
                </a:lnTo>
                <a:lnTo>
                  <a:pt x="410597" y="15086"/>
                </a:lnTo>
                <a:lnTo>
                  <a:pt x="453650" y="5799"/>
                </a:lnTo>
                <a:lnTo>
                  <a:pt x="493607" y="915"/>
                </a:lnTo>
                <a:lnTo>
                  <a:pt x="530737" y="0"/>
                </a:lnTo>
                <a:lnTo>
                  <a:pt x="565308" y="2619"/>
                </a:lnTo>
                <a:lnTo>
                  <a:pt x="627846" y="16730"/>
                </a:lnTo>
                <a:lnTo>
                  <a:pt x="683368" y="39778"/>
                </a:lnTo>
                <a:lnTo>
                  <a:pt x="734021" y="68293"/>
                </a:lnTo>
                <a:lnTo>
                  <a:pt x="781952" y="98805"/>
                </a:lnTo>
                <a:lnTo>
                  <a:pt x="805567" y="113727"/>
                </a:lnTo>
                <a:lnTo>
                  <a:pt x="829307" y="127847"/>
                </a:lnTo>
                <a:lnTo>
                  <a:pt x="853439" y="140732"/>
                </a:lnTo>
              </a:path>
            </a:pathLst>
          </a:custGeom>
          <a:ln w="38097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644178" y="3994929"/>
            <a:ext cx="179806" cy="144076"/>
          </a:xfrm>
          <a:custGeom>
            <a:avLst/>
            <a:gdLst/>
            <a:ahLst/>
            <a:cxnLst/>
            <a:rect l="l" t="t" r="r" b="b"/>
            <a:pathLst>
              <a:path w="198120" h="158750">
                <a:moveTo>
                  <a:pt x="69850" y="0"/>
                </a:moveTo>
                <a:lnTo>
                  <a:pt x="0" y="109219"/>
                </a:lnTo>
                <a:lnTo>
                  <a:pt x="198119" y="158749"/>
                </a:lnTo>
                <a:lnTo>
                  <a:pt x="69850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784796" y="3896021"/>
            <a:ext cx="774551" cy="217841"/>
          </a:xfrm>
          <a:custGeom>
            <a:avLst/>
            <a:gdLst/>
            <a:ahLst/>
            <a:cxnLst/>
            <a:rect l="l" t="t" r="r" b="b"/>
            <a:pathLst>
              <a:path w="853439" h="240029">
                <a:moveTo>
                  <a:pt x="0" y="239792"/>
                </a:moveTo>
                <a:lnTo>
                  <a:pt x="72237" y="187545"/>
                </a:lnTo>
                <a:lnTo>
                  <a:pt x="139501" y="142736"/>
                </a:lnTo>
                <a:lnTo>
                  <a:pt x="202059" y="104931"/>
                </a:lnTo>
                <a:lnTo>
                  <a:pt x="260179" y="73698"/>
                </a:lnTo>
                <a:lnTo>
                  <a:pt x="314129" y="48601"/>
                </a:lnTo>
                <a:lnTo>
                  <a:pt x="364179" y="29209"/>
                </a:lnTo>
                <a:lnTo>
                  <a:pt x="410597" y="15086"/>
                </a:lnTo>
                <a:lnTo>
                  <a:pt x="453650" y="5799"/>
                </a:lnTo>
                <a:lnTo>
                  <a:pt x="493607" y="915"/>
                </a:lnTo>
                <a:lnTo>
                  <a:pt x="530737" y="0"/>
                </a:lnTo>
                <a:lnTo>
                  <a:pt x="565308" y="2619"/>
                </a:lnTo>
                <a:lnTo>
                  <a:pt x="627846" y="16730"/>
                </a:lnTo>
                <a:lnTo>
                  <a:pt x="683368" y="39778"/>
                </a:lnTo>
                <a:lnTo>
                  <a:pt x="734021" y="68293"/>
                </a:lnTo>
                <a:lnTo>
                  <a:pt x="781952" y="98805"/>
                </a:lnTo>
                <a:lnTo>
                  <a:pt x="805567" y="113727"/>
                </a:lnTo>
                <a:lnTo>
                  <a:pt x="829307" y="127847"/>
                </a:lnTo>
                <a:lnTo>
                  <a:pt x="853439" y="140732"/>
                </a:lnTo>
              </a:path>
            </a:pathLst>
          </a:custGeom>
          <a:ln w="38097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517854" y="3969571"/>
            <a:ext cx="179806" cy="144076"/>
          </a:xfrm>
          <a:custGeom>
            <a:avLst/>
            <a:gdLst/>
            <a:ahLst/>
            <a:cxnLst/>
            <a:rect l="l" t="t" r="r" b="b"/>
            <a:pathLst>
              <a:path w="198120" h="158750">
                <a:moveTo>
                  <a:pt x="69850" y="0"/>
                </a:moveTo>
                <a:lnTo>
                  <a:pt x="0" y="107950"/>
                </a:lnTo>
                <a:lnTo>
                  <a:pt x="198119" y="158750"/>
                </a:lnTo>
                <a:lnTo>
                  <a:pt x="69850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690744" y="3902282"/>
            <a:ext cx="774551" cy="217266"/>
          </a:xfrm>
          <a:custGeom>
            <a:avLst/>
            <a:gdLst/>
            <a:ahLst/>
            <a:cxnLst/>
            <a:rect l="l" t="t" r="r" b="b"/>
            <a:pathLst>
              <a:path w="853440" h="239395">
                <a:moveTo>
                  <a:pt x="0" y="239243"/>
                </a:moveTo>
                <a:lnTo>
                  <a:pt x="72245" y="187004"/>
                </a:lnTo>
                <a:lnTo>
                  <a:pt x="139530" y="142217"/>
                </a:lnTo>
                <a:lnTo>
                  <a:pt x="202120" y="104447"/>
                </a:lnTo>
                <a:lnTo>
                  <a:pt x="260282" y="73260"/>
                </a:lnTo>
                <a:lnTo>
                  <a:pt x="314282" y="48220"/>
                </a:lnTo>
                <a:lnTo>
                  <a:pt x="364385" y="28892"/>
                </a:lnTo>
                <a:lnTo>
                  <a:pt x="410860" y="14841"/>
                </a:lnTo>
                <a:lnTo>
                  <a:pt x="453971" y="5632"/>
                </a:lnTo>
                <a:lnTo>
                  <a:pt x="493984" y="830"/>
                </a:lnTo>
                <a:lnTo>
                  <a:pt x="531167" y="0"/>
                </a:lnTo>
                <a:lnTo>
                  <a:pt x="565785" y="2706"/>
                </a:lnTo>
                <a:lnTo>
                  <a:pt x="628390" y="16988"/>
                </a:lnTo>
                <a:lnTo>
                  <a:pt x="683932" y="40195"/>
                </a:lnTo>
                <a:lnTo>
                  <a:pt x="734538" y="68847"/>
                </a:lnTo>
                <a:lnTo>
                  <a:pt x="782339" y="99462"/>
                </a:lnTo>
                <a:lnTo>
                  <a:pt x="805853" y="114419"/>
                </a:lnTo>
                <a:lnTo>
                  <a:pt x="829465" y="128561"/>
                </a:lnTo>
                <a:lnTo>
                  <a:pt x="853439" y="141453"/>
                </a:lnTo>
              </a:path>
            </a:pathLst>
          </a:custGeom>
          <a:ln w="38097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423801" y="3976487"/>
            <a:ext cx="179806" cy="142923"/>
          </a:xfrm>
          <a:custGeom>
            <a:avLst/>
            <a:gdLst/>
            <a:ahLst/>
            <a:cxnLst/>
            <a:rect l="l" t="t" r="r" b="b"/>
            <a:pathLst>
              <a:path w="198120" h="157479">
                <a:moveTo>
                  <a:pt x="69850" y="0"/>
                </a:moveTo>
                <a:lnTo>
                  <a:pt x="0" y="107950"/>
                </a:lnTo>
                <a:lnTo>
                  <a:pt x="198119" y="157480"/>
                </a:lnTo>
                <a:lnTo>
                  <a:pt x="69850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8184520" y="3909198"/>
            <a:ext cx="774551" cy="217266"/>
          </a:xfrm>
          <a:custGeom>
            <a:avLst/>
            <a:gdLst/>
            <a:ahLst/>
            <a:cxnLst/>
            <a:rect l="l" t="t" r="r" b="b"/>
            <a:pathLst>
              <a:path w="853440" h="239395">
                <a:moveTo>
                  <a:pt x="0" y="239243"/>
                </a:moveTo>
                <a:lnTo>
                  <a:pt x="72245" y="187004"/>
                </a:lnTo>
                <a:lnTo>
                  <a:pt x="139530" y="142217"/>
                </a:lnTo>
                <a:lnTo>
                  <a:pt x="202120" y="104447"/>
                </a:lnTo>
                <a:lnTo>
                  <a:pt x="260282" y="73260"/>
                </a:lnTo>
                <a:lnTo>
                  <a:pt x="314282" y="48220"/>
                </a:lnTo>
                <a:lnTo>
                  <a:pt x="364385" y="28892"/>
                </a:lnTo>
                <a:lnTo>
                  <a:pt x="410860" y="14841"/>
                </a:lnTo>
                <a:lnTo>
                  <a:pt x="453971" y="5632"/>
                </a:lnTo>
                <a:lnTo>
                  <a:pt x="493984" y="830"/>
                </a:lnTo>
                <a:lnTo>
                  <a:pt x="531167" y="0"/>
                </a:lnTo>
                <a:lnTo>
                  <a:pt x="565784" y="2706"/>
                </a:lnTo>
                <a:lnTo>
                  <a:pt x="628390" y="16988"/>
                </a:lnTo>
                <a:lnTo>
                  <a:pt x="683932" y="40195"/>
                </a:lnTo>
                <a:lnTo>
                  <a:pt x="734538" y="68847"/>
                </a:lnTo>
                <a:lnTo>
                  <a:pt x="782339" y="99462"/>
                </a:lnTo>
                <a:lnTo>
                  <a:pt x="805853" y="114419"/>
                </a:lnTo>
                <a:lnTo>
                  <a:pt x="829465" y="128561"/>
                </a:lnTo>
                <a:lnTo>
                  <a:pt x="853439" y="141453"/>
                </a:lnTo>
              </a:path>
            </a:pathLst>
          </a:custGeom>
          <a:ln w="38097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918730" y="3983403"/>
            <a:ext cx="178654" cy="142923"/>
          </a:xfrm>
          <a:custGeom>
            <a:avLst/>
            <a:gdLst/>
            <a:ahLst/>
            <a:cxnLst/>
            <a:rect l="l" t="t" r="r" b="b"/>
            <a:pathLst>
              <a:path w="196850" h="157479">
                <a:moveTo>
                  <a:pt x="68579" y="0"/>
                </a:moveTo>
                <a:lnTo>
                  <a:pt x="0" y="107949"/>
                </a:lnTo>
                <a:lnTo>
                  <a:pt x="196850" y="157479"/>
                </a:lnTo>
                <a:lnTo>
                  <a:pt x="68579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9090467" y="3916023"/>
            <a:ext cx="775703" cy="217266"/>
          </a:xfrm>
          <a:custGeom>
            <a:avLst/>
            <a:gdLst/>
            <a:ahLst/>
            <a:cxnLst/>
            <a:rect l="l" t="t" r="r" b="b"/>
            <a:pathLst>
              <a:path w="854709" h="239395">
                <a:moveTo>
                  <a:pt x="0" y="239342"/>
                </a:moveTo>
                <a:lnTo>
                  <a:pt x="69209" y="189216"/>
                </a:lnTo>
                <a:lnTo>
                  <a:pt x="133870" y="145925"/>
                </a:lnTo>
                <a:lnTo>
                  <a:pt x="194216" y="109090"/>
                </a:lnTo>
                <a:lnTo>
                  <a:pt x="250480" y="78329"/>
                </a:lnTo>
                <a:lnTo>
                  <a:pt x="302896" y="53261"/>
                </a:lnTo>
                <a:lnTo>
                  <a:pt x="351698" y="33507"/>
                </a:lnTo>
                <a:lnTo>
                  <a:pt x="397120" y="18684"/>
                </a:lnTo>
                <a:lnTo>
                  <a:pt x="439394" y="8412"/>
                </a:lnTo>
                <a:lnTo>
                  <a:pt x="478755" y="2311"/>
                </a:lnTo>
                <a:lnTo>
                  <a:pt x="515436" y="0"/>
                </a:lnTo>
                <a:lnTo>
                  <a:pt x="549670" y="1097"/>
                </a:lnTo>
                <a:lnTo>
                  <a:pt x="611735" y="11995"/>
                </a:lnTo>
                <a:lnTo>
                  <a:pt x="666818" y="31959"/>
                </a:lnTo>
                <a:lnTo>
                  <a:pt x="716789" y="57943"/>
                </a:lnTo>
                <a:lnTo>
                  <a:pt x="763515" y="86901"/>
                </a:lnTo>
                <a:lnTo>
                  <a:pt x="786245" y="101543"/>
                </a:lnTo>
                <a:lnTo>
                  <a:pt x="808865" y="115786"/>
                </a:lnTo>
                <a:lnTo>
                  <a:pt x="831609" y="129250"/>
                </a:lnTo>
                <a:lnTo>
                  <a:pt x="854710" y="141552"/>
                </a:lnTo>
              </a:path>
            </a:pathLst>
          </a:custGeom>
          <a:ln w="38097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9824677" y="3990319"/>
            <a:ext cx="178654" cy="142923"/>
          </a:xfrm>
          <a:custGeom>
            <a:avLst/>
            <a:gdLst/>
            <a:ahLst/>
            <a:cxnLst/>
            <a:rect l="l" t="t" r="r" b="b"/>
            <a:pathLst>
              <a:path w="196850" h="157479">
                <a:moveTo>
                  <a:pt x="68579" y="0"/>
                </a:moveTo>
                <a:lnTo>
                  <a:pt x="0" y="107950"/>
                </a:lnTo>
                <a:lnTo>
                  <a:pt x="196850" y="157480"/>
                </a:lnTo>
                <a:lnTo>
                  <a:pt x="68579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520158" y="3923683"/>
            <a:ext cx="659290" cy="137160"/>
          </a:xfrm>
          <a:custGeom>
            <a:avLst/>
            <a:gdLst/>
            <a:ahLst/>
            <a:cxnLst/>
            <a:rect l="l" t="t" r="r" b="b"/>
            <a:pathLst>
              <a:path w="726440" h="151129">
                <a:moveTo>
                  <a:pt x="0" y="151064"/>
                </a:moveTo>
                <a:lnTo>
                  <a:pt x="75059" y="104931"/>
                </a:lnTo>
                <a:lnTo>
                  <a:pt x="133179" y="73698"/>
                </a:lnTo>
                <a:lnTo>
                  <a:pt x="187129" y="48601"/>
                </a:lnTo>
                <a:lnTo>
                  <a:pt x="237179" y="29209"/>
                </a:lnTo>
                <a:lnTo>
                  <a:pt x="283597" y="15086"/>
                </a:lnTo>
                <a:lnTo>
                  <a:pt x="326650" y="5799"/>
                </a:lnTo>
                <a:lnTo>
                  <a:pt x="366607" y="915"/>
                </a:lnTo>
                <a:lnTo>
                  <a:pt x="403737" y="0"/>
                </a:lnTo>
                <a:lnTo>
                  <a:pt x="438308" y="2619"/>
                </a:lnTo>
                <a:lnTo>
                  <a:pt x="500846" y="16730"/>
                </a:lnTo>
                <a:lnTo>
                  <a:pt x="556368" y="39778"/>
                </a:lnTo>
                <a:lnTo>
                  <a:pt x="607021" y="68293"/>
                </a:lnTo>
                <a:lnTo>
                  <a:pt x="654952" y="98805"/>
                </a:lnTo>
                <a:lnTo>
                  <a:pt x="678567" y="113727"/>
                </a:lnTo>
                <a:lnTo>
                  <a:pt x="702307" y="127847"/>
                </a:lnTo>
                <a:lnTo>
                  <a:pt x="726440" y="140732"/>
                </a:lnTo>
              </a:path>
            </a:pathLst>
          </a:custGeom>
          <a:ln w="38097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137954" y="3997233"/>
            <a:ext cx="179806" cy="144076"/>
          </a:xfrm>
          <a:custGeom>
            <a:avLst/>
            <a:gdLst/>
            <a:ahLst/>
            <a:cxnLst/>
            <a:rect l="l" t="t" r="r" b="b"/>
            <a:pathLst>
              <a:path w="198119" h="158750">
                <a:moveTo>
                  <a:pt x="68579" y="0"/>
                </a:moveTo>
                <a:lnTo>
                  <a:pt x="0" y="109219"/>
                </a:lnTo>
                <a:lnTo>
                  <a:pt x="198120" y="158750"/>
                </a:lnTo>
                <a:lnTo>
                  <a:pt x="68579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343118" y="3898326"/>
            <a:ext cx="774551" cy="217841"/>
          </a:xfrm>
          <a:custGeom>
            <a:avLst/>
            <a:gdLst/>
            <a:ahLst/>
            <a:cxnLst/>
            <a:rect l="l" t="t" r="r" b="b"/>
            <a:pathLst>
              <a:path w="853439" h="240029">
                <a:moveTo>
                  <a:pt x="0" y="239792"/>
                </a:moveTo>
                <a:lnTo>
                  <a:pt x="72245" y="187545"/>
                </a:lnTo>
                <a:lnTo>
                  <a:pt x="139530" y="142736"/>
                </a:lnTo>
                <a:lnTo>
                  <a:pt x="202120" y="104931"/>
                </a:lnTo>
                <a:lnTo>
                  <a:pt x="260282" y="73698"/>
                </a:lnTo>
                <a:lnTo>
                  <a:pt x="314282" y="48601"/>
                </a:lnTo>
                <a:lnTo>
                  <a:pt x="364385" y="29209"/>
                </a:lnTo>
                <a:lnTo>
                  <a:pt x="410860" y="15086"/>
                </a:lnTo>
                <a:lnTo>
                  <a:pt x="453971" y="5799"/>
                </a:lnTo>
                <a:lnTo>
                  <a:pt x="493984" y="915"/>
                </a:lnTo>
                <a:lnTo>
                  <a:pt x="531167" y="0"/>
                </a:lnTo>
                <a:lnTo>
                  <a:pt x="565784" y="2619"/>
                </a:lnTo>
                <a:lnTo>
                  <a:pt x="628390" y="16730"/>
                </a:lnTo>
                <a:lnTo>
                  <a:pt x="683932" y="39778"/>
                </a:lnTo>
                <a:lnTo>
                  <a:pt x="734538" y="68293"/>
                </a:lnTo>
                <a:lnTo>
                  <a:pt x="782339" y="98805"/>
                </a:lnTo>
                <a:lnTo>
                  <a:pt x="805853" y="113727"/>
                </a:lnTo>
                <a:lnTo>
                  <a:pt x="829465" y="127847"/>
                </a:lnTo>
                <a:lnTo>
                  <a:pt x="853439" y="140732"/>
                </a:lnTo>
              </a:path>
            </a:pathLst>
          </a:custGeom>
          <a:ln w="38097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077327" y="3971877"/>
            <a:ext cx="178654" cy="144076"/>
          </a:xfrm>
          <a:custGeom>
            <a:avLst/>
            <a:gdLst/>
            <a:ahLst/>
            <a:cxnLst/>
            <a:rect l="l" t="t" r="r" b="b"/>
            <a:pathLst>
              <a:path w="196850" h="158750">
                <a:moveTo>
                  <a:pt x="68580" y="0"/>
                </a:moveTo>
                <a:lnTo>
                  <a:pt x="0" y="107949"/>
                </a:lnTo>
                <a:lnTo>
                  <a:pt x="196850" y="158749"/>
                </a:lnTo>
                <a:lnTo>
                  <a:pt x="68580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708033" y="4089442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8097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9092773" y="4089442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8097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317760" y="4082527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097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996185" y="3558092"/>
            <a:ext cx="33598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s=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6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316378" y="3558092"/>
            <a:ext cx="33598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s=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3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590466" y="3554633"/>
            <a:ext cx="557861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s=s</a:t>
            </a:r>
            <a:r>
              <a:rPr sz="1225" b="1" i="1" spc="20" baseline="-33950" dirty="0">
                <a:solidFill>
                  <a:prstClr val="black"/>
                </a:solidFill>
                <a:latin typeface="Liberation Sans"/>
                <a:cs typeface="Liberation Sans"/>
              </a:rPr>
              <a:t>y</a:t>
            </a:r>
            <a:r>
              <a:rPr sz="1452" b="1" i="1" spc="-14" dirty="0">
                <a:solidFill>
                  <a:prstClr val="black"/>
                </a:solidFill>
                <a:latin typeface="Liberation Sans"/>
                <a:cs typeface="Liberation Sans"/>
              </a:rPr>
              <a:t>-</a:t>
            </a:r>
            <a:r>
              <a:rPr sz="1452" b="1" i="1" dirty="0">
                <a:solidFill>
                  <a:prstClr val="black"/>
                </a:solidFill>
                <a:latin typeface="Liberation Sans"/>
                <a:cs typeface="Liberation Sans"/>
              </a:rPr>
              <a:t>1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603607" y="3554633"/>
            <a:ext cx="395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i="1" spc="-5" dirty="0">
                <a:solidFill>
                  <a:prstClr val="black"/>
                </a:solidFill>
                <a:latin typeface="Liberation Sans"/>
                <a:cs typeface="Liberation Sans"/>
              </a:rPr>
              <a:t>s=s</a:t>
            </a:r>
            <a:r>
              <a:rPr sz="1225" b="1" i="1" spc="20" baseline="-33950" dirty="0">
                <a:solidFill>
                  <a:prstClr val="black"/>
                </a:solidFill>
                <a:latin typeface="Liberation Sans"/>
                <a:cs typeface="Liberation Sans"/>
              </a:rPr>
              <a:t>y</a:t>
            </a:r>
            <a:endParaRPr sz="1225" baseline="-33950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036525" y="4965422"/>
            <a:ext cx="116989" cy="153684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908" spc="185" dirty="0">
                <a:solidFill>
                  <a:prstClr val="black"/>
                </a:solidFill>
                <a:latin typeface="Trebuchet MS"/>
                <a:cs typeface="Trebuchet MS"/>
              </a:rPr>
              <a:t>●</a:t>
            </a:r>
            <a:endParaRPr sz="90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036525" y="5395345"/>
            <a:ext cx="116989" cy="153684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908" spc="185" dirty="0">
                <a:solidFill>
                  <a:prstClr val="black"/>
                </a:solidFill>
                <a:latin typeface="Trebuchet MS"/>
                <a:cs typeface="Trebuchet MS"/>
              </a:rPr>
              <a:t>●</a:t>
            </a:r>
            <a:endParaRPr sz="90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248604" y="4351084"/>
            <a:ext cx="5000001" cy="168305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657588">
              <a:spcBef>
                <a:spcPts val="91"/>
              </a:spcBef>
              <a:tabLst>
                <a:tab pos="1278867" algn="l"/>
              </a:tabLst>
            </a:pPr>
            <a:r>
              <a:rPr sz="1452" spc="-5" dirty="0">
                <a:solidFill>
                  <a:prstClr val="black"/>
                </a:solidFill>
                <a:latin typeface="Liberation Sans"/>
                <a:cs typeface="Liberation Sans"/>
              </a:rPr>
              <a:t>2B	3B</a:t>
            </a:r>
            <a:endParaRPr sz="1452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L="11527" marR="3974344">
              <a:lnSpc>
                <a:spcPct val="139500"/>
              </a:lnSpc>
              <a:spcBef>
                <a:spcPts val="1289"/>
              </a:spcBef>
            </a:pPr>
            <a:r>
              <a:rPr sz="2087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1838" baseline="-18518" dirty="0">
                <a:solidFill>
                  <a:prstClr val="black"/>
                </a:solidFill>
                <a:latin typeface="Liberation Sans"/>
                <a:cs typeface="Liberation Sans"/>
              </a:rPr>
              <a:t>y </a:t>
            </a:r>
            <a:r>
              <a:rPr sz="2087" dirty="0">
                <a:solidFill>
                  <a:prstClr val="black"/>
                </a:solidFill>
                <a:latin typeface="Liberation Sans"/>
                <a:cs typeface="Liberation Sans"/>
              </a:rPr>
              <a:t>&gt; s</a:t>
            </a:r>
            <a:r>
              <a:rPr sz="1838" baseline="-18518" dirty="0">
                <a:solidFill>
                  <a:prstClr val="black"/>
                </a:solidFill>
                <a:latin typeface="Liberation Sans"/>
                <a:cs typeface="Liberation Sans"/>
              </a:rPr>
              <a:t>x  </a:t>
            </a:r>
            <a:r>
              <a:rPr sz="2087" spc="5" dirty="0">
                <a:solidFill>
                  <a:prstClr val="black"/>
                </a:solidFill>
                <a:latin typeface="Liberation Sans"/>
                <a:cs typeface="Liberation Sans"/>
              </a:rPr>
              <a:t>I</a:t>
            </a:r>
            <a:r>
              <a:rPr sz="2087" spc="-5" dirty="0">
                <a:solidFill>
                  <a:prstClr val="black"/>
                </a:solidFill>
                <a:latin typeface="Liberation Sans"/>
                <a:cs typeface="Liberation Sans"/>
              </a:rPr>
              <a:t>n</a:t>
            </a:r>
            <a:r>
              <a:rPr sz="2087" spc="9" dirty="0">
                <a:solidFill>
                  <a:prstClr val="black"/>
                </a:solidFill>
                <a:latin typeface="Liberation Sans"/>
                <a:cs typeface="Liberation Sans"/>
              </a:rPr>
              <a:t>t</a:t>
            </a:r>
            <a:r>
              <a:rPr sz="2087" spc="-5" dirty="0">
                <a:solidFill>
                  <a:prstClr val="black"/>
                </a:solidFill>
                <a:latin typeface="Liberation Sans"/>
                <a:cs typeface="Liberation Sans"/>
              </a:rPr>
              <a:t>u</a:t>
            </a:r>
            <a:r>
              <a:rPr sz="2087" spc="5" dirty="0">
                <a:solidFill>
                  <a:prstClr val="black"/>
                </a:solidFill>
                <a:latin typeface="Liberation Sans"/>
                <a:cs typeface="Liberation Sans"/>
              </a:rPr>
              <a:t>it</a:t>
            </a:r>
            <a:r>
              <a:rPr sz="2087" spc="-5" dirty="0">
                <a:solidFill>
                  <a:prstClr val="black"/>
                </a:solidFill>
                <a:latin typeface="Liberation Sans"/>
                <a:cs typeface="Liberation Sans"/>
              </a:rPr>
              <a:t>i</a:t>
            </a:r>
            <a:r>
              <a:rPr sz="2087" spc="5" dirty="0">
                <a:solidFill>
                  <a:prstClr val="black"/>
                </a:solidFill>
                <a:latin typeface="Liberation Sans"/>
                <a:cs typeface="Liberation Sans"/>
              </a:rPr>
              <a:t>o</a:t>
            </a:r>
            <a:r>
              <a:rPr sz="2087" spc="-5" dirty="0">
                <a:solidFill>
                  <a:prstClr val="black"/>
                </a:solidFill>
                <a:latin typeface="Liberation Sans"/>
                <a:cs typeface="Liberation Sans"/>
              </a:rPr>
              <a:t>n:</a:t>
            </a:r>
            <a:endParaRPr sz="2087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L="81262">
              <a:spcBef>
                <a:spcPts val="808"/>
              </a:spcBef>
              <a:tabLst>
                <a:tab pos="293350" algn="l"/>
              </a:tabLst>
            </a:pPr>
            <a:r>
              <a:rPr sz="2042" spc="388" baseline="9259" dirty="0">
                <a:solidFill>
                  <a:prstClr val="black"/>
                </a:solidFill>
                <a:latin typeface="Trebuchet MS"/>
                <a:cs typeface="Trebuchet MS"/>
              </a:rPr>
              <a:t>–	</a:t>
            </a:r>
            <a:r>
              <a:rPr sz="1815" b="1" spc="5" dirty="0">
                <a:solidFill>
                  <a:prstClr val="black"/>
                </a:solidFill>
                <a:latin typeface="Liberation Sans"/>
                <a:cs typeface="Liberation Sans"/>
              </a:rPr>
              <a:t>Large </a:t>
            </a:r>
            <a:r>
              <a:rPr sz="1815" b="1" spc="9" dirty="0">
                <a:solidFill>
                  <a:prstClr val="black"/>
                </a:solidFill>
                <a:latin typeface="Liberation Sans"/>
                <a:cs typeface="Liberation Sans"/>
              </a:rPr>
              <a:t>s </a:t>
            </a:r>
            <a:r>
              <a:rPr sz="1815" spc="5" dirty="0">
                <a:solidFill>
                  <a:prstClr val="black"/>
                </a:solidFill>
                <a:latin typeface="Liberation Sans"/>
                <a:cs typeface="Liberation Sans"/>
              </a:rPr>
              <a:t>value </a:t>
            </a:r>
            <a:r>
              <a:rPr sz="1815" dirty="0">
                <a:solidFill>
                  <a:prstClr val="black"/>
                </a:solidFill>
                <a:latin typeface="Liberation Sans"/>
                <a:cs typeface="Liberation Sans"/>
              </a:rPr>
              <a:t>indicates </a:t>
            </a:r>
            <a:r>
              <a:rPr sz="1815" spc="14" dirty="0">
                <a:solidFill>
                  <a:prstClr val="black"/>
                </a:solidFill>
                <a:latin typeface="Liberation Sans"/>
                <a:cs typeface="Liberation Sans"/>
              </a:rPr>
              <a:t>m </a:t>
            </a:r>
            <a:r>
              <a:rPr sz="1815" dirty="0">
                <a:solidFill>
                  <a:prstClr val="black"/>
                </a:solidFill>
                <a:latin typeface="Liberation Sans"/>
                <a:cs typeface="Liberation Sans"/>
              </a:rPr>
              <a:t>is </a:t>
            </a:r>
            <a:r>
              <a:rPr sz="1815" spc="5" dirty="0">
                <a:solidFill>
                  <a:prstClr val="black"/>
                </a:solidFill>
                <a:latin typeface="Liberation Sans"/>
                <a:cs typeface="Liberation Sans"/>
              </a:rPr>
              <a:t>in </a:t>
            </a:r>
            <a:r>
              <a:rPr sz="1815" dirty="0">
                <a:solidFill>
                  <a:prstClr val="black"/>
                </a:solidFill>
                <a:latin typeface="Liberation Sans"/>
                <a:cs typeface="Liberation Sans"/>
              </a:rPr>
              <a:t>the near </a:t>
            </a:r>
            <a:r>
              <a:rPr sz="1815" spc="5" dirty="0">
                <a:solidFill>
                  <a:prstClr val="black"/>
                </a:solidFill>
                <a:latin typeface="Liberation Sans"/>
                <a:cs typeface="Liberation Sans"/>
              </a:rPr>
              <a:t>of</a:t>
            </a:r>
            <a:r>
              <a:rPr sz="1815" spc="-64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1815" b="1" spc="5" dirty="0">
                <a:solidFill>
                  <a:prstClr val="black"/>
                </a:solidFill>
                <a:latin typeface="Liberation Sans"/>
                <a:cs typeface="Liberation Sans"/>
              </a:rPr>
              <a:t>2B</a:t>
            </a:r>
            <a:endParaRPr sz="1815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318913" y="6078839"/>
            <a:ext cx="4918166" cy="293273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  <a:tabLst>
                <a:tab pos="223038" algn="l"/>
              </a:tabLst>
            </a:pPr>
            <a:r>
              <a:rPr sz="2042" spc="388" baseline="9259" dirty="0">
                <a:solidFill>
                  <a:prstClr val="black"/>
                </a:solidFill>
                <a:latin typeface="Trebuchet MS"/>
                <a:cs typeface="Trebuchet MS"/>
              </a:rPr>
              <a:t>–	</a:t>
            </a:r>
            <a:r>
              <a:rPr sz="1815" b="1" dirty="0">
                <a:solidFill>
                  <a:prstClr val="black"/>
                </a:solidFill>
                <a:latin typeface="Liberation Sans"/>
                <a:cs typeface="Liberation Sans"/>
              </a:rPr>
              <a:t>Small </a:t>
            </a:r>
            <a:r>
              <a:rPr sz="1815" b="1" spc="9" dirty="0">
                <a:solidFill>
                  <a:prstClr val="black"/>
                </a:solidFill>
                <a:latin typeface="Liberation Sans"/>
                <a:cs typeface="Liberation Sans"/>
              </a:rPr>
              <a:t>s </a:t>
            </a:r>
            <a:r>
              <a:rPr sz="1815" dirty="0">
                <a:solidFill>
                  <a:prstClr val="black"/>
                </a:solidFill>
                <a:latin typeface="Liberation Sans"/>
                <a:cs typeface="Liberation Sans"/>
              </a:rPr>
              <a:t>value indicates </a:t>
            </a:r>
            <a:r>
              <a:rPr sz="1815" spc="14" dirty="0">
                <a:solidFill>
                  <a:prstClr val="black"/>
                </a:solidFill>
                <a:latin typeface="Liberation Sans"/>
                <a:cs typeface="Liberation Sans"/>
              </a:rPr>
              <a:t>m </a:t>
            </a:r>
            <a:r>
              <a:rPr sz="1815" dirty="0">
                <a:solidFill>
                  <a:prstClr val="black"/>
                </a:solidFill>
                <a:latin typeface="Liberation Sans"/>
                <a:cs typeface="Liberation Sans"/>
              </a:rPr>
              <a:t>is in </a:t>
            </a:r>
            <a:r>
              <a:rPr sz="1815" spc="5" dirty="0">
                <a:solidFill>
                  <a:prstClr val="black"/>
                </a:solidFill>
                <a:latin typeface="Liberation Sans"/>
                <a:cs typeface="Liberation Sans"/>
              </a:rPr>
              <a:t>the </a:t>
            </a:r>
            <a:r>
              <a:rPr sz="1815" dirty="0">
                <a:solidFill>
                  <a:prstClr val="black"/>
                </a:solidFill>
                <a:latin typeface="Liberation Sans"/>
                <a:cs typeface="Liberation Sans"/>
              </a:rPr>
              <a:t>near </a:t>
            </a:r>
            <a:r>
              <a:rPr sz="1815" spc="5" dirty="0">
                <a:solidFill>
                  <a:prstClr val="black"/>
                </a:solidFill>
                <a:latin typeface="Liberation Sans"/>
                <a:cs typeface="Liberation Sans"/>
              </a:rPr>
              <a:t>of</a:t>
            </a:r>
            <a:r>
              <a:rPr sz="1815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1815" b="1" spc="9" dirty="0">
                <a:solidFill>
                  <a:prstClr val="black"/>
                </a:solidFill>
                <a:latin typeface="Liberation Sans"/>
                <a:cs typeface="Liberation Sans"/>
              </a:rPr>
              <a:t>3B</a:t>
            </a:r>
            <a:endParaRPr sz="1815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995954" y="4089442"/>
            <a:ext cx="0" cy="165975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8097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 sz="1634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3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3322133" y="5663634"/>
            <a:ext cx="25223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3">
              <a:lnSpc>
                <a:spcPts val="1479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3053">
                <a:lnSpc>
                  <a:spcPts val="1479"/>
                </a:lnSpc>
              </a:pPr>
              <a:t>16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6774" y="503689"/>
            <a:ext cx="1432688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A</a:t>
            </a:r>
            <a:r>
              <a:rPr spc="-5" dirty="0"/>
              <a:t>t</a:t>
            </a:r>
            <a:r>
              <a:rPr spc="5" dirty="0"/>
              <a:t>t</a:t>
            </a:r>
            <a:r>
              <a:rPr spc="-9" dirty="0"/>
              <a:t>a</a:t>
            </a:r>
            <a:r>
              <a:rPr dirty="0"/>
              <a:t>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8" y="1704703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316" spc="241" dirty="0">
                <a:solidFill>
                  <a:prstClr val="black"/>
                </a:solidFill>
                <a:latin typeface="Trebuchet MS"/>
                <a:cs typeface="Trebuchet MS"/>
              </a:rPr>
              <a:t>●</a:t>
            </a:r>
            <a:endParaRPr sz="1316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4188" y="2918397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316" spc="241" dirty="0">
                <a:solidFill>
                  <a:prstClr val="black"/>
                </a:solidFill>
                <a:latin typeface="Trebuchet MS"/>
                <a:cs typeface="Trebuchet MS"/>
              </a:rPr>
              <a:t>●</a:t>
            </a:r>
            <a:endParaRPr sz="1316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8101" y="1388889"/>
            <a:ext cx="6977871" cy="2474024"/>
          </a:xfrm>
          <a:prstGeom prst="rect">
            <a:avLst/>
          </a:prstGeom>
        </p:spPr>
        <p:txBody>
          <a:bodyPr vert="horz" wrap="square" lIns="0" tIns="184417" rIns="0" bIns="0" rtlCol="0">
            <a:spAutoFit/>
          </a:bodyPr>
          <a:lstStyle/>
          <a:p>
            <a:pPr marL="11527">
              <a:spcBef>
                <a:spcPts val="1452"/>
              </a:spcBef>
            </a:pPr>
            <a:r>
              <a:rPr sz="2904" i="1" spc="5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2519" i="1" spc="6" baseline="-18018" dirty="0">
                <a:solidFill>
                  <a:prstClr val="black"/>
                </a:solidFill>
                <a:latin typeface="Liberation Sans"/>
                <a:cs typeface="Liberation Sans"/>
              </a:rPr>
              <a:t>x </a:t>
            </a:r>
            <a:r>
              <a:rPr sz="2904" spc="-5" dirty="0">
                <a:solidFill>
                  <a:prstClr val="black"/>
                </a:solidFill>
                <a:latin typeface="Liberation Sans"/>
                <a:cs typeface="Liberation Sans"/>
              </a:rPr>
              <a:t>allows </a:t>
            </a:r>
            <a:r>
              <a:rPr sz="2904" dirty="0">
                <a:solidFill>
                  <a:prstClr val="black"/>
                </a:solidFill>
                <a:latin typeface="Liberation Sans"/>
                <a:cs typeface="Liberation Sans"/>
              </a:rPr>
              <a:t>us </a:t>
            </a:r>
            <a:r>
              <a:rPr sz="2904" spc="-5" dirty="0">
                <a:solidFill>
                  <a:prstClr val="black"/>
                </a:solidFill>
                <a:latin typeface="Liberation Sans"/>
                <a:cs typeface="Liberation Sans"/>
              </a:rPr>
              <a:t>to </a:t>
            </a:r>
            <a:r>
              <a:rPr sz="2904" dirty="0">
                <a:solidFill>
                  <a:prstClr val="black"/>
                </a:solidFill>
                <a:latin typeface="Liberation Sans"/>
                <a:cs typeface="Liberation Sans"/>
              </a:rPr>
              <a:t>compute new </a:t>
            </a:r>
            <a:r>
              <a:rPr sz="2904" spc="-5" dirty="0">
                <a:solidFill>
                  <a:prstClr val="black"/>
                </a:solidFill>
                <a:latin typeface="Liberation Sans"/>
                <a:cs typeface="Liberation Sans"/>
              </a:rPr>
              <a:t>interval for</a:t>
            </a:r>
            <a:r>
              <a:rPr sz="2904" spc="-195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2904" dirty="0">
                <a:solidFill>
                  <a:prstClr val="black"/>
                </a:solidFill>
                <a:latin typeface="Liberation Sans"/>
                <a:cs typeface="Liberation Sans"/>
              </a:rPr>
              <a:t>m:</a:t>
            </a:r>
            <a:endParaRPr sz="2904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L="491030" algn="ctr">
              <a:spcBef>
                <a:spcPts val="1361"/>
              </a:spcBef>
            </a:pPr>
            <a:r>
              <a:rPr sz="2904" i="1" dirty="0">
                <a:solidFill>
                  <a:prstClr val="black"/>
                </a:solidFill>
                <a:latin typeface="Liberation Sans"/>
                <a:cs typeface="Liberation Sans"/>
              </a:rPr>
              <a:t>2B ≤ </a:t>
            </a:r>
            <a:r>
              <a:rPr sz="2904" i="1" spc="5" dirty="0">
                <a:solidFill>
                  <a:prstClr val="black"/>
                </a:solidFill>
                <a:latin typeface="Liberation Sans"/>
                <a:cs typeface="Liberation Sans"/>
              </a:rPr>
              <a:t>m</a:t>
            </a:r>
            <a:r>
              <a:rPr sz="2519" i="1" spc="6" baseline="-18018" dirty="0">
                <a:solidFill>
                  <a:prstClr val="black"/>
                </a:solidFill>
                <a:latin typeface="Liberation Sans"/>
                <a:cs typeface="Liberation Sans"/>
              </a:rPr>
              <a:t>x </a:t>
            </a:r>
            <a:r>
              <a:rPr sz="2904" i="1" spc="5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2519" i="1" spc="6" baseline="-18018" dirty="0">
                <a:solidFill>
                  <a:prstClr val="black"/>
                </a:solidFill>
                <a:latin typeface="Liberation Sans"/>
                <a:cs typeface="Liberation Sans"/>
              </a:rPr>
              <a:t>x </a:t>
            </a:r>
            <a:r>
              <a:rPr sz="2904" i="1" dirty="0">
                <a:solidFill>
                  <a:prstClr val="black"/>
                </a:solidFill>
                <a:latin typeface="Liberation Sans"/>
                <a:cs typeface="Liberation Sans"/>
              </a:rPr>
              <a:t>− N &lt;</a:t>
            </a:r>
            <a:r>
              <a:rPr sz="2904" i="1" spc="-345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2904" i="1" spc="-5" dirty="0">
                <a:solidFill>
                  <a:prstClr val="black"/>
                </a:solidFill>
                <a:latin typeface="Liberation Sans"/>
                <a:cs typeface="Liberation Sans"/>
              </a:rPr>
              <a:t>3B</a:t>
            </a:r>
            <a:endParaRPr sz="2904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L="11527">
              <a:spcBef>
                <a:spcPts val="1361"/>
              </a:spcBef>
            </a:pPr>
            <a:r>
              <a:rPr sz="2904" spc="-5" dirty="0">
                <a:solidFill>
                  <a:prstClr val="black"/>
                </a:solidFill>
                <a:latin typeface="Liberation Sans"/>
                <a:cs typeface="Liberation Sans"/>
              </a:rPr>
              <a:t>From this</a:t>
            </a:r>
            <a:r>
              <a:rPr sz="2904" spc="-9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Liberation Sans"/>
                <a:cs typeface="Liberation Sans"/>
              </a:rPr>
              <a:t>follows:</a:t>
            </a:r>
            <a:endParaRPr sz="2904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L="493911" algn="ctr">
              <a:spcBef>
                <a:spcPts val="1071"/>
              </a:spcBef>
            </a:pPr>
            <a:r>
              <a:rPr sz="2904" dirty="0">
                <a:solidFill>
                  <a:prstClr val="black"/>
                </a:solidFill>
                <a:latin typeface="Liberation Sans"/>
                <a:cs typeface="Liberation Sans"/>
              </a:rPr>
              <a:t>(2B + N) / </a:t>
            </a:r>
            <a:r>
              <a:rPr sz="2904" spc="23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2519" spc="34" baseline="-18018" dirty="0">
                <a:solidFill>
                  <a:prstClr val="black"/>
                </a:solidFill>
                <a:latin typeface="Liberation Sans"/>
                <a:cs typeface="Liberation Sans"/>
              </a:rPr>
              <a:t>x </a:t>
            </a:r>
            <a:r>
              <a:rPr sz="2904" dirty="0">
                <a:solidFill>
                  <a:prstClr val="black"/>
                </a:solidFill>
                <a:latin typeface="Liberation Sans"/>
                <a:cs typeface="Liberation Sans"/>
              </a:rPr>
              <a:t>&lt; </a:t>
            </a:r>
            <a:r>
              <a:rPr sz="2904" spc="5" dirty="0">
                <a:solidFill>
                  <a:prstClr val="black"/>
                </a:solidFill>
                <a:latin typeface="Liberation Sans"/>
                <a:cs typeface="Liberation Sans"/>
              </a:rPr>
              <a:t>m</a:t>
            </a:r>
            <a:r>
              <a:rPr sz="2519" spc="6" baseline="-18018" dirty="0">
                <a:solidFill>
                  <a:prstClr val="black"/>
                </a:solidFill>
                <a:latin typeface="Liberation Sans"/>
                <a:cs typeface="Liberation Sans"/>
              </a:rPr>
              <a:t>x </a:t>
            </a:r>
            <a:r>
              <a:rPr sz="2904" dirty="0">
                <a:solidFill>
                  <a:prstClr val="black"/>
                </a:solidFill>
                <a:latin typeface="Liberation Sans"/>
                <a:cs typeface="Liberation Sans"/>
              </a:rPr>
              <a:t>&lt; (3B + </a:t>
            </a:r>
            <a:r>
              <a:rPr sz="2904" spc="-5" dirty="0">
                <a:solidFill>
                  <a:prstClr val="black"/>
                </a:solidFill>
                <a:latin typeface="Liberation Sans"/>
                <a:cs typeface="Liberation Sans"/>
              </a:rPr>
              <a:t>N) </a:t>
            </a:r>
            <a:r>
              <a:rPr sz="2904" dirty="0">
                <a:solidFill>
                  <a:prstClr val="black"/>
                </a:solidFill>
                <a:latin typeface="Liberation Sans"/>
                <a:cs typeface="Liberation Sans"/>
              </a:rPr>
              <a:t>/</a:t>
            </a:r>
            <a:r>
              <a:rPr sz="2904" spc="-454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2904" spc="23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2519" spc="34" baseline="-18018" dirty="0">
                <a:solidFill>
                  <a:prstClr val="black"/>
                </a:solidFill>
                <a:latin typeface="Liberation Sans"/>
                <a:cs typeface="Liberation Sans"/>
              </a:rPr>
              <a:t>x</a:t>
            </a:r>
            <a:endParaRPr sz="2519" baseline="-18018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4188" y="4691103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316" spc="241" dirty="0">
                <a:solidFill>
                  <a:prstClr val="black"/>
                </a:solidFill>
                <a:latin typeface="Trebuchet MS"/>
                <a:cs typeface="Trebuchet MS"/>
              </a:rPr>
              <a:t>●</a:t>
            </a:r>
            <a:endParaRPr sz="1316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8101" y="4407397"/>
            <a:ext cx="4542993" cy="1643670"/>
          </a:xfrm>
          <a:prstGeom prst="rect">
            <a:avLst/>
          </a:prstGeom>
        </p:spPr>
        <p:txBody>
          <a:bodyPr vert="horz" wrap="square" lIns="0" tIns="169433" rIns="0" bIns="0" rtlCol="0">
            <a:spAutoFit/>
          </a:bodyPr>
          <a:lstStyle/>
          <a:p>
            <a:pPr marL="11527">
              <a:spcBef>
                <a:spcPts val="1334"/>
              </a:spcBef>
            </a:pPr>
            <a:r>
              <a:rPr sz="2904" spc="-5" dirty="0">
                <a:solidFill>
                  <a:prstClr val="black"/>
                </a:solidFill>
                <a:latin typeface="Liberation Sans"/>
                <a:cs typeface="Liberation Sans"/>
              </a:rPr>
              <a:t>Full</a:t>
            </a:r>
            <a:r>
              <a:rPr sz="2904" spc="-9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Liberation Sans"/>
                <a:cs typeface="Liberation Sans"/>
              </a:rPr>
              <a:t>algorithm:</a:t>
            </a:r>
            <a:endParaRPr sz="2904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L="403428" indent="-293926">
              <a:spcBef>
                <a:spcPts val="1089"/>
              </a:spcBef>
              <a:buSzPct val="75000"/>
              <a:buFont typeface="Trebuchet MS"/>
              <a:buChar char="–"/>
              <a:tabLst>
                <a:tab pos="402852" algn="l"/>
                <a:tab pos="403428" algn="l"/>
              </a:tabLst>
            </a:pPr>
            <a:r>
              <a:rPr sz="2541" spc="-5" dirty="0">
                <a:solidFill>
                  <a:prstClr val="black"/>
                </a:solidFill>
                <a:latin typeface="Liberation Sans"/>
                <a:cs typeface="Liberation Sans"/>
              </a:rPr>
              <a:t>Searches </a:t>
            </a:r>
            <a:r>
              <a:rPr sz="2541" dirty="0">
                <a:solidFill>
                  <a:prstClr val="black"/>
                </a:solidFill>
                <a:latin typeface="Liberation Sans"/>
                <a:cs typeface="Liberation Sans"/>
              </a:rPr>
              <a:t>for </a:t>
            </a:r>
            <a:r>
              <a:rPr sz="2541" spc="-5" dirty="0">
                <a:solidFill>
                  <a:prstClr val="black"/>
                </a:solidFill>
                <a:latin typeface="Liberation Sans"/>
                <a:cs typeface="Liberation Sans"/>
              </a:rPr>
              <a:t>further </a:t>
            </a:r>
            <a:r>
              <a:rPr sz="2541" dirty="0">
                <a:solidFill>
                  <a:prstClr val="black"/>
                </a:solidFill>
                <a:latin typeface="Liberation Sans"/>
                <a:cs typeface="Liberation Sans"/>
              </a:rPr>
              <a:t>s</a:t>
            </a:r>
            <a:r>
              <a:rPr sz="2541" spc="-18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Liberation Sans"/>
                <a:cs typeface="Liberation Sans"/>
              </a:rPr>
              <a:t>values</a:t>
            </a:r>
            <a:endParaRPr sz="2541">
              <a:solidFill>
                <a:prstClr val="black"/>
              </a:solidFill>
              <a:latin typeface="Liberation Sans"/>
              <a:cs typeface="Liberation Sans"/>
            </a:endParaRPr>
          </a:p>
          <a:p>
            <a:pPr marL="403428" indent="-293926">
              <a:spcBef>
                <a:spcPts val="834"/>
              </a:spcBef>
              <a:buSzPct val="75000"/>
              <a:buFont typeface="Trebuchet MS"/>
              <a:buChar char="–"/>
              <a:tabLst>
                <a:tab pos="402852" algn="l"/>
                <a:tab pos="403428" algn="l"/>
              </a:tabLst>
            </a:pPr>
            <a:r>
              <a:rPr sz="2541" spc="-5" dirty="0">
                <a:solidFill>
                  <a:prstClr val="black"/>
                </a:solidFill>
                <a:latin typeface="Liberation Sans"/>
                <a:cs typeface="Liberation Sans"/>
              </a:rPr>
              <a:t>Reduces </a:t>
            </a:r>
            <a:r>
              <a:rPr sz="2541" dirty="0">
                <a:solidFill>
                  <a:prstClr val="black"/>
                </a:solidFill>
                <a:latin typeface="Liberation Sans"/>
                <a:cs typeface="Liberation Sans"/>
              </a:rPr>
              <a:t>the</a:t>
            </a:r>
            <a:r>
              <a:rPr sz="2541" spc="-14" dirty="0">
                <a:solidFill>
                  <a:prstClr val="black"/>
                </a:solidFill>
                <a:latin typeface="Liberation Sans"/>
                <a:cs typeface="Liberation Sans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Liberation Sans"/>
                <a:cs typeface="Liberation Sans"/>
              </a:rPr>
              <a:t>interval</a:t>
            </a:r>
            <a:endParaRPr sz="2541">
              <a:solidFill>
                <a:prstClr val="black"/>
              </a:solidFill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8692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7706" y="719978"/>
            <a:ext cx="3644713" cy="50023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PKCS1 V2.0 </a:t>
            </a:r>
            <a:r>
              <a:rPr dirty="0"/>
              <a:t>-</a:t>
            </a:r>
            <a:r>
              <a:rPr spc="-110" dirty="0"/>
              <a:t> </a:t>
            </a:r>
            <a:r>
              <a:rPr spc="4" dirty="0"/>
              <a:t>OAEP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8132" y="1694890"/>
            <a:ext cx="4773706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88"/>
              </a:spcBef>
              <a:buClr>
                <a:srgbClr val="33CCCC"/>
              </a:buClr>
              <a:buSzPct val="70833"/>
              <a:buFont typeface="Wingdings"/>
              <a:buChar char=""/>
              <a:tabLst>
                <a:tab pos="313221" algn="l"/>
                <a:tab pos="313781" algn="l"/>
                <a:tab pos="4043858" algn="l"/>
              </a:tabLst>
            </a:pP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Ne</a:t>
            </a:r>
            <a:r>
              <a:rPr sz="2118" dirty="0">
                <a:solidFill>
                  <a:srgbClr val="FFCC00"/>
                </a:solidFill>
                <a:latin typeface="Comic Sans MS"/>
                <a:cs typeface="Comic Sans MS"/>
              </a:rPr>
              <a:t>w</a:t>
            </a:r>
            <a:r>
              <a:rPr sz="2118" spc="9" dirty="0">
                <a:solidFill>
                  <a:srgbClr val="FFCC00"/>
                </a:solidFill>
                <a:latin typeface="Comic Sans MS"/>
                <a:cs typeface="Comic Sans MS"/>
              </a:rPr>
              <a:t> </a:t>
            </a:r>
            <a:r>
              <a:rPr sz="2118" spc="-9" dirty="0">
                <a:solidFill>
                  <a:srgbClr val="FFCC00"/>
                </a:solidFill>
                <a:latin typeface="Comic Sans MS"/>
                <a:cs typeface="Comic Sans MS"/>
              </a:rPr>
              <a:t>preprocessin</a:t>
            </a: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g</a:t>
            </a:r>
            <a:r>
              <a:rPr sz="2118" spc="9" dirty="0">
                <a:solidFill>
                  <a:srgbClr val="FFCC00"/>
                </a:solidFill>
                <a:latin typeface="Comic Sans MS"/>
                <a:cs typeface="Comic Sans MS"/>
              </a:rPr>
              <a:t> </a:t>
            </a:r>
            <a:r>
              <a:rPr sz="2118" spc="-9" dirty="0">
                <a:solidFill>
                  <a:srgbClr val="FFCC00"/>
                </a:solidFill>
                <a:latin typeface="Comic Sans MS"/>
                <a:cs typeface="Comic Sans MS"/>
              </a:rPr>
              <a:t>function</a:t>
            </a: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:</a:t>
            </a:r>
            <a:r>
              <a:rPr sz="2118" dirty="0">
                <a:solidFill>
                  <a:srgbClr val="FFCC00"/>
                </a:solidFill>
                <a:latin typeface="Comic Sans MS"/>
                <a:cs typeface="Comic Sans MS"/>
              </a:rPr>
              <a:t>	</a:t>
            </a:r>
            <a:r>
              <a:rPr sz="2118" spc="-9" dirty="0">
                <a:solidFill>
                  <a:srgbClr val="FFCC00"/>
                </a:solidFill>
                <a:latin typeface="Comic Sans MS"/>
                <a:cs typeface="Comic Sans MS"/>
              </a:rPr>
              <a:t>OAEP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4212" y="1694890"/>
            <a:ext cx="95194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9" dirty="0">
                <a:solidFill>
                  <a:srgbClr val="FFCC00"/>
                </a:solidFill>
                <a:latin typeface="Comic Sans MS"/>
                <a:cs typeface="Comic Sans MS"/>
              </a:rPr>
              <a:t>(BR94).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1206" y="4938993"/>
            <a:ext cx="1882588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22" dirty="0">
                <a:solidFill>
                  <a:srgbClr val="FFCC00"/>
                </a:solidFill>
                <a:latin typeface="Comic Sans MS"/>
                <a:cs typeface="Comic Sans MS"/>
              </a:rPr>
              <a:t>F-OAEP </a:t>
            </a: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is</a:t>
            </a:r>
            <a:r>
              <a:rPr sz="2118" spc="-22" dirty="0">
                <a:solidFill>
                  <a:srgbClr val="FFCC00"/>
                </a:solidFill>
                <a:latin typeface="Comic Sans MS"/>
                <a:cs typeface="Comic Sans MS"/>
              </a:rPr>
              <a:t> </a:t>
            </a: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CCS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8133" y="4900332"/>
            <a:ext cx="4913779" cy="740670"/>
          </a:xfrm>
          <a:prstGeom prst="rect">
            <a:avLst/>
          </a:prstGeom>
        </p:spPr>
        <p:txBody>
          <a:bodyPr vert="horz" wrap="square" lIns="0" tIns="49866" rIns="0" bIns="0" rtlCol="0">
            <a:spAutoFit/>
          </a:bodyPr>
          <a:lstStyle/>
          <a:p>
            <a:pPr marL="313781" indent="-302575">
              <a:spcBef>
                <a:spcPts val="393"/>
              </a:spcBef>
              <a:buClr>
                <a:srgbClr val="33CCCC"/>
              </a:buClr>
              <a:buSzPct val="70833"/>
              <a:buFont typeface="Wingdings"/>
              <a:buChar char=""/>
              <a:tabLst>
                <a:tab pos="313221" algn="l"/>
                <a:tab pos="313781" algn="l"/>
                <a:tab pos="4599700" algn="l"/>
              </a:tabLst>
            </a:pP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Thm: </a:t>
            </a:r>
            <a:r>
              <a:rPr sz="2118" dirty="0">
                <a:solidFill>
                  <a:srgbClr val="FFCC00"/>
                </a:solidFill>
                <a:latin typeface="Symbol"/>
                <a:cs typeface="Symbol"/>
              </a:rPr>
              <a:t></a:t>
            </a:r>
            <a:r>
              <a:rPr sz="2118" dirty="0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sz="2118" spc="-13" dirty="0">
                <a:solidFill>
                  <a:srgbClr val="FFCC00"/>
                </a:solidFill>
                <a:latin typeface="Comic Sans MS"/>
                <a:cs typeface="Comic Sans MS"/>
              </a:rPr>
              <a:t>trap-door</a:t>
            </a:r>
            <a:r>
              <a:rPr sz="2118" spc="180" dirty="0">
                <a:solidFill>
                  <a:srgbClr val="FFCC00"/>
                </a:solidFill>
                <a:latin typeface="Comic Sans MS"/>
                <a:cs typeface="Comic Sans MS"/>
              </a:rPr>
              <a:t> </a:t>
            </a: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permutation</a:t>
            </a:r>
            <a:r>
              <a:rPr sz="2118" spc="26" dirty="0">
                <a:solidFill>
                  <a:srgbClr val="FFCC00"/>
                </a:solidFill>
                <a:latin typeface="Comic Sans MS"/>
                <a:cs typeface="Comic Sans MS"/>
              </a:rPr>
              <a:t> </a:t>
            </a:r>
            <a:r>
              <a:rPr sz="2118" dirty="0">
                <a:solidFill>
                  <a:srgbClr val="FFCC00"/>
                </a:solidFill>
                <a:latin typeface="Comic Sans MS"/>
                <a:cs typeface="Comic Sans MS"/>
              </a:rPr>
              <a:t>F	</a:t>
            </a:r>
            <a:r>
              <a:rPr sz="2118" dirty="0">
                <a:solidFill>
                  <a:srgbClr val="FFCC00"/>
                </a:solidFill>
                <a:latin typeface="Symbol"/>
                <a:cs typeface="Symbol"/>
              </a:rPr>
              <a:t></a:t>
            </a:r>
            <a:endParaRPr sz="2118">
              <a:solidFill>
                <a:prstClr val="black"/>
              </a:solidFill>
              <a:latin typeface="Symbol"/>
              <a:cs typeface="Symbol"/>
            </a:endParaRPr>
          </a:p>
          <a:p>
            <a:pPr marL="818073">
              <a:spcBef>
                <a:spcPts val="304"/>
              </a:spcBef>
              <a:tabLst>
                <a:tab pos="1607569" algn="l"/>
                <a:tab pos="2234572" algn="l"/>
              </a:tabLst>
            </a:pPr>
            <a:r>
              <a:rPr sz="2118" spc="-9" dirty="0">
                <a:solidFill>
                  <a:srgbClr val="FFCC00"/>
                </a:solidFill>
                <a:latin typeface="Comic Sans MS"/>
                <a:cs typeface="Comic Sans MS"/>
              </a:rPr>
              <a:t>when	H,G	</a:t>
            </a: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are “</a:t>
            </a:r>
            <a:r>
              <a:rPr sz="2118" i="1" spc="-4" dirty="0">
                <a:solidFill>
                  <a:srgbClr val="FFCC00"/>
                </a:solidFill>
                <a:latin typeface="Comic Sans MS"/>
                <a:cs typeface="Comic Sans MS"/>
              </a:rPr>
              <a:t>random</a:t>
            </a:r>
            <a:r>
              <a:rPr sz="2118" i="1" spc="-75" dirty="0">
                <a:solidFill>
                  <a:srgbClr val="FFCC00"/>
                </a:solidFill>
                <a:latin typeface="Comic Sans MS"/>
                <a:cs typeface="Comic Sans MS"/>
              </a:rPr>
              <a:t> </a:t>
            </a:r>
            <a:r>
              <a:rPr sz="2118" i="1" dirty="0">
                <a:solidFill>
                  <a:srgbClr val="FFCC00"/>
                </a:solidFill>
                <a:latin typeface="Comic Sans MS"/>
                <a:cs typeface="Comic Sans MS"/>
              </a:rPr>
              <a:t>oracles”</a:t>
            </a:r>
            <a:r>
              <a:rPr sz="2118" dirty="0">
                <a:solidFill>
                  <a:srgbClr val="FFCC00"/>
                </a:solidFill>
                <a:latin typeface="Comic Sans MS"/>
                <a:cs typeface="Comic Sans MS"/>
              </a:rPr>
              <a:t>.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8132" y="5813052"/>
            <a:ext cx="5939677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88"/>
              </a:spcBef>
              <a:buClr>
                <a:srgbClr val="33CCCC"/>
              </a:buClr>
              <a:buSzPct val="70833"/>
              <a:buFont typeface="Wingdings"/>
              <a:buChar char=""/>
              <a:tabLst>
                <a:tab pos="313221" algn="l"/>
                <a:tab pos="313781" algn="l"/>
                <a:tab pos="1963936" algn="l"/>
              </a:tabLst>
            </a:pP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In</a:t>
            </a:r>
            <a:r>
              <a:rPr sz="2118" spc="22" dirty="0">
                <a:solidFill>
                  <a:srgbClr val="FFCC00"/>
                </a:solidFill>
                <a:latin typeface="Comic Sans MS"/>
                <a:cs typeface="Comic Sans MS"/>
              </a:rPr>
              <a:t> </a:t>
            </a: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practice:	</a:t>
            </a:r>
            <a:r>
              <a:rPr sz="2118" dirty="0">
                <a:solidFill>
                  <a:srgbClr val="FFCC00"/>
                </a:solidFill>
                <a:latin typeface="Comic Sans MS"/>
                <a:cs typeface="Comic Sans MS"/>
              </a:rPr>
              <a:t>use </a:t>
            </a:r>
            <a:r>
              <a:rPr sz="2118" spc="-35" dirty="0">
                <a:solidFill>
                  <a:srgbClr val="FFCC00"/>
                </a:solidFill>
                <a:latin typeface="Comic Sans MS"/>
                <a:cs typeface="Comic Sans MS"/>
              </a:rPr>
              <a:t>SHA-1 </a:t>
            </a:r>
            <a:r>
              <a:rPr sz="2118" spc="-9" dirty="0">
                <a:solidFill>
                  <a:srgbClr val="FFCC00"/>
                </a:solidFill>
                <a:latin typeface="Comic Sans MS"/>
                <a:cs typeface="Comic Sans MS"/>
              </a:rPr>
              <a:t>or MD5 for </a:t>
            </a:r>
            <a:r>
              <a:rPr sz="2118" dirty="0">
                <a:solidFill>
                  <a:srgbClr val="FFCC00"/>
                </a:solidFill>
                <a:latin typeface="Comic Sans MS"/>
                <a:cs typeface="Comic Sans MS"/>
              </a:rPr>
              <a:t>H </a:t>
            </a: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and</a:t>
            </a:r>
            <a:r>
              <a:rPr sz="2118" spc="159" dirty="0">
                <a:solidFill>
                  <a:srgbClr val="FFCC00"/>
                </a:solidFill>
                <a:latin typeface="Comic Sans MS"/>
                <a:cs typeface="Comic Sans MS"/>
              </a:rPr>
              <a:t> </a:t>
            </a:r>
            <a:r>
              <a:rPr sz="2118" spc="-9" dirty="0">
                <a:solidFill>
                  <a:srgbClr val="FFCC00"/>
                </a:solidFill>
                <a:latin typeface="Comic Sans MS"/>
                <a:cs typeface="Comic Sans MS"/>
              </a:rPr>
              <a:t>G.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5162" y="2756647"/>
            <a:ext cx="605118" cy="320741"/>
          </a:xfrm>
          <a:prstGeom prst="rect">
            <a:avLst/>
          </a:prstGeom>
          <a:solidFill>
            <a:srgbClr val="3399FF"/>
          </a:solidFill>
          <a:ln w="9525">
            <a:solidFill>
              <a:srgbClr val="FFCC00"/>
            </a:solidFill>
          </a:ln>
        </p:spPr>
        <p:txBody>
          <a:bodyPr vert="horz" wrap="square" lIns="0" tIns="75640" rIns="0" bIns="0" rtlCol="0">
            <a:spAutoFit/>
          </a:bodyPr>
          <a:lstStyle/>
          <a:p>
            <a:pPr marL="1121" algn="ctr">
              <a:spcBef>
                <a:spcPts val="596"/>
              </a:spcBef>
            </a:pPr>
            <a:r>
              <a:rPr sz="1588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588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3868" y="2823883"/>
            <a:ext cx="268941" cy="336176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152400" y="0"/>
                </a:moveTo>
                <a:lnTo>
                  <a:pt x="111345" y="6835"/>
                </a:lnTo>
                <a:lnTo>
                  <a:pt x="74788" y="26105"/>
                </a:lnTo>
                <a:lnTo>
                  <a:pt x="44053" y="55959"/>
                </a:lnTo>
                <a:lnTo>
                  <a:pt x="20461" y="94544"/>
                </a:lnTo>
                <a:lnTo>
                  <a:pt x="5335" y="140008"/>
                </a:lnTo>
                <a:lnTo>
                  <a:pt x="0" y="190500"/>
                </a:lnTo>
                <a:lnTo>
                  <a:pt x="5335" y="240991"/>
                </a:lnTo>
                <a:lnTo>
                  <a:pt x="20461" y="286455"/>
                </a:lnTo>
                <a:lnTo>
                  <a:pt x="44053" y="325040"/>
                </a:lnTo>
                <a:lnTo>
                  <a:pt x="74788" y="354894"/>
                </a:lnTo>
                <a:lnTo>
                  <a:pt x="111345" y="374164"/>
                </a:lnTo>
                <a:lnTo>
                  <a:pt x="152400" y="381000"/>
                </a:lnTo>
                <a:lnTo>
                  <a:pt x="190147" y="374164"/>
                </a:lnTo>
                <a:lnTo>
                  <a:pt x="225777" y="354894"/>
                </a:lnTo>
                <a:lnTo>
                  <a:pt x="257175" y="325040"/>
                </a:lnTo>
                <a:lnTo>
                  <a:pt x="282222" y="286455"/>
                </a:lnTo>
                <a:lnTo>
                  <a:pt x="298802" y="240991"/>
                </a:lnTo>
                <a:lnTo>
                  <a:pt x="304800" y="190500"/>
                </a:lnTo>
                <a:lnTo>
                  <a:pt x="298802" y="140008"/>
                </a:lnTo>
                <a:lnTo>
                  <a:pt x="282222" y="94544"/>
                </a:lnTo>
                <a:lnTo>
                  <a:pt x="257175" y="55959"/>
                </a:lnTo>
                <a:lnTo>
                  <a:pt x="225777" y="26105"/>
                </a:lnTo>
                <a:lnTo>
                  <a:pt x="190147" y="6835"/>
                </a:lnTo>
                <a:lnTo>
                  <a:pt x="1524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43868" y="2823883"/>
            <a:ext cx="268941" cy="336176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152400" y="0"/>
                </a:moveTo>
                <a:lnTo>
                  <a:pt x="111345" y="6835"/>
                </a:lnTo>
                <a:lnTo>
                  <a:pt x="74788" y="26105"/>
                </a:lnTo>
                <a:lnTo>
                  <a:pt x="44053" y="55959"/>
                </a:lnTo>
                <a:lnTo>
                  <a:pt x="20461" y="94544"/>
                </a:lnTo>
                <a:lnTo>
                  <a:pt x="5335" y="140008"/>
                </a:lnTo>
                <a:lnTo>
                  <a:pt x="0" y="190500"/>
                </a:lnTo>
                <a:lnTo>
                  <a:pt x="5335" y="240991"/>
                </a:lnTo>
                <a:lnTo>
                  <a:pt x="20461" y="286455"/>
                </a:lnTo>
                <a:lnTo>
                  <a:pt x="44053" y="325040"/>
                </a:lnTo>
                <a:lnTo>
                  <a:pt x="74788" y="354894"/>
                </a:lnTo>
                <a:lnTo>
                  <a:pt x="111345" y="374164"/>
                </a:lnTo>
                <a:lnTo>
                  <a:pt x="152400" y="381000"/>
                </a:lnTo>
                <a:lnTo>
                  <a:pt x="190147" y="374164"/>
                </a:lnTo>
                <a:lnTo>
                  <a:pt x="225777" y="354894"/>
                </a:lnTo>
                <a:lnTo>
                  <a:pt x="257175" y="325040"/>
                </a:lnTo>
                <a:lnTo>
                  <a:pt x="282222" y="286455"/>
                </a:lnTo>
                <a:lnTo>
                  <a:pt x="298802" y="240991"/>
                </a:lnTo>
                <a:lnTo>
                  <a:pt x="304800" y="190500"/>
                </a:lnTo>
                <a:lnTo>
                  <a:pt x="298802" y="140008"/>
                </a:lnTo>
                <a:lnTo>
                  <a:pt x="282222" y="94544"/>
                </a:lnTo>
                <a:lnTo>
                  <a:pt x="257175" y="55959"/>
                </a:lnTo>
                <a:lnTo>
                  <a:pt x="225777" y="26105"/>
                </a:lnTo>
                <a:lnTo>
                  <a:pt x="190147" y="6835"/>
                </a:lnTo>
                <a:lnTo>
                  <a:pt x="152400" y="0"/>
                </a:lnTo>
              </a:path>
            </a:pathLst>
          </a:custGeom>
          <a:ln w="28575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6279" y="2812677"/>
            <a:ext cx="218515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endParaRPr sz="2118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19758" y="2554941"/>
            <a:ext cx="75640" cy="924485"/>
          </a:xfrm>
          <a:custGeom>
            <a:avLst/>
            <a:gdLst/>
            <a:ahLst/>
            <a:cxnLst/>
            <a:rect l="l" t="t" r="r" b="b"/>
            <a:pathLst>
              <a:path w="85725" h="1047750">
                <a:moveTo>
                  <a:pt x="28575" y="962025"/>
                </a:moveTo>
                <a:lnTo>
                  <a:pt x="0" y="962025"/>
                </a:lnTo>
                <a:lnTo>
                  <a:pt x="47625" y="1047750"/>
                </a:lnTo>
                <a:lnTo>
                  <a:pt x="81491" y="971550"/>
                </a:lnTo>
                <a:lnTo>
                  <a:pt x="28575" y="971550"/>
                </a:lnTo>
                <a:lnTo>
                  <a:pt x="28575" y="962025"/>
                </a:lnTo>
                <a:close/>
              </a:path>
              <a:path w="85725" h="1047750">
                <a:moveTo>
                  <a:pt x="57150" y="0"/>
                </a:moveTo>
                <a:lnTo>
                  <a:pt x="28575" y="0"/>
                </a:lnTo>
                <a:lnTo>
                  <a:pt x="28575" y="971550"/>
                </a:lnTo>
                <a:lnTo>
                  <a:pt x="57150" y="971550"/>
                </a:lnTo>
                <a:lnTo>
                  <a:pt x="57150" y="0"/>
                </a:lnTo>
                <a:close/>
              </a:path>
              <a:path w="85725" h="1047750">
                <a:moveTo>
                  <a:pt x="85725" y="962025"/>
                </a:moveTo>
                <a:lnTo>
                  <a:pt x="57150" y="962025"/>
                </a:lnTo>
                <a:lnTo>
                  <a:pt x="57150" y="971550"/>
                </a:lnTo>
                <a:lnTo>
                  <a:pt x="81491" y="971550"/>
                </a:lnTo>
                <a:lnTo>
                  <a:pt x="85725" y="962025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12809" y="2916331"/>
            <a:ext cx="672353" cy="75640"/>
          </a:xfrm>
          <a:custGeom>
            <a:avLst/>
            <a:gdLst/>
            <a:ahLst/>
            <a:cxnLst/>
            <a:rect l="l" t="t" r="r" b="b"/>
            <a:pathLst>
              <a:path w="762000" h="85725">
                <a:moveTo>
                  <a:pt x="85725" y="0"/>
                </a:moveTo>
                <a:lnTo>
                  <a:pt x="0" y="47625"/>
                </a:lnTo>
                <a:lnTo>
                  <a:pt x="85725" y="85725"/>
                </a:lnTo>
                <a:lnTo>
                  <a:pt x="85725" y="57150"/>
                </a:lnTo>
                <a:lnTo>
                  <a:pt x="66675" y="57150"/>
                </a:lnTo>
                <a:lnTo>
                  <a:pt x="66675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762000" h="85725">
                <a:moveTo>
                  <a:pt x="85725" y="28575"/>
                </a:moveTo>
                <a:lnTo>
                  <a:pt x="66675" y="28575"/>
                </a:lnTo>
                <a:lnTo>
                  <a:pt x="66675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762000" h="85725">
                <a:moveTo>
                  <a:pt x="762000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762000" y="57150"/>
                </a:lnTo>
                <a:lnTo>
                  <a:pt x="762000" y="28575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90280" y="2916331"/>
            <a:ext cx="554691" cy="75640"/>
          </a:xfrm>
          <a:custGeom>
            <a:avLst/>
            <a:gdLst/>
            <a:ahLst/>
            <a:cxnLst/>
            <a:rect l="l" t="t" r="r" b="b"/>
            <a:pathLst>
              <a:path w="628650" h="85725">
                <a:moveTo>
                  <a:pt x="85725" y="0"/>
                </a:moveTo>
                <a:lnTo>
                  <a:pt x="0" y="47625"/>
                </a:lnTo>
                <a:lnTo>
                  <a:pt x="85725" y="85725"/>
                </a:lnTo>
                <a:lnTo>
                  <a:pt x="85725" y="57150"/>
                </a:lnTo>
                <a:lnTo>
                  <a:pt x="66675" y="57150"/>
                </a:lnTo>
                <a:lnTo>
                  <a:pt x="66675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628650" h="85725">
                <a:moveTo>
                  <a:pt x="85725" y="28575"/>
                </a:moveTo>
                <a:lnTo>
                  <a:pt x="66675" y="28575"/>
                </a:lnTo>
                <a:lnTo>
                  <a:pt x="66675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628650" h="85725">
                <a:moveTo>
                  <a:pt x="628650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628650" y="57150"/>
                </a:lnTo>
                <a:lnTo>
                  <a:pt x="628650" y="28575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76757" y="3429000"/>
            <a:ext cx="605118" cy="329227"/>
          </a:xfrm>
          <a:prstGeom prst="rect">
            <a:avLst/>
          </a:prstGeom>
          <a:solidFill>
            <a:srgbClr val="3399FF"/>
          </a:solidFill>
          <a:ln w="9525">
            <a:solidFill>
              <a:srgbClr val="FFCC00"/>
            </a:solidFill>
          </a:ln>
        </p:spPr>
        <p:txBody>
          <a:bodyPr vert="horz" wrap="square" lIns="0" tIns="84044" rIns="0" bIns="0" rtlCol="0">
            <a:spAutoFit/>
          </a:bodyPr>
          <a:lstStyle/>
          <a:p>
            <a:pPr algn="ctr">
              <a:spcBef>
                <a:spcPts val="662"/>
              </a:spcBef>
            </a:pPr>
            <a:r>
              <a:rPr sz="1588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1588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81875" y="3597089"/>
            <a:ext cx="445434" cy="75640"/>
          </a:xfrm>
          <a:custGeom>
            <a:avLst/>
            <a:gdLst/>
            <a:ahLst/>
            <a:cxnLst/>
            <a:rect l="l" t="t" r="r" b="b"/>
            <a:pathLst>
              <a:path w="504825" h="85725">
                <a:moveTo>
                  <a:pt x="419100" y="0"/>
                </a:moveTo>
                <a:lnTo>
                  <a:pt x="419100" y="85725"/>
                </a:lnTo>
                <a:lnTo>
                  <a:pt x="470534" y="57150"/>
                </a:lnTo>
                <a:lnTo>
                  <a:pt x="428625" y="57150"/>
                </a:lnTo>
                <a:lnTo>
                  <a:pt x="428625" y="28575"/>
                </a:lnTo>
                <a:lnTo>
                  <a:pt x="483393" y="28575"/>
                </a:lnTo>
                <a:lnTo>
                  <a:pt x="419100" y="0"/>
                </a:lnTo>
                <a:close/>
              </a:path>
              <a:path w="504825" h="85725">
                <a:moveTo>
                  <a:pt x="41910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19100" y="57150"/>
                </a:lnTo>
                <a:lnTo>
                  <a:pt x="419100" y="28575"/>
                </a:lnTo>
                <a:close/>
              </a:path>
              <a:path w="504825" h="85725">
                <a:moveTo>
                  <a:pt x="483393" y="28575"/>
                </a:moveTo>
                <a:lnTo>
                  <a:pt x="428625" y="28575"/>
                </a:lnTo>
                <a:lnTo>
                  <a:pt x="428625" y="57150"/>
                </a:lnTo>
                <a:lnTo>
                  <a:pt x="470534" y="57150"/>
                </a:lnTo>
                <a:lnTo>
                  <a:pt x="504825" y="38100"/>
                </a:lnTo>
                <a:lnTo>
                  <a:pt x="483393" y="28575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69934" y="3597089"/>
            <a:ext cx="806824" cy="75640"/>
          </a:xfrm>
          <a:custGeom>
            <a:avLst/>
            <a:gdLst/>
            <a:ahLst/>
            <a:cxnLst/>
            <a:rect l="l" t="t" r="r" b="b"/>
            <a:pathLst>
              <a:path w="914400" h="85725">
                <a:moveTo>
                  <a:pt x="828675" y="0"/>
                </a:moveTo>
                <a:lnTo>
                  <a:pt x="828675" y="85725"/>
                </a:lnTo>
                <a:lnTo>
                  <a:pt x="880110" y="57150"/>
                </a:lnTo>
                <a:lnTo>
                  <a:pt x="838200" y="57150"/>
                </a:lnTo>
                <a:lnTo>
                  <a:pt x="838200" y="28575"/>
                </a:lnTo>
                <a:lnTo>
                  <a:pt x="892968" y="28575"/>
                </a:lnTo>
                <a:lnTo>
                  <a:pt x="828675" y="0"/>
                </a:lnTo>
                <a:close/>
              </a:path>
              <a:path w="914400" h="85725">
                <a:moveTo>
                  <a:pt x="8286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828675" y="57150"/>
                </a:lnTo>
                <a:lnTo>
                  <a:pt x="828675" y="28575"/>
                </a:lnTo>
                <a:close/>
              </a:path>
              <a:path w="914400" h="85725">
                <a:moveTo>
                  <a:pt x="892968" y="28575"/>
                </a:moveTo>
                <a:lnTo>
                  <a:pt x="838200" y="28575"/>
                </a:lnTo>
                <a:lnTo>
                  <a:pt x="838200" y="57150"/>
                </a:lnTo>
                <a:lnTo>
                  <a:pt x="880110" y="57150"/>
                </a:lnTo>
                <a:lnTo>
                  <a:pt x="914400" y="38100"/>
                </a:lnTo>
                <a:lnTo>
                  <a:pt x="892968" y="28575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27309" y="3496236"/>
            <a:ext cx="268941" cy="336176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152400" y="0"/>
                </a:moveTo>
                <a:lnTo>
                  <a:pt x="111345" y="6835"/>
                </a:lnTo>
                <a:lnTo>
                  <a:pt x="74788" y="26105"/>
                </a:lnTo>
                <a:lnTo>
                  <a:pt x="44053" y="55959"/>
                </a:lnTo>
                <a:lnTo>
                  <a:pt x="20461" y="94544"/>
                </a:lnTo>
                <a:lnTo>
                  <a:pt x="5335" y="140008"/>
                </a:lnTo>
                <a:lnTo>
                  <a:pt x="0" y="190500"/>
                </a:lnTo>
                <a:lnTo>
                  <a:pt x="5335" y="240991"/>
                </a:lnTo>
                <a:lnTo>
                  <a:pt x="20461" y="286455"/>
                </a:lnTo>
                <a:lnTo>
                  <a:pt x="44053" y="325040"/>
                </a:lnTo>
                <a:lnTo>
                  <a:pt x="74788" y="354894"/>
                </a:lnTo>
                <a:lnTo>
                  <a:pt x="111345" y="374164"/>
                </a:lnTo>
                <a:lnTo>
                  <a:pt x="152400" y="381000"/>
                </a:lnTo>
                <a:lnTo>
                  <a:pt x="190147" y="374164"/>
                </a:lnTo>
                <a:lnTo>
                  <a:pt x="225777" y="354894"/>
                </a:lnTo>
                <a:lnTo>
                  <a:pt x="257174" y="325040"/>
                </a:lnTo>
                <a:lnTo>
                  <a:pt x="282222" y="286455"/>
                </a:lnTo>
                <a:lnTo>
                  <a:pt x="298802" y="240991"/>
                </a:lnTo>
                <a:lnTo>
                  <a:pt x="304800" y="190500"/>
                </a:lnTo>
                <a:lnTo>
                  <a:pt x="298802" y="140008"/>
                </a:lnTo>
                <a:lnTo>
                  <a:pt x="282222" y="94544"/>
                </a:lnTo>
                <a:lnTo>
                  <a:pt x="257175" y="55959"/>
                </a:lnTo>
                <a:lnTo>
                  <a:pt x="225777" y="26105"/>
                </a:lnTo>
                <a:lnTo>
                  <a:pt x="190147" y="6835"/>
                </a:lnTo>
                <a:lnTo>
                  <a:pt x="1524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27309" y="3496236"/>
            <a:ext cx="268941" cy="336176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152400" y="0"/>
                </a:moveTo>
                <a:lnTo>
                  <a:pt x="111345" y="6835"/>
                </a:lnTo>
                <a:lnTo>
                  <a:pt x="74788" y="26105"/>
                </a:lnTo>
                <a:lnTo>
                  <a:pt x="44053" y="55959"/>
                </a:lnTo>
                <a:lnTo>
                  <a:pt x="20461" y="94544"/>
                </a:lnTo>
                <a:lnTo>
                  <a:pt x="5335" y="140008"/>
                </a:lnTo>
                <a:lnTo>
                  <a:pt x="0" y="190500"/>
                </a:lnTo>
                <a:lnTo>
                  <a:pt x="5335" y="240991"/>
                </a:lnTo>
                <a:lnTo>
                  <a:pt x="20461" y="286455"/>
                </a:lnTo>
                <a:lnTo>
                  <a:pt x="44053" y="325040"/>
                </a:lnTo>
                <a:lnTo>
                  <a:pt x="74788" y="354894"/>
                </a:lnTo>
                <a:lnTo>
                  <a:pt x="111345" y="374164"/>
                </a:lnTo>
                <a:lnTo>
                  <a:pt x="152400" y="381000"/>
                </a:lnTo>
                <a:lnTo>
                  <a:pt x="190147" y="374164"/>
                </a:lnTo>
                <a:lnTo>
                  <a:pt x="225777" y="354894"/>
                </a:lnTo>
                <a:lnTo>
                  <a:pt x="257174" y="325040"/>
                </a:lnTo>
                <a:lnTo>
                  <a:pt x="282222" y="286455"/>
                </a:lnTo>
                <a:lnTo>
                  <a:pt x="298802" y="240991"/>
                </a:lnTo>
                <a:lnTo>
                  <a:pt x="304800" y="190500"/>
                </a:lnTo>
                <a:lnTo>
                  <a:pt x="298802" y="140008"/>
                </a:lnTo>
                <a:lnTo>
                  <a:pt x="282222" y="94544"/>
                </a:lnTo>
                <a:lnTo>
                  <a:pt x="257175" y="55959"/>
                </a:lnTo>
                <a:lnTo>
                  <a:pt x="225777" y="26105"/>
                </a:lnTo>
                <a:lnTo>
                  <a:pt x="190147" y="6835"/>
                </a:lnTo>
                <a:lnTo>
                  <a:pt x="152400" y="0"/>
                </a:lnTo>
              </a:path>
            </a:pathLst>
          </a:custGeom>
          <a:ln w="28575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49720" y="3485030"/>
            <a:ext cx="218515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endParaRPr sz="2118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36316" y="3160059"/>
            <a:ext cx="75640" cy="1000125"/>
          </a:xfrm>
          <a:custGeom>
            <a:avLst/>
            <a:gdLst/>
            <a:ahLst/>
            <a:cxnLst/>
            <a:rect l="l" t="t" r="r" b="b"/>
            <a:pathLst>
              <a:path w="85725" h="1133475">
                <a:moveTo>
                  <a:pt x="28575" y="1047750"/>
                </a:moveTo>
                <a:lnTo>
                  <a:pt x="0" y="1047750"/>
                </a:lnTo>
                <a:lnTo>
                  <a:pt x="47625" y="1133475"/>
                </a:lnTo>
                <a:lnTo>
                  <a:pt x="81491" y="1057275"/>
                </a:lnTo>
                <a:lnTo>
                  <a:pt x="28575" y="1057275"/>
                </a:lnTo>
                <a:lnTo>
                  <a:pt x="28575" y="1047750"/>
                </a:lnTo>
                <a:close/>
              </a:path>
              <a:path w="85725" h="1133475">
                <a:moveTo>
                  <a:pt x="57150" y="0"/>
                </a:moveTo>
                <a:lnTo>
                  <a:pt x="28575" y="0"/>
                </a:lnTo>
                <a:lnTo>
                  <a:pt x="28575" y="1057275"/>
                </a:lnTo>
                <a:lnTo>
                  <a:pt x="57150" y="1057275"/>
                </a:lnTo>
                <a:lnTo>
                  <a:pt x="57150" y="0"/>
                </a:lnTo>
                <a:close/>
              </a:path>
              <a:path w="85725" h="1133475">
                <a:moveTo>
                  <a:pt x="85725" y="1047750"/>
                </a:moveTo>
                <a:lnTo>
                  <a:pt x="57150" y="1047750"/>
                </a:lnTo>
                <a:lnTo>
                  <a:pt x="57150" y="1057275"/>
                </a:lnTo>
                <a:lnTo>
                  <a:pt x="81491" y="1057275"/>
                </a:lnTo>
                <a:lnTo>
                  <a:pt x="85725" y="104775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0820" y="4198004"/>
            <a:ext cx="2349313" cy="286889"/>
          </a:xfrm>
          <a:prstGeom prst="rect">
            <a:avLst/>
          </a:prstGeom>
          <a:solidFill>
            <a:srgbClr val="3399FF"/>
          </a:solidFill>
        </p:spPr>
        <p:txBody>
          <a:bodyPr vert="horz" wrap="square" lIns="0" tIns="15128" rIns="0" bIns="0" rtlCol="0">
            <a:spAutoFit/>
          </a:bodyPr>
          <a:lstStyle/>
          <a:p>
            <a:pPr marL="331712">
              <a:spcBef>
                <a:spcPts val="119"/>
              </a:spcBef>
            </a:pPr>
            <a:r>
              <a:rPr sz="1765" dirty="0">
                <a:solidFill>
                  <a:srgbClr val="FFFFFF"/>
                </a:solidFill>
                <a:latin typeface="Tahoma"/>
                <a:cs typeface="Tahoma"/>
              </a:rPr>
              <a:t>Plaintext </a:t>
            </a:r>
            <a:r>
              <a:rPr sz="1765" spc="4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765" spc="-10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65" dirty="0">
                <a:solidFill>
                  <a:srgbClr val="FFFFFF"/>
                </a:solidFill>
                <a:latin typeface="Tahoma"/>
                <a:cs typeface="Tahoma"/>
              </a:rPr>
              <a:t>encrypt</a:t>
            </a:r>
            <a:endParaRPr sz="1765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73471" y="4198004"/>
            <a:ext cx="1139078" cy="286889"/>
          </a:xfrm>
          <a:prstGeom prst="rect">
            <a:avLst/>
          </a:prstGeom>
          <a:solidFill>
            <a:srgbClr val="3399FF"/>
          </a:solidFill>
        </p:spPr>
        <p:txBody>
          <a:bodyPr vert="horz" wrap="square" lIns="0" tIns="15128" rIns="0" bIns="0" rtlCol="0">
            <a:spAutoFit/>
          </a:bodyPr>
          <a:lstStyle/>
          <a:p>
            <a:pPr marL="117668">
              <a:spcBef>
                <a:spcPts val="119"/>
              </a:spcBef>
            </a:pPr>
            <a:r>
              <a:rPr sz="1765" spc="4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765" spc="-5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65" spc="4" dirty="0">
                <a:solidFill>
                  <a:srgbClr val="FFFFFF"/>
                </a:solidFill>
                <a:latin typeface="Tahoma"/>
                <a:cs typeface="Tahoma"/>
              </a:rPr>
              <a:t>RSA</a:t>
            </a:r>
            <a:endParaRPr sz="1765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11353" y="3857625"/>
            <a:ext cx="75640" cy="302559"/>
          </a:xfrm>
          <a:custGeom>
            <a:avLst/>
            <a:gdLst/>
            <a:ahLst/>
            <a:cxnLst/>
            <a:rect l="l" t="t" r="r" b="b"/>
            <a:pathLst>
              <a:path w="85725" h="342900">
                <a:moveTo>
                  <a:pt x="28575" y="257175"/>
                </a:moveTo>
                <a:lnTo>
                  <a:pt x="0" y="257175"/>
                </a:lnTo>
                <a:lnTo>
                  <a:pt x="47625" y="342900"/>
                </a:lnTo>
                <a:lnTo>
                  <a:pt x="77258" y="276225"/>
                </a:lnTo>
                <a:lnTo>
                  <a:pt x="28575" y="276225"/>
                </a:lnTo>
                <a:lnTo>
                  <a:pt x="28575" y="257175"/>
                </a:lnTo>
                <a:close/>
              </a:path>
              <a:path w="85725" h="342900">
                <a:moveTo>
                  <a:pt x="57150" y="0"/>
                </a:moveTo>
                <a:lnTo>
                  <a:pt x="28575" y="0"/>
                </a:lnTo>
                <a:lnTo>
                  <a:pt x="28575" y="276225"/>
                </a:lnTo>
                <a:lnTo>
                  <a:pt x="57150" y="276225"/>
                </a:lnTo>
                <a:lnTo>
                  <a:pt x="57150" y="0"/>
                </a:lnTo>
                <a:close/>
              </a:path>
              <a:path w="85725" h="342900">
                <a:moveTo>
                  <a:pt x="85725" y="257175"/>
                </a:moveTo>
                <a:lnTo>
                  <a:pt x="57150" y="257175"/>
                </a:lnTo>
                <a:lnTo>
                  <a:pt x="57150" y="276225"/>
                </a:lnTo>
                <a:lnTo>
                  <a:pt x="77258" y="276225"/>
                </a:lnTo>
                <a:lnTo>
                  <a:pt x="85725" y="257175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40706" y="2286000"/>
            <a:ext cx="1075765" cy="261335"/>
          </a:xfrm>
          <a:prstGeom prst="rect">
            <a:avLst/>
          </a:prstGeom>
          <a:solidFill>
            <a:srgbClr val="3399FF"/>
          </a:solidFill>
          <a:ln w="9525">
            <a:solidFill>
              <a:srgbClr val="FFCC00"/>
            </a:solidFill>
          </a:ln>
        </p:spPr>
        <p:txBody>
          <a:bodyPr vert="horz" wrap="square" lIns="0" tIns="16809" rIns="0" bIns="0" rtlCol="0">
            <a:spAutoFit/>
          </a:bodyPr>
          <a:lstStyle/>
          <a:p>
            <a:pPr marL="302575">
              <a:spcBef>
                <a:spcPts val="132"/>
              </a:spcBef>
            </a:pPr>
            <a:r>
              <a:rPr sz="1588" spc="-4" dirty="0">
                <a:solidFill>
                  <a:srgbClr val="FFFFFF"/>
                </a:solidFill>
                <a:latin typeface="Tahoma"/>
                <a:cs typeface="Tahoma"/>
              </a:rPr>
              <a:t>rand</a:t>
            </a:r>
            <a:r>
              <a:rPr sz="1588" spc="-4" dirty="0">
                <a:solidFill>
                  <a:srgbClr val="FFCC00"/>
                </a:solidFill>
                <a:latin typeface="Tahoma"/>
                <a:cs typeface="Tahoma"/>
              </a:rPr>
              <a:t>.</a:t>
            </a:r>
            <a:endParaRPr sz="1588">
              <a:solidFill>
                <a:prstClr val="black"/>
              </a:solidFill>
              <a:latin typeface="Tahoma"/>
              <a:cs typeface="Tahoma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982415" y="2281797"/>
          <a:ext cx="2285999" cy="296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941"/>
                <a:gridCol w="336176"/>
                <a:gridCol w="537882"/>
              </a:tblGrid>
              <a:tr h="268941">
                <a:tc>
                  <a:txBody>
                    <a:bodyPr/>
                    <a:lstStyle/>
                    <a:p>
                      <a:pPr marL="13970" algn="ctr">
                        <a:lnSpc>
                          <a:spcPts val="215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6809" marB="0">
                    <a:lnL w="9525">
                      <a:solidFill>
                        <a:srgbClr val="FFCC00"/>
                      </a:solidFill>
                      <a:prstDash val="solid"/>
                    </a:lnL>
                    <a:lnR w="9525">
                      <a:solidFill>
                        <a:srgbClr val="FFCC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150"/>
                        </a:lnSpc>
                        <a:spcBef>
                          <a:spcPts val="150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6809" marB="0">
                    <a:lnL w="9525">
                      <a:solidFill>
                        <a:srgbClr val="FFCC00"/>
                      </a:solidFill>
                      <a:prstDash val="solid"/>
                    </a:lnL>
                    <a:lnR w="9525">
                      <a:solidFill>
                        <a:srgbClr val="FFCC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2150"/>
                        </a:lnSpc>
                        <a:spcBef>
                          <a:spcPts val="150"/>
                        </a:spcBef>
                      </a:pPr>
                      <a:r>
                        <a:rPr sz="1600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00..0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6809" marB="0">
                    <a:lnL w="9525">
                      <a:solidFill>
                        <a:srgbClr val="FFCC00"/>
                      </a:solidFill>
                      <a:prstDash val="solid"/>
                    </a:lnL>
                    <a:lnR w="9525">
                      <a:solidFill>
                        <a:srgbClr val="FFCC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4995022" y="2571750"/>
            <a:ext cx="2260787" cy="168088"/>
          </a:xfrm>
          <a:custGeom>
            <a:avLst/>
            <a:gdLst/>
            <a:ahLst/>
            <a:cxnLst/>
            <a:rect l="l" t="t" r="r" b="b"/>
            <a:pathLst>
              <a:path w="2562225" h="190500">
                <a:moveTo>
                  <a:pt x="0" y="0"/>
                </a:moveTo>
                <a:lnTo>
                  <a:pt x="41452" y="54102"/>
                </a:lnTo>
                <a:lnTo>
                  <a:pt x="88468" y="75438"/>
                </a:lnTo>
                <a:lnTo>
                  <a:pt x="148742" y="89916"/>
                </a:lnTo>
                <a:lnTo>
                  <a:pt x="219075" y="95250"/>
                </a:lnTo>
                <a:lnTo>
                  <a:pt x="885825" y="95250"/>
                </a:lnTo>
                <a:lnTo>
                  <a:pt x="945047" y="98336"/>
                </a:lnTo>
                <a:lnTo>
                  <a:pt x="997655" y="107244"/>
                </a:lnTo>
                <a:lnTo>
                  <a:pt x="1041796" y="121443"/>
                </a:lnTo>
                <a:lnTo>
                  <a:pt x="1075619" y="140405"/>
                </a:lnTo>
                <a:lnTo>
                  <a:pt x="1104900" y="190500"/>
                </a:lnTo>
                <a:lnTo>
                  <a:pt x="1115720" y="158648"/>
                </a:lnTo>
                <a:lnTo>
                  <a:pt x="1145743" y="132283"/>
                </a:lnTo>
                <a:lnTo>
                  <a:pt x="1191310" y="112318"/>
                </a:lnTo>
                <a:lnTo>
                  <a:pt x="1248765" y="99669"/>
                </a:lnTo>
                <a:lnTo>
                  <a:pt x="1314450" y="95250"/>
                </a:lnTo>
                <a:lnTo>
                  <a:pt x="2343150" y="95250"/>
                </a:lnTo>
                <a:lnTo>
                  <a:pt x="2413482" y="89915"/>
                </a:lnTo>
                <a:lnTo>
                  <a:pt x="2473756" y="75437"/>
                </a:lnTo>
                <a:lnTo>
                  <a:pt x="2520772" y="54101"/>
                </a:lnTo>
                <a:lnTo>
                  <a:pt x="2551328" y="28193"/>
                </a:lnTo>
                <a:lnTo>
                  <a:pt x="2562225" y="0"/>
                </a:lnTo>
              </a:path>
            </a:pathLst>
          </a:custGeom>
          <a:ln w="9525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61529" y="2731434"/>
            <a:ext cx="0" cy="84044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56662" y="4176993"/>
            <a:ext cx="0" cy="344581"/>
          </a:xfrm>
          <a:custGeom>
            <a:avLst/>
            <a:gdLst/>
            <a:ahLst/>
            <a:cxnLst/>
            <a:rect l="l" t="t" r="r" b="b"/>
            <a:pathLst>
              <a:path h="390525">
                <a:moveTo>
                  <a:pt x="0" y="0"/>
                </a:moveTo>
                <a:lnTo>
                  <a:pt x="0" y="390525"/>
                </a:lnTo>
              </a:path>
            </a:pathLst>
          </a:custGeom>
          <a:ln w="381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07926" y="3115235"/>
            <a:ext cx="1938618" cy="82898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65" dirty="0">
                <a:solidFill>
                  <a:srgbClr val="FFCC00"/>
                </a:solidFill>
                <a:latin typeface="Tahoma"/>
                <a:cs typeface="Tahoma"/>
              </a:rPr>
              <a:t>Check</a:t>
            </a:r>
            <a:r>
              <a:rPr sz="1765" spc="-44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765" spc="-4" dirty="0">
                <a:solidFill>
                  <a:srgbClr val="FFCC00"/>
                </a:solidFill>
                <a:latin typeface="Tahoma"/>
                <a:cs typeface="Tahoma"/>
              </a:rPr>
              <a:t>pad</a:t>
            </a:r>
            <a:endParaRPr sz="1765">
              <a:solidFill>
                <a:prstClr val="black"/>
              </a:solidFill>
              <a:latin typeface="Tahoma"/>
              <a:cs typeface="Tahoma"/>
            </a:endParaRPr>
          </a:p>
          <a:p>
            <a:pPr marL="11206" marR="4483"/>
            <a:r>
              <a:rPr sz="1765" spc="9" dirty="0">
                <a:solidFill>
                  <a:srgbClr val="FFCC00"/>
                </a:solidFill>
                <a:latin typeface="Tahoma"/>
                <a:cs typeface="Tahoma"/>
              </a:rPr>
              <a:t>on </a:t>
            </a:r>
            <a:r>
              <a:rPr sz="1765" spc="4" dirty="0">
                <a:solidFill>
                  <a:srgbClr val="FFCC00"/>
                </a:solidFill>
                <a:latin typeface="Tahoma"/>
                <a:cs typeface="Tahoma"/>
              </a:rPr>
              <a:t>decryption.  </a:t>
            </a:r>
            <a:r>
              <a:rPr sz="1765" dirty="0">
                <a:solidFill>
                  <a:srgbClr val="FFCC00"/>
                </a:solidFill>
                <a:latin typeface="Tahoma"/>
                <a:cs typeface="Tahoma"/>
              </a:rPr>
              <a:t>Reject </a:t>
            </a:r>
            <a:r>
              <a:rPr sz="1765" spc="4" dirty="0">
                <a:solidFill>
                  <a:srgbClr val="FFCC00"/>
                </a:solidFill>
                <a:latin typeface="Tahoma"/>
                <a:cs typeface="Tahoma"/>
              </a:rPr>
              <a:t>CT </a:t>
            </a:r>
            <a:r>
              <a:rPr sz="1765" dirty="0">
                <a:solidFill>
                  <a:srgbClr val="FFCC00"/>
                </a:solidFill>
                <a:latin typeface="Tahoma"/>
                <a:cs typeface="Tahoma"/>
              </a:rPr>
              <a:t>if</a:t>
            </a:r>
            <a:r>
              <a:rPr sz="1765" spc="-11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1765" spc="-4" dirty="0">
                <a:solidFill>
                  <a:srgbClr val="FFCC00"/>
                </a:solidFill>
                <a:latin typeface="Tahoma"/>
                <a:cs typeface="Tahoma"/>
              </a:rPr>
              <a:t>invalid.</a:t>
            </a:r>
            <a:endParaRPr sz="1765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12746861" y="5538741"/>
            <a:ext cx="532449" cy="132341"/>
          </a:xfrm>
          <a:prstGeom prst="rect">
            <a:avLst/>
          </a:prstGeom>
        </p:spPr>
        <p:txBody>
          <a:bodyPr vert="horz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pc="4" dirty="0">
                <a:solidFill>
                  <a:prstClr val="white"/>
                </a:solidFill>
              </a:rPr>
              <a:t>Page</a:t>
            </a:r>
            <a:r>
              <a:rPr spc="-22" dirty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spc="9" dirty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17</a:t>
            </a:fld>
            <a:endParaRPr spc="9" dirty="0">
              <a:solidFill>
                <a:prstClr val="white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39735" y="4199405"/>
            <a:ext cx="861171" cy="285757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65" dirty="0">
                <a:solidFill>
                  <a:srgbClr val="FFCC00"/>
                </a:solidFill>
                <a:latin typeface="Symbol"/>
                <a:cs typeface="Symbol"/>
              </a:rPr>
              <a:t></a:t>
            </a:r>
            <a:r>
              <a:rPr sz="1588" dirty="0">
                <a:solidFill>
                  <a:srgbClr val="FFCC00"/>
                </a:solidFill>
                <a:latin typeface="Tahoma"/>
                <a:cs typeface="Tahoma"/>
              </a:rPr>
              <a:t>{0,1}</a:t>
            </a:r>
            <a:r>
              <a:rPr sz="1588" baseline="41666" dirty="0">
                <a:solidFill>
                  <a:srgbClr val="FFCC00"/>
                </a:solidFill>
                <a:latin typeface="Tahoma"/>
                <a:cs typeface="Tahoma"/>
              </a:rPr>
              <a:t>n-1</a:t>
            </a:r>
            <a:endParaRPr sz="1588" baseline="41666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850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3439" y="6011081"/>
            <a:ext cx="7519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 @ http://</a:t>
            </a:r>
            <a:r>
              <a:rPr lang="en-US" dirty="0" err="1" smtClean="0"/>
              <a:t>archiv.infsec.ethz.ch</a:t>
            </a:r>
            <a:r>
              <a:rPr lang="en-US" dirty="0" smtClean="0"/>
              <a:t>/education/fs08/</a:t>
            </a:r>
            <a:r>
              <a:rPr lang="en-US" dirty="0" err="1" smtClean="0"/>
              <a:t>secsem</a:t>
            </a:r>
            <a:r>
              <a:rPr lang="en-US" dirty="0" smtClean="0"/>
              <a:t>/Manger01.pdf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206" y="150471"/>
            <a:ext cx="8079952" cy="56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84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7706" y="719978"/>
            <a:ext cx="4375897" cy="50023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The </a:t>
            </a:r>
            <a:r>
              <a:rPr spc="-4" dirty="0"/>
              <a:t>RSA</a:t>
            </a:r>
            <a:r>
              <a:rPr spc="-75" dirty="0"/>
              <a:t> </a:t>
            </a:r>
            <a:r>
              <a:rPr spc="-4" dirty="0"/>
              <a:t>cryptosystem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2746861" y="5538741"/>
            <a:ext cx="532449" cy="132341"/>
          </a:xfrm>
          <a:prstGeom prst="rect">
            <a:avLst/>
          </a:prstGeom>
        </p:spPr>
        <p:txBody>
          <a:bodyPr vert="horz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pc="4" dirty="0">
                <a:solidFill>
                  <a:prstClr val="white"/>
                </a:solidFill>
              </a:rPr>
              <a:t>Page</a:t>
            </a:r>
            <a:r>
              <a:rPr spc="-22" dirty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spc="9" dirty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2</a:t>
            </a:fld>
            <a:endParaRPr spc="9" dirty="0">
              <a:solidFill>
                <a:prstClr val="whit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8133" y="2017620"/>
            <a:ext cx="5721163" cy="1114686"/>
          </a:xfrm>
          <a:prstGeom prst="rect">
            <a:avLst/>
          </a:prstGeom>
        </p:spPr>
        <p:txBody>
          <a:bodyPr vert="horz" wrap="square" lIns="0" tIns="75079" rIns="0" bIns="0" rtlCol="0">
            <a:spAutoFit/>
          </a:bodyPr>
          <a:lstStyle/>
          <a:p>
            <a:pPr marL="313781" indent="-302575">
              <a:spcBef>
                <a:spcPts val="591"/>
              </a:spcBef>
              <a:buClr>
                <a:srgbClr val="33CCCC"/>
              </a:buClr>
              <a:buSzPct val="70833"/>
              <a:buFont typeface="Wingdings"/>
              <a:buChar char=""/>
              <a:tabLst>
                <a:tab pos="313221" algn="l"/>
                <a:tab pos="313781" algn="l"/>
              </a:tabLst>
            </a:pP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First</a:t>
            </a:r>
            <a:r>
              <a:rPr sz="2118" spc="22" dirty="0">
                <a:solidFill>
                  <a:srgbClr val="FFCC00"/>
                </a:solidFill>
                <a:latin typeface="Comic Sans MS"/>
                <a:cs typeface="Comic Sans MS"/>
              </a:rPr>
              <a:t> </a:t>
            </a: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published: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666786" lvl="1" indent="-252146">
              <a:spcBef>
                <a:spcPts val="503"/>
              </a:spcBef>
              <a:buClr>
                <a:srgbClr val="FFCC00"/>
              </a:buClr>
              <a:buFontTx/>
              <a:buChar char="•"/>
              <a:tabLst>
                <a:tab pos="666225" algn="l"/>
                <a:tab pos="666786" algn="l"/>
              </a:tabLst>
            </a:pPr>
            <a:r>
              <a:rPr sz="2118" spc="-4" dirty="0">
                <a:solidFill>
                  <a:srgbClr val="FFFFFF"/>
                </a:solidFill>
                <a:latin typeface="Comic Sans MS"/>
                <a:cs typeface="Comic Sans MS"/>
              </a:rPr>
              <a:t>Scientific American, Aug.</a:t>
            </a:r>
            <a:r>
              <a:rPr sz="2118" spc="93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18" spc="-4" dirty="0">
                <a:solidFill>
                  <a:srgbClr val="FFFFFF"/>
                </a:solidFill>
                <a:latin typeface="Comic Sans MS"/>
                <a:cs typeface="Comic Sans MS"/>
              </a:rPr>
              <a:t>1977.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624940">
              <a:spcBef>
                <a:spcPts val="393"/>
              </a:spcBef>
            </a:pPr>
            <a:r>
              <a:rPr sz="1765" spc="-4" dirty="0">
                <a:solidFill>
                  <a:srgbClr val="FFFFFF"/>
                </a:solidFill>
                <a:latin typeface="Comic Sans MS"/>
                <a:cs typeface="Comic Sans MS"/>
              </a:rPr>
              <a:t>(after </a:t>
            </a:r>
            <a:r>
              <a:rPr sz="1765" spc="4" dirty="0">
                <a:solidFill>
                  <a:srgbClr val="FFFFFF"/>
                </a:solidFill>
                <a:latin typeface="Comic Sans MS"/>
                <a:cs typeface="Comic Sans MS"/>
              </a:rPr>
              <a:t>some </a:t>
            </a:r>
            <a:r>
              <a:rPr sz="1765" dirty="0">
                <a:solidFill>
                  <a:srgbClr val="FFFFFF"/>
                </a:solidFill>
                <a:latin typeface="Comic Sans MS"/>
                <a:cs typeface="Comic Sans MS"/>
              </a:rPr>
              <a:t>censorship</a:t>
            </a:r>
            <a:r>
              <a:rPr sz="1765" spc="-3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765" spc="-4" dirty="0">
                <a:solidFill>
                  <a:srgbClr val="FFFFFF"/>
                </a:solidFill>
                <a:latin typeface="Comic Sans MS"/>
                <a:cs typeface="Comic Sans MS"/>
              </a:rPr>
              <a:t>entanglements)</a:t>
            </a:r>
            <a:endParaRPr sz="1765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8133" y="3891802"/>
            <a:ext cx="6620434" cy="1571863"/>
          </a:xfrm>
          <a:prstGeom prst="rect">
            <a:avLst/>
          </a:prstGeom>
        </p:spPr>
        <p:txBody>
          <a:bodyPr vert="horz" wrap="square" lIns="0" tIns="75079" rIns="0" bIns="0" rtlCol="0">
            <a:spAutoFit/>
          </a:bodyPr>
          <a:lstStyle/>
          <a:p>
            <a:pPr marL="313781" indent="-302575">
              <a:spcBef>
                <a:spcPts val="591"/>
              </a:spcBef>
              <a:buClr>
                <a:srgbClr val="33CCCC"/>
              </a:buClr>
              <a:buSzPct val="70833"/>
              <a:buFont typeface="Wingdings"/>
              <a:buChar char=""/>
              <a:tabLst>
                <a:tab pos="313221" algn="l"/>
                <a:tab pos="313781" algn="l"/>
              </a:tabLst>
            </a:pP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Currently the “work horse” of Internet</a:t>
            </a:r>
            <a:r>
              <a:rPr sz="2118" spc="128" dirty="0">
                <a:solidFill>
                  <a:srgbClr val="FFCC00"/>
                </a:solidFill>
                <a:latin typeface="Comic Sans MS"/>
                <a:cs typeface="Comic Sans MS"/>
              </a:rPr>
              <a:t> </a:t>
            </a:r>
            <a:r>
              <a:rPr sz="2118" spc="-9" dirty="0">
                <a:solidFill>
                  <a:srgbClr val="FFCC00"/>
                </a:solidFill>
                <a:latin typeface="Comic Sans MS"/>
                <a:cs typeface="Comic Sans MS"/>
              </a:rPr>
              <a:t>security: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666786" lvl="1" indent="-252146">
              <a:spcBef>
                <a:spcPts val="503"/>
              </a:spcBef>
              <a:buClr>
                <a:srgbClr val="FFCC00"/>
              </a:buClr>
              <a:buFontTx/>
              <a:buChar char="•"/>
              <a:tabLst>
                <a:tab pos="666225" algn="l"/>
                <a:tab pos="666786" algn="l"/>
              </a:tabLst>
            </a:pPr>
            <a:r>
              <a:rPr sz="2118" spc="-4" dirty="0">
                <a:solidFill>
                  <a:srgbClr val="FFFFFF"/>
                </a:solidFill>
                <a:latin typeface="Comic Sans MS"/>
                <a:cs typeface="Comic Sans MS"/>
              </a:rPr>
              <a:t>Most Public Key </a:t>
            </a:r>
            <a:r>
              <a:rPr sz="2118" spc="-9" dirty="0">
                <a:solidFill>
                  <a:srgbClr val="FFFFFF"/>
                </a:solidFill>
                <a:latin typeface="Comic Sans MS"/>
                <a:cs typeface="Comic Sans MS"/>
              </a:rPr>
              <a:t>Infrastructure </a:t>
            </a:r>
            <a:r>
              <a:rPr sz="2118" spc="-4" dirty="0">
                <a:solidFill>
                  <a:srgbClr val="FFFFFF"/>
                </a:solidFill>
                <a:latin typeface="Comic Sans MS"/>
                <a:cs typeface="Comic Sans MS"/>
              </a:rPr>
              <a:t>(PKI)</a:t>
            </a:r>
            <a:r>
              <a:rPr sz="2118" spc="159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18" spc="-9" dirty="0">
                <a:solidFill>
                  <a:srgbClr val="FFFFFF"/>
                </a:solidFill>
                <a:latin typeface="Comic Sans MS"/>
                <a:cs typeface="Comic Sans MS"/>
              </a:rPr>
              <a:t>products.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666786" lvl="1" indent="-252146">
              <a:spcBef>
                <a:spcPts val="503"/>
              </a:spcBef>
              <a:buClr>
                <a:srgbClr val="FFCC00"/>
              </a:buClr>
              <a:buFontTx/>
              <a:buChar char="•"/>
              <a:tabLst>
                <a:tab pos="666225" algn="l"/>
                <a:tab pos="666786" algn="l"/>
                <a:tab pos="2083285" algn="l"/>
              </a:tabLst>
            </a:pPr>
            <a:r>
              <a:rPr sz="2118" spc="-4" dirty="0">
                <a:solidFill>
                  <a:srgbClr val="FFFFFF"/>
                </a:solidFill>
                <a:latin typeface="Comic Sans MS"/>
                <a:cs typeface="Comic Sans MS"/>
              </a:rPr>
              <a:t>SSL/TLS:	Certificates and</a:t>
            </a:r>
            <a:r>
              <a:rPr sz="2118" spc="4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18" spc="-4" dirty="0">
                <a:solidFill>
                  <a:srgbClr val="FFFFFF"/>
                </a:solidFill>
                <a:latin typeface="Comic Sans MS"/>
                <a:cs typeface="Comic Sans MS"/>
              </a:rPr>
              <a:t>key-exchange.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666786" lvl="1" indent="-252146">
              <a:spcBef>
                <a:spcPts val="503"/>
              </a:spcBef>
              <a:buClr>
                <a:srgbClr val="FFCC00"/>
              </a:buClr>
              <a:buFontTx/>
              <a:buChar char="•"/>
              <a:tabLst>
                <a:tab pos="666225" algn="l"/>
                <a:tab pos="666786" algn="l"/>
              </a:tabLst>
            </a:pPr>
            <a:r>
              <a:rPr sz="2118" dirty="0">
                <a:solidFill>
                  <a:srgbClr val="FFFFFF"/>
                </a:solidFill>
                <a:latin typeface="Comic Sans MS"/>
                <a:cs typeface="Comic Sans MS"/>
              </a:rPr>
              <a:t>Secure </a:t>
            </a:r>
            <a:r>
              <a:rPr sz="2118" spc="-18" dirty="0">
                <a:solidFill>
                  <a:srgbClr val="FFFFFF"/>
                </a:solidFill>
                <a:latin typeface="Comic Sans MS"/>
                <a:cs typeface="Comic Sans MS"/>
              </a:rPr>
              <a:t>e-mail: </a:t>
            </a:r>
            <a:r>
              <a:rPr sz="2118" spc="-4" dirty="0">
                <a:solidFill>
                  <a:srgbClr val="FFFFFF"/>
                </a:solidFill>
                <a:latin typeface="Comic Sans MS"/>
                <a:cs typeface="Comic Sans MS"/>
              </a:rPr>
              <a:t>PGP, Outlook,</a:t>
            </a:r>
            <a:r>
              <a:rPr sz="2118" spc="57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18" spc="-4" dirty="0">
                <a:solidFill>
                  <a:srgbClr val="FFFFFF"/>
                </a:solidFill>
                <a:latin typeface="Comic Sans MS"/>
                <a:cs typeface="Comic Sans MS"/>
              </a:rPr>
              <a:t>…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13560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8795" y="1778934"/>
            <a:ext cx="4410075" cy="50023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177" dirty="0">
                <a:solidFill>
                  <a:srgbClr val="FFCC00"/>
                </a:solidFill>
                <a:latin typeface="Comic Sans MS"/>
                <a:cs typeface="Comic Sans MS"/>
              </a:rPr>
              <a:t>The </a:t>
            </a:r>
            <a:r>
              <a:rPr sz="3177" spc="-4" dirty="0">
                <a:solidFill>
                  <a:srgbClr val="FFCC00"/>
                </a:solidFill>
                <a:latin typeface="Comic Sans MS"/>
                <a:cs typeface="Comic Sans MS"/>
              </a:rPr>
              <a:t>RSA</a:t>
            </a:r>
            <a:r>
              <a:rPr sz="3177" spc="-75" dirty="0">
                <a:solidFill>
                  <a:srgbClr val="FFCC00"/>
                </a:solidFill>
                <a:latin typeface="Comic Sans MS"/>
                <a:cs typeface="Comic Sans MS"/>
              </a:rPr>
              <a:t> </a:t>
            </a:r>
            <a:r>
              <a:rPr sz="3177" spc="-4" dirty="0">
                <a:solidFill>
                  <a:srgbClr val="FFCC00"/>
                </a:solidFill>
                <a:latin typeface="Comic Sans MS"/>
                <a:cs typeface="Comic Sans MS"/>
              </a:rPr>
              <a:t>Cryptosystem</a:t>
            </a:r>
            <a:endParaRPr sz="3177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1257" y="3311898"/>
            <a:ext cx="2560544" cy="79358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 indent="613555">
              <a:lnSpc>
                <a:spcPct val="119800"/>
              </a:lnSpc>
              <a:spcBef>
                <a:spcPts val="88"/>
              </a:spcBef>
            </a:pPr>
            <a:r>
              <a:rPr sz="2118" spc="4" dirty="0">
                <a:solidFill>
                  <a:srgbClr val="FFCC00"/>
                </a:solidFill>
                <a:latin typeface="Comic Sans MS"/>
                <a:cs typeface="Comic Sans MS"/>
              </a:rPr>
              <a:t>Dan </a:t>
            </a:r>
            <a:r>
              <a:rPr sz="2118" dirty="0">
                <a:solidFill>
                  <a:srgbClr val="FFCC00"/>
                </a:solidFill>
                <a:latin typeface="Comic Sans MS"/>
                <a:cs typeface="Comic Sans MS"/>
              </a:rPr>
              <a:t>Boneh  </a:t>
            </a: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Stanford</a:t>
            </a:r>
            <a:r>
              <a:rPr sz="2118" spc="9" dirty="0">
                <a:solidFill>
                  <a:srgbClr val="FFCC00"/>
                </a:solidFill>
                <a:latin typeface="Comic Sans MS"/>
                <a:cs typeface="Comic Sans MS"/>
              </a:rPr>
              <a:t> </a:t>
            </a: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University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85944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0D0D2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30503" y="816864"/>
            <a:ext cx="0" cy="201507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09903" y="812800"/>
            <a:ext cx="152400" cy="211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483615" y="812800"/>
            <a:ext cx="152400" cy="211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217167" y="812800"/>
            <a:ext cx="209296" cy="211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824993" y="812800"/>
            <a:ext cx="136143" cy="211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379984" y="575055"/>
            <a:ext cx="49107" cy="101600"/>
          </a:xfrm>
          <a:custGeom>
            <a:avLst/>
            <a:gdLst/>
            <a:ahLst/>
            <a:cxnLst/>
            <a:rect l="l" t="t" r="r" b="b"/>
            <a:pathLst>
              <a:path w="36829" h="76200">
                <a:moveTo>
                  <a:pt x="19253" y="0"/>
                </a:moveTo>
                <a:lnTo>
                  <a:pt x="11369" y="1412"/>
                </a:lnTo>
                <a:lnTo>
                  <a:pt x="5292" y="5397"/>
                </a:lnTo>
                <a:lnTo>
                  <a:pt x="1383" y="11572"/>
                </a:lnTo>
                <a:lnTo>
                  <a:pt x="0" y="19558"/>
                </a:lnTo>
                <a:lnTo>
                  <a:pt x="0" y="58674"/>
                </a:lnTo>
                <a:lnTo>
                  <a:pt x="1383" y="65484"/>
                </a:lnTo>
                <a:lnTo>
                  <a:pt x="5292" y="71056"/>
                </a:lnTo>
                <a:lnTo>
                  <a:pt x="11369" y="74818"/>
                </a:lnTo>
                <a:lnTo>
                  <a:pt x="19253" y="76200"/>
                </a:lnTo>
                <a:lnTo>
                  <a:pt x="28879" y="76200"/>
                </a:lnTo>
                <a:lnTo>
                  <a:pt x="36575" y="68325"/>
                </a:lnTo>
                <a:lnTo>
                  <a:pt x="36575" y="19558"/>
                </a:lnTo>
                <a:lnTo>
                  <a:pt x="35223" y="11572"/>
                </a:lnTo>
                <a:lnTo>
                  <a:pt x="31524" y="5397"/>
                </a:lnTo>
                <a:lnTo>
                  <a:pt x="26021" y="1412"/>
                </a:lnTo>
                <a:lnTo>
                  <a:pt x="192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518160" y="505967"/>
            <a:ext cx="50800" cy="171027"/>
          </a:xfrm>
          <a:custGeom>
            <a:avLst/>
            <a:gdLst/>
            <a:ahLst/>
            <a:cxnLst/>
            <a:rect l="l" t="t" r="r" b="b"/>
            <a:pathLst>
              <a:path w="38100" h="128270">
                <a:moveTo>
                  <a:pt x="18046" y="0"/>
                </a:moveTo>
                <a:lnTo>
                  <a:pt x="8026" y="0"/>
                </a:lnTo>
                <a:lnTo>
                  <a:pt x="0" y="7874"/>
                </a:lnTo>
                <a:lnTo>
                  <a:pt x="0" y="120141"/>
                </a:lnTo>
                <a:lnTo>
                  <a:pt x="8026" y="128015"/>
                </a:lnTo>
                <a:lnTo>
                  <a:pt x="18046" y="128015"/>
                </a:lnTo>
                <a:lnTo>
                  <a:pt x="25412" y="126630"/>
                </a:lnTo>
                <a:lnTo>
                  <a:pt x="31835" y="122840"/>
                </a:lnTo>
                <a:lnTo>
                  <a:pt x="36377" y="117193"/>
                </a:lnTo>
                <a:lnTo>
                  <a:pt x="38100" y="110236"/>
                </a:lnTo>
                <a:lnTo>
                  <a:pt x="38100" y="17779"/>
                </a:lnTo>
                <a:lnTo>
                  <a:pt x="36377" y="10822"/>
                </a:lnTo>
                <a:lnTo>
                  <a:pt x="31835" y="5175"/>
                </a:lnTo>
                <a:lnTo>
                  <a:pt x="25412" y="1385"/>
                </a:lnTo>
                <a:lnTo>
                  <a:pt x="180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654303" y="410463"/>
            <a:ext cx="50800" cy="317500"/>
          </a:xfrm>
          <a:custGeom>
            <a:avLst/>
            <a:gdLst/>
            <a:ahLst/>
            <a:cxnLst/>
            <a:rect l="l" t="t" r="r" b="b"/>
            <a:pathLst>
              <a:path w="38100" h="238125">
                <a:moveTo>
                  <a:pt x="30073" y="0"/>
                </a:moveTo>
                <a:lnTo>
                  <a:pt x="20053" y="0"/>
                </a:lnTo>
                <a:lnTo>
                  <a:pt x="12687" y="1385"/>
                </a:lnTo>
                <a:lnTo>
                  <a:pt x="6264" y="5175"/>
                </a:lnTo>
                <a:lnTo>
                  <a:pt x="1722" y="10822"/>
                </a:lnTo>
                <a:lnTo>
                  <a:pt x="0" y="17779"/>
                </a:lnTo>
                <a:lnTo>
                  <a:pt x="0" y="219963"/>
                </a:lnTo>
                <a:lnTo>
                  <a:pt x="1722" y="226921"/>
                </a:lnTo>
                <a:lnTo>
                  <a:pt x="6264" y="232568"/>
                </a:lnTo>
                <a:lnTo>
                  <a:pt x="12687" y="236358"/>
                </a:lnTo>
                <a:lnTo>
                  <a:pt x="20053" y="237743"/>
                </a:lnTo>
                <a:lnTo>
                  <a:pt x="30073" y="237743"/>
                </a:lnTo>
                <a:lnTo>
                  <a:pt x="38100" y="229869"/>
                </a:lnTo>
                <a:lnTo>
                  <a:pt x="38100" y="7874"/>
                </a:lnTo>
                <a:lnTo>
                  <a:pt x="30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92479" y="505967"/>
            <a:ext cx="50800" cy="171027"/>
          </a:xfrm>
          <a:custGeom>
            <a:avLst/>
            <a:gdLst/>
            <a:ahLst/>
            <a:cxnLst/>
            <a:rect l="l" t="t" r="r" b="b"/>
            <a:pathLst>
              <a:path w="38100" h="128270">
                <a:moveTo>
                  <a:pt x="18046" y="0"/>
                </a:moveTo>
                <a:lnTo>
                  <a:pt x="8026" y="0"/>
                </a:lnTo>
                <a:lnTo>
                  <a:pt x="0" y="7874"/>
                </a:lnTo>
                <a:lnTo>
                  <a:pt x="0" y="120141"/>
                </a:lnTo>
                <a:lnTo>
                  <a:pt x="8026" y="128015"/>
                </a:lnTo>
                <a:lnTo>
                  <a:pt x="18046" y="128015"/>
                </a:lnTo>
                <a:lnTo>
                  <a:pt x="26253" y="126630"/>
                </a:lnTo>
                <a:lnTo>
                  <a:pt x="32583" y="122840"/>
                </a:lnTo>
                <a:lnTo>
                  <a:pt x="36657" y="117193"/>
                </a:lnTo>
                <a:lnTo>
                  <a:pt x="38100" y="110236"/>
                </a:lnTo>
                <a:lnTo>
                  <a:pt x="38100" y="17779"/>
                </a:lnTo>
                <a:lnTo>
                  <a:pt x="36657" y="10822"/>
                </a:lnTo>
                <a:lnTo>
                  <a:pt x="32583" y="5175"/>
                </a:lnTo>
                <a:lnTo>
                  <a:pt x="26253" y="1385"/>
                </a:lnTo>
                <a:lnTo>
                  <a:pt x="180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928625" y="575055"/>
            <a:ext cx="53340" cy="101600"/>
          </a:xfrm>
          <a:custGeom>
            <a:avLst/>
            <a:gdLst/>
            <a:ahLst/>
            <a:cxnLst/>
            <a:rect l="l" t="t" r="r" b="b"/>
            <a:pathLst>
              <a:path w="40004" h="76200">
                <a:moveTo>
                  <a:pt x="19811" y="0"/>
                </a:moveTo>
                <a:lnTo>
                  <a:pt x="12537" y="1412"/>
                </a:lnTo>
                <a:lnTo>
                  <a:pt x="6191" y="5397"/>
                </a:lnTo>
                <a:lnTo>
                  <a:pt x="1702" y="11572"/>
                </a:lnTo>
                <a:lnTo>
                  <a:pt x="0" y="19558"/>
                </a:lnTo>
                <a:lnTo>
                  <a:pt x="0" y="58674"/>
                </a:lnTo>
                <a:lnTo>
                  <a:pt x="1702" y="65484"/>
                </a:lnTo>
                <a:lnTo>
                  <a:pt x="6191" y="71056"/>
                </a:lnTo>
                <a:lnTo>
                  <a:pt x="12537" y="74818"/>
                </a:lnTo>
                <a:lnTo>
                  <a:pt x="19811" y="76200"/>
                </a:lnTo>
                <a:lnTo>
                  <a:pt x="27086" y="74818"/>
                </a:lnTo>
                <a:lnTo>
                  <a:pt x="33432" y="71056"/>
                </a:lnTo>
                <a:lnTo>
                  <a:pt x="37921" y="65484"/>
                </a:lnTo>
                <a:lnTo>
                  <a:pt x="39623" y="58674"/>
                </a:lnTo>
                <a:lnTo>
                  <a:pt x="39623" y="19558"/>
                </a:lnTo>
                <a:lnTo>
                  <a:pt x="37921" y="11572"/>
                </a:lnTo>
                <a:lnTo>
                  <a:pt x="33432" y="5397"/>
                </a:lnTo>
                <a:lnTo>
                  <a:pt x="27086" y="1412"/>
                </a:lnTo>
                <a:lnTo>
                  <a:pt x="19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066800" y="505967"/>
            <a:ext cx="50800" cy="171027"/>
          </a:xfrm>
          <a:custGeom>
            <a:avLst/>
            <a:gdLst/>
            <a:ahLst/>
            <a:cxnLst/>
            <a:rect l="l" t="t" r="r" b="b"/>
            <a:pathLst>
              <a:path w="38100" h="128270">
                <a:moveTo>
                  <a:pt x="30073" y="0"/>
                </a:moveTo>
                <a:lnTo>
                  <a:pt x="20053" y="0"/>
                </a:lnTo>
                <a:lnTo>
                  <a:pt x="11846" y="1385"/>
                </a:lnTo>
                <a:lnTo>
                  <a:pt x="5516" y="5175"/>
                </a:lnTo>
                <a:lnTo>
                  <a:pt x="1442" y="10822"/>
                </a:lnTo>
                <a:lnTo>
                  <a:pt x="0" y="17779"/>
                </a:lnTo>
                <a:lnTo>
                  <a:pt x="0" y="110236"/>
                </a:lnTo>
                <a:lnTo>
                  <a:pt x="1442" y="117193"/>
                </a:lnTo>
                <a:lnTo>
                  <a:pt x="5516" y="122840"/>
                </a:lnTo>
                <a:lnTo>
                  <a:pt x="11846" y="126630"/>
                </a:lnTo>
                <a:lnTo>
                  <a:pt x="20053" y="128015"/>
                </a:lnTo>
                <a:lnTo>
                  <a:pt x="30073" y="128015"/>
                </a:lnTo>
                <a:lnTo>
                  <a:pt x="38100" y="120141"/>
                </a:lnTo>
                <a:lnTo>
                  <a:pt x="38100" y="7874"/>
                </a:lnTo>
                <a:lnTo>
                  <a:pt x="30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204976" y="410463"/>
            <a:ext cx="50800" cy="317500"/>
          </a:xfrm>
          <a:custGeom>
            <a:avLst/>
            <a:gdLst/>
            <a:ahLst/>
            <a:cxnLst/>
            <a:rect l="l" t="t" r="r" b="b"/>
            <a:pathLst>
              <a:path w="38100" h="238125">
                <a:moveTo>
                  <a:pt x="18046" y="0"/>
                </a:moveTo>
                <a:lnTo>
                  <a:pt x="8026" y="0"/>
                </a:lnTo>
                <a:lnTo>
                  <a:pt x="0" y="7874"/>
                </a:lnTo>
                <a:lnTo>
                  <a:pt x="0" y="229869"/>
                </a:lnTo>
                <a:lnTo>
                  <a:pt x="8026" y="237743"/>
                </a:lnTo>
                <a:lnTo>
                  <a:pt x="18046" y="237743"/>
                </a:lnTo>
                <a:lnTo>
                  <a:pt x="26253" y="236358"/>
                </a:lnTo>
                <a:lnTo>
                  <a:pt x="32583" y="232568"/>
                </a:lnTo>
                <a:lnTo>
                  <a:pt x="36657" y="226921"/>
                </a:lnTo>
                <a:lnTo>
                  <a:pt x="38100" y="219963"/>
                </a:lnTo>
                <a:lnTo>
                  <a:pt x="38100" y="17779"/>
                </a:lnTo>
                <a:lnTo>
                  <a:pt x="36657" y="10822"/>
                </a:lnTo>
                <a:lnTo>
                  <a:pt x="32583" y="5175"/>
                </a:lnTo>
                <a:lnTo>
                  <a:pt x="26253" y="1385"/>
                </a:lnTo>
                <a:lnTo>
                  <a:pt x="180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341119" y="505967"/>
            <a:ext cx="50800" cy="171027"/>
          </a:xfrm>
          <a:custGeom>
            <a:avLst/>
            <a:gdLst/>
            <a:ahLst/>
            <a:cxnLst/>
            <a:rect l="l" t="t" r="r" b="b"/>
            <a:pathLst>
              <a:path w="38100" h="128270">
                <a:moveTo>
                  <a:pt x="30073" y="0"/>
                </a:moveTo>
                <a:lnTo>
                  <a:pt x="20053" y="0"/>
                </a:lnTo>
                <a:lnTo>
                  <a:pt x="12687" y="1385"/>
                </a:lnTo>
                <a:lnTo>
                  <a:pt x="6264" y="5175"/>
                </a:lnTo>
                <a:lnTo>
                  <a:pt x="1722" y="10822"/>
                </a:lnTo>
                <a:lnTo>
                  <a:pt x="0" y="17779"/>
                </a:lnTo>
                <a:lnTo>
                  <a:pt x="0" y="110236"/>
                </a:lnTo>
                <a:lnTo>
                  <a:pt x="1722" y="117193"/>
                </a:lnTo>
                <a:lnTo>
                  <a:pt x="6264" y="122840"/>
                </a:lnTo>
                <a:lnTo>
                  <a:pt x="12687" y="126630"/>
                </a:lnTo>
                <a:lnTo>
                  <a:pt x="20053" y="128015"/>
                </a:lnTo>
                <a:lnTo>
                  <a:pt x="30073" y="128015"/>
                </a:lnTo>
                <a:lnTo>
                  <a:pt x="38100" y="120141"/>
                </a:lnTo>
                <a:lnTo>
                  <a:pt x="38100" y="7874"/>
                </a:lnTo>
                <a:lnTo>
                  <a:pt x="30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1481328" y="575055"/>
            <a:ext cx="49107" cy="101600"/>
          </a:xfrm>
          <a:custGeom>
            <a:avLst/>
            <a:gdLst/>
            <a:ahLst/>
            <a:cxnLst/>
            <a:rect l="l" t="t" r="r" b="b"/>
            <a:pathLst>
              <a:path w="36830" h="76200">
                <a:moveTo>
                  <a:pt x="17322" y="0"/>
                </a:moveTo>
                <a:lnTo>
                  <a:pt x="10554" y="1412"/>
                </a:lnTo>
                <a:lnTo>
                  <a:pt x="5051" y="5397"/>
                </a:lnTo>
                <a:lnTo>
                  <a:pt x="1352" y="11572"/>
                </a:lnTo>
                <a:lnTo>
                  <a:pt x="0" y="19558"/>
                </a:lnTo>
                <a:lnTo>
                  <a:pt x="0" y="68325"/>
                </a:lnTo>
                <a:lnTo>
                  <a:pt x="7696" y="76200"/>
                </a:lnTo>
                <a:lnTo>
                  <a:pt x="17322" y="76200"/>
                </a:lnTo>
                <a:lnTo>
                  <a:pt x="25206" y="74818"/>
                </a:lnTo>
                <a:lnTo>
                  <a:pt x="31283" y="71056"/>
                </a:lnTo>
                <a:lnTo>
                  <a:pt x="35192" y="65484"/>
                </a:lnTo>
                <a:lnTo>
                  <a:pt x="36575" y="58674"/>
                </a:lnTo>
                <a:lnTo>
                  <a:pt x="36575" y="19558"/>
                </a:lnTo>
                <a:lnTo>
                  <a:pt x="35192" y="11572"/>
                </a:lnTo>
                <a:lnTo>
                  <a:pt x="31283" y="5397"/>
                </a:lnTo>
                <a:lnTo>
                  <a:pt x="25206" y="1412"/>
                </a:lnTo>
                <a:lnTo>
                  <a:pt x="173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00033" y="1237159"/>
            <a:ext cx="9022079" cy="1626086"/>
          </a:xfrm>
          <a:prstGeom prst="rect">
            <a:avLst/>
          </a:prstGeom>
        </p:spPr>
        <p:txBody>
          <a:bodyPr vert="horz" wrap="square" lIns="0" tIns="111760" rIns="0" bIns="0" rtlCol="0" anchor="ctr">
            <a:spAutoFit/>
          </a:bodyPr>
          <a:lstStyle/>
          <a:p>
            <a:pPr marL="16933" marR="6773">
              <a:lnSpc>
                <a:spcPts val="5907"/>
              </a:lnSpc>
              <a:spcBef>
                <a:spcPts val="880"/>
              </a:spcBef>
            </a:pPr>
            <a:r>
              <a:rPr sz="5467" dirty="0"/>
              <a:t>Practical RSA padding</a:t>
            </a:r>
            <a:r>
              <a:rPr sz="5467" spc="-487" dirty="0"/>
              <a:t> </a:t>
            </a:r>
            <a:r>
              <a:rPr sz="5467" dirty="0"/>
              <a:t>oracle  Attacks</a:t>
            </a:r>
            <a:endParaRPr sz="5467"/>
          </a:p>
        </p:txBody>
      </p:sp>
      <p:sp>
        <p:nvSpPr>
          <p:cNvPr id="18" name="object 18"/>
          <p:cNvSpPr txBox="1"/>
          <p:nvPr/>
        </p:nvSpPr>
        <p:spPr>
          <a:xfrm>
            <a:off x="440672" y="4823426"/>
            <a:ext cx="3202093" cy="1437146"/>
          </a:xfrm>
          <a:prstGeom prst="rect">
            <a:avLst/>
          </a:prstGeom>
        </p:spPr>
        <p:txBody>
          <a:bodyPr vert="horz" wrap="square" lIns="0" tIns="79587" rIns="0" bIns="0" rtlCol="0">
            <a:spAutoFit/>
          </a:bodyPr>
          <a:lstStyle/>
          <a:p>
            <a:pPr marL="16933">
              <a:spcBef>
                <a:spcPts val="627"/>
              </a:spcBef>
            </a:pPr>
            <a:r>
              <a:rPr sz="1600" spc="-7" dirty="0">
                <a:solidFill>
                  <a:srgbClr val="FFFFFF"/>
                </a:solidFill>
                <a:latin typeface="Arial"/>
                <a:cs typeface="Arial"/>
              </a:rPr>
              <a:t>Alex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7" dirty="0">
                <a:solidFill>
                  <a:srgbClr val="FFFFFF"/>
                </a:solidFill>
                <a:latin typeface="Arial"/>
                <a:cs typeface="Arial"/>
              </a:rPr>
              <a:t>Moneger</a:t>
            </a:r>
            <a:endParaRPr sz="1600">
              <a:latin typeface="Arial"/>
              <a:cs typeface="Arial"/>
            </a:endParaRPr>
          </a:p>
          <a:p>
            <a:pPr marL="16933">
              <a:spcBef>
                <a:spcPts val="487"/>
              </a:spcBef>
            </a:pPr>
            <a:r>
              <a:rPr sz="1600" spc="-7" dirty="0">
                <a:solidFill>
                  <a:srgbClr val="FFFFFF"/>
                </a:solidFill>
                <a:latin typeface="Arial"/>
                <a:cs typeface="Arial"/>
              </a:rPr>
              <a:t>Security Engineer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1600" spc="-7" dirty="0">
                <a:solidFill>
                  <a:srgbClr val="FFFFFF"/>
                </a:solidFill>
                <a:latin typeface="Arial"/>
                <a:cs typeface="Arial"/>
              </a:rPr>
              <a:t>Cisco</a:t>
            </a:r>
            <a:r>
              <a:rPr sz="1600" spc="-4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7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33"/>
              </a:spcBef>
            </a:pPr>
            <a:endParaRPr sz="1867">
              <a:latin typeface="Times New Roman"/>
              <a:cs typeface="Times New Roman"/>
            </a:endParaRPr>
          </a:p>
          <a:p>
            <a:pPr marL="16933"/>
            <a:r>
              <a:rPr sz="1600" spc="-7" dirty="0">
                <a:solidFill>
                  <a:srgbClr val="FFFFFF"/>
                </a:solidFill>
                <a:latin typeface="Arial"/>
                <a:cs typeface="Arial"/>
              </a:rPr>
              <a:t>03/12/2014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5243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877" y="540529"/>
            <a:ext cx="7621025" cy="1607968"/>
          </a:xfrm>
          <a:prstGeom prst="rect">
            <a:avLst/>
          </a:prstGeom>
        </p:spPr>
        <p:txBody>
          <a:bodyPr vert="horz" wrap="square" lIns="0" tIns="48986" rIns="0" bIns="0" rtlCol="0" anchor="ctr">
            <a:spAutoFit/>
          </a:bodyPr>
          <a:lstStyle/>
          <a:p>
            <a:pPr marL="11527" marR="4611" algn="ctr">
              <a:lnSpc>
                <a:spcPct val="93200"/>
              </a:lnSpc>
              <a:spcBef>
                <a:spcPts val="386"/>
              </a:spcBef>
              <a:tabLst>
                <a:tab pos="2135288" algn="l"/>
                <a:tab pos="5410548" algn="l"/>
              </a:tabLst>
            </a:pPr>
            <a:r>
              <a:rPr sz="3630" spc="-9" dirty="0"/>
              <a:t>Revisiting	</a:t>
            </a:r>
            <a:r>
              <a:rPr sz="3630" spc="-5" dirty="0"/>
              <a:t>SSL/TLS</a:t>
            </a:r>
            <a:r>
              <a:rPr sz="3630" spc="-27" dirty="0"/>
              <a:t> </a:t>
            </a:r>
            <a:r>
              <a:rPr sz="3630" spc="-9" dirty="0"/>
              <a:t>Implementations:  </a:t>
            </a:r>
            <a:r>
              <a:rPr sz="3630" spc="-5" dirty="0"/>
              <a:t>New</a:t>
            </a:r>
            <a:r>
              <a:rPr sz="3630" spc="-9" dirty="0"/>
              <a:t> </a:t>
            </a:r>
            <a:r>
              <a:rPr sz="3630" spc="-5" dirty="0"/>
              <a:t>Bleichenbacher</a:t>
            </a:r>
            <a:r>
              <a:rPr sz="3630" spc="5" dirty="0"/>
              <a:t> </a:t>
            </a:r>
            <a:r>
              <a:rPr sz="3630" spc="-5" dirty="0"/>
              <a:t>Side	</a:t>
            </a:r>
            <a:r>
              <a:rPr sz="3630" spc="-9" dirty="0"/>
              <a:t>Channels  </a:t>
            </a:r>
            <a:r>
              <a:rPr sz="3630" spc="-5" dirty="0"/>
              <a:t>and</a:t>
            </a:r>
            <a:r>
              <a:rPr sz="3630" spc="-213" dirty="0"/>
              <a:t> </a:t>
            </a:r>
            <a:r>
              <a:rPr sz="3630" spc="-5" dirty="0"/>
              <a:t>Attacks</a:t>
            </a:r>
            <a:endParaRPr sz="3630" dirty="0"/>
          </a:p>
        </p:txBody>
      </p:sp>
      <p:sp>
        <p:nvSpPr>
          <p:cNvPr id="3" name="object 3"/>
          <p:cNvSpPr txBox="1"/>
          <p:nvPr/>
        </p:nvSpPr>
        <p:spPr>
          <a:xfrm>
            <a:off x="3667461" y="2958737"/>
            <a:ext cx="4742970" cy="2149655"/>
          </a:xfrm>
          <a:prstGeom prst="rect">
            <a:avLst/>
          </a:prstGeom>
        </p:spPr>
        <p:txBody>
          <a:bodyPr vert="horz" wrap="square" lIns="0" tIns="48986" rIns="0" bIns="0" rtlCol="0">
            <a:spAutoFit/>
          </a:bodyPr>
          <a:lstStyle/>
          <a:p>
            <a:pPr marL="432820" marR="321014" indent="523304">
              <a:lnSpc>
                <a:spcPts val="3258"/>
              </a:lnSpc>
              <a:spcBef>
                <a:spcPts val="386"/>
              </a:spcBef>
            </a:pPr>
            <a:r>
              <a:rPr sz="2904" dirty="0">
                <a:latin typeface="Liberation Sans"/>
                <a:cs typeface="Liberation Sans"/>
              </a:rPr>
              <a:t>Juraj Somorovsky  Ruhr </a:t>
            </a:r>
            <a:r>
              <a:rPr sz="2904" spc="-5" dirty="0">
                <a:latin typeface="Liberation Sans"/>
                <a:cs typeface="Liberation Sans"/>
              </a:rPr>
              <a:t>University</a:t>
            </a:r>
            <a:r>
              <a:rPr sz="2904" spc="-45" dirty="0">
                <a:latin typeface="Liberation Sans"/>
                <a:cs typeface="Liberation Sans"/>
              </a:rPr>
              <a:t> </a:t>
            </a:r>
            <a:r>
              <a:rPr sz="2904" dirty="0">
                <a:latin typeface="Liberation Sans"/>
                <a:cs typeface="Liberation Sans"/>
              </a:rPr>
              <a:t>Bochum</a:t>
            </a:r>
            <a:endParaRPr sz="2904">
              <a:latin typeface="Liberation Sans"/>
              <a:cs typeface="Liberation Sans"/>
            </a:endParaRPr>
          </a:p>
          <a:p>
            <a:pPr>
              <a:spcBef>
                <a:spcPts val="32"/>
              </a:spcBef>
            </a:pPr>
            <a:endParaRPr sz="2814">
              <a:latin typeface="Times New Roman"/>
              <a:cs typeface="Times New Roman"/>
            </a:endParaRPr>
          </a:p>
          <a:p>
            <a:pPr marL="11527" marR="4611" indent="1285207">
              <a:lnSpc>
                <a:spcPts val="3248"/>
              </a:lnSpc>
            </a:pPr>
            <a:r>
              <a:rPr sz="2904" spc="-5" dirty="0">
                <a:latin typeface="Liberation Sans"/>
                <a:cs typeface="Liberation Sans"/>
              </a:rPr>
              <a:t>3curity </a:t>
            </a:r>
            <a:r>
              <a:rPr sz="2904" dirty="0">
                <a:latin typeface="Liberation Sans"/>
                <a:cs typeface="Liberation Sans"/>
              </a:rPr>
              <a:t>GmbH  </a:t>
            </a:r>
            <a:r>
              <a:rPr sz="2904" spc="-5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j</a:t>
            </a:r>
            <a:r>
              <a:rPr sz="2904" spc="5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u</a:t>
            </a:r>
            <a:r>
              <a:rPr sz="2904" spc="-9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r</a:t>
            </a:r>
            <a:r>
              <a:rPr sz="2904" spc="5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a</a:t>
            </a:r>
            <a:r>
              <a:rPr sz="2904" spc="-5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j.</a:t>
            </a:r>
            <a:r>
              <a:rPr sz="2904" spc="5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s</a:t>
            </a:r>
            <a:r>
              <a:rPr sz="2904" spc="-5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om</a:t>
            </a:r>
            <a:r>
              <a:rPr sz="2904" spc="5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o</a:t>
            </a:r>
            <a:r>
              <a:rPr sz="2904" spc="-9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r</a:t>
            </a:r>
            <a:r>
              <a:rPr sz="2904" spc="5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ovsk</a:t>
            </a:r>
            <a:r>
              <a:rPr sz="2904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y</a:t>
            </a:r>
            <a:r>
              <a:rPr sz="2904" spc="5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@</a:t>
            </a:r>
            <a:r>
              <a:rPr sz="2904" spc="-5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3</a:t>
            </a:r>
            <a:r>
              <a:rPr sz="2904" spc="5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cu</a:t>
            </a:r>
            <a:r>
              <a:rPr sz="2904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ri</a:t>
            </a:r>
            <a:r>
              <a:rPr sz="2904" spc="-9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t</a:t>
            </a:r>
            <a:r>
              <a:rPr sz="2904" spc="-213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y</a:t>
            </a:r>
            <a:r>
              <a:rPr sz="2904" spc="-5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.</a:t>
            </a:r>
            <a:r>
              <a:rPr sz="2904" dirty="0">
                <a:solidFill>
                  <a:srgbClr val="004485"/>
                </a:solidFill>
                <a:latin typeface="Liberation Sans"/>
                <a:cs typeface="Liberation Sans"/>
                <a:hlinkClick r:id="rId2"/>
              </a:rPr>
              <a:t>de</a:t>
            </a:r>
            <a:endParaRPr sz="2904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296" y="5542877"/>
            <a:ext cx="676578" cy="676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6202040" y="5718074"/>
            <a:ext cx="1625173" cy="487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39894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7706" y="719978"/>
            <a:ext cx="5880846" cy="50023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The </a:t>
            </a:r>
            <a:r>
              <a:rPr spc="-4" dirty="0"/>
              <a:t>RSA trapdoor</a:t>
            </a:r>
            <a:r>
              <a:rPr spc="-62" dirty="0"/>
              <a:t> </a:t>
            </a:r>
            <a:r>
              <a:rPr spc="-4" dirty="0"/>
              <a:t>permutation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8133" y="1854574"/>
            <a:ext cx="1846729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88"/>
              </a:spcBef>
              <a:buClr>
                <a:srgbClr val="33CCCC"/>
              </a:buClr>
              <a:buSzPct val="70833"/>
              <a:buFont typeface="Wingdings"/>
              <a:buChar char=""/>
              <a:tabLst>
                <a:tab pos="313221" algn="l"/>
                <a:tab pos="313781" algn="l"/>
              </a:tabLst>
            </a:pPr>
            <a:r>
              <a:rPr sz="2118" dirty="0">
                <a:solidFill>
                  <a:srgbClr val="FFCC00"/>
                </a:solidFill>
                <a:latin typeface="Comic Sans MS"/>
                <a:cs typeface="Comic Sans MS"/>
              </a:rPr>
              <a:t>Parameters: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8603" y="1857936"/>
            <a:ext cx="4526616" cy="634880"/>
          </a:xfrm>
          <a:prstGeom prst="rect">
            <a:avLst/>
          </a:prstGeom>
        </p:spPr>
        <p:txBody>
          <a:bodyPr vert="horz" wrap="square" lIns="0" tIns="52668" rIns="0" bIns="0" rtlCol="0">
            <a:spAutoFit/>
          </a:bodyPr>
          <a:lstStyle/>
          <a:p>
            <a:pPr marL="11206">
              <a:spcBef>
                <a:spcPts val="415"/>
              </a:spcBef>
              <a:tabLst>
                <a:tab pos="877467" algn="l"/>
                <a:tab pos="2546673" algn="l"/>
              </a:tabLst>
            </a:pPr>
            <a:r>
              <a:rPr sz="1765" spc="9" dirty="0">
                <a:solidFill>
                  <a:srgbClr val="FFFFFF"/>
                </a:solidFill>
                <a:latin typeface="Comic Sans MS"/>
                <a:cs typeface="Comic Sans MS"/>
              </a:rPr>
              <a:t>N=pq.	</a:t>
            </a:r>
            <a:r>
              <a:rPr sz="1765" spc="13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1765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765" spc="-13" dirty="0">
                <a:solidFill>
                  <a:srgbClr val="FFFFFF"/>
                </a:solidFill>
                <a:latin typeface="Symbol"/>
                <a:cs typeface="Symbol"/>
              </a:rPr>
              <a:t></a:t>
            </a:r>
            <a:r>
              <a:rPr sz="1765" spc="-13" dirty="0">
                <a:solidFill>
                  <a:srgbClr val="FFFFFF"/>
                </a:solidFill>
                <a:latin typeface="Comic Sans MS"/>
                <a:cs typeface="Comic Sans MS"/>
              </a:rPr>
              <a:t>1024</a:t>
            </a:r>
            <a:r>
              <a:rPr sz="1765" spc="-4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765" spc="-9" dirty="0">
                <a:solidFill>
                  <a:srgbClr val="FFFFFF"/>
                </a:solidFill>
                <a:latin typeface="Comic Sans MS"/>
                <a:cs typeface="Comic Sans MS"/>
              </a:rPr>
              <a:t>bits.	</a:t>
            </a:r>
            <a:r>
              <a:rPr sz="1765" spc="-4" dirty="0">
                <a:solidFill>
                  <a:srgbClr val="FFFFFF"/>
                </a:solidFill>
                <a:latin typeface="Comic Sans MS"/>
                <a:cs typeface="Comic Sans MS"/>
              </a:rPr>
              <a:t>p,q </a:t>
            </a:r>
            <a:r>
              <a:rPr sz="1765" spc="4" dirty="0">
                <a:solidFill>
                  <a:srgbClr val="FFFFFF"/>
                </a:solidFill>
                <a:latin typeface="Symbol"/>
                <a:cs typeface="Symbol"/>
              </a:rPr>
              <a:t></a:t>
            </a:r>
            <a:r>
              <a:rPr sz="1765" spc="4" dirty="0">
                <a:solidFill>
                  <a:srgbClr val="FFFFFF"/>
                </a:solidFill>
                <a:latin typeface="Comic Sans MS"/>
                <a:cs typeface="Comic Sans MS"/>
              </a:rPr>
              <a:t>512</a:t>
            </a:r>
            <a:r>
              <a:rPr sz="1765" spc="-26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765" spc="-4" dirty="0">
                <a:solidFill>
                  <a:srgbClr val="FFFFFF"/>
                </a:solidFill>
                <a:latin typeface="Comic Sans MS"/>
                <a:cs typeface="Comic Sans MS"/>
              </a:rPr>
              <a:t>bits.</a:t>
            </a:r>
            <a:endParaRPr sz="1765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1206">
              <a:spcBef>
                <a:spcPts val="331"/>
              </a:spcBef>
              <a:tabLst>
                <a:tab pos="2826274" algn="l"/>
              </a:tabLst>
            </a:pPr>
            <a:r>
              <a:rPr sz="1765" spc="9" dirty="0">
                <a:solidFill>
                  <a:srgbClr val="FFFFFF"/>
                </a:solidFill>
                <a:latin typeface="Comic Sans MS"/>
                <a:cs typeface="Comic Sans MS"/>
              </a:rPr>
              <a:t>e –</a:t>
            </a:r>
            <a:r>
              <a:rPr sz="1765" spc="3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765" spc="-4" dirty="0">
                <a:solidFill>
                  <a:srgbClr val="FFFFFF"/>
                </a:solidFill>
                <a:latin typeface="Comic Sans MS"/>
                <a:cs typeface="Comic Sans MS"/>
              </a:rPr>
              <a:t>encryption</a:t>
            </a:r>
            <a:r>
              <a:rPr sz="1765" spc="4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765" spc="-4" dirty="0">
                <a:solidFill>
                  <a:srgbClr val="FFFFFF"/>
                </a:solidFill>
                <a:latin typeface="Comic Sans MS"/>
                <a:cs typeface="Comic Sans MS"/>
              </a:rPr>
              <a:t>exponent.	gcd(e, </a:t>
            </a:r>
            <a:r>
              <a:rPr sz="1588" spc="9" dirty="0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sz="1588" spc="9" dirty="0">
                <a:solidFill>
                  <a:srgbClr val="FFFFFF"/>
                </a:solidFill>
                <a:latin typeface="Comic Sans MS"/>
                <a:cs typeface="Comic Sans MS"/>
              </a:rPr>
              <a:t>(N) </a:t>
            </a:r>
            <a:r>
              <a:rPr sz="1588" spc="-4" dirty="0">
                <a:solidFill>
                  <a:srgbClr val="FFFFFF"/>
                </a:solidFill>
                <a:latin typeface="Comic Sans MS"/>
                <a:cs typeface="Comic Sans MS"/>
              </a:rPr>
              <a:t>) = 1</a:t>
            </a:r>
            <a:r>
              <a:rPr sz="1588" spc="-11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588" dirty="0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endParaRPr sz="1588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8132" y="2871508"/>
            <a:ext cx="1913965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88"/>
              </a:spcBef>
              <a:buClr>
                <a:srgbClr val="33CCCC"/>
              </a:buClr>
              <a:buSzPct val="70833"/>
              <a:buFont typeface="Wingdings"/>
              <a:buChar char=""/>
              <a:tabLst>
                <a:tab pos="313221" algn="l"/>
                <a:tab pos="313781" algn="l"/>
              </a:tabLst>
            </a:pPr>
            <a:r>
              <a:rPr sz="2118" spc="-9" dirty="0">
                <a:solidFill>
                  <a:srgbClr val="FFCC00"/>
                </a:solidFill>
                <a:latin typeface="Comic Sans MS"/>
                <a:cs typeface="Comic Sans MS"/>
              </a:rPr>
              <a:t>Permutation: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8603" y="2913530"/>
            <a:ext cx="1464049" cy="285757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65" b="1" spc="-4" dirty="0">
                <a:solidFill>
                  <a:srgbClr val="FFFFFF"/>
                </a:solidFill>
                <a:latin typeface="Comic Sans MS"/>
                <a:cs typeface="Comic Sans MS"/>
              </a:rPr>
              <a:t>RSA(M) </a:t>
            </a:r>
            <a:r>
              <a:rPr sz="1765" b="1" spc="9" dirty="0">
                <a:solidFill>
                  <a:srgbClr val="FFFFFF"/>
                </a:solidFill>
                <a:latin typeface="Comic Sans MS"/>
                <a:cs typeface="Comic Sans MS"/>
              </a:rPr>
              <a:t>=</a:t>
            </a:r>
            <a:r>
              <a:rPr sz="1765" b="1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765" b="1" spc="9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sz="1655" b="1" spc="13" baseline="3555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endParaRPr sz="1655" baseline="35555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80655" y="2913530"/>
            <a:ext cx="861732" cy="285757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65" spc="9" dirty="0">
                <a:solidFill>
                  <a:srgbClr val="FFFFFF"/>
                </a:solidFill>
                <a:latin typeface="Comic Sans MS"/>
                <a:cs typeface="Comic Sans MS"/>
              </a:rPr>
              <a:t>(mod</a:t>
            </a:r>
            <a:r>
              <a:rPr sz="1765" spc="-84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765" spc="4" dirty="0">
                <a:solidFill>
                  <a:srgbClr val="FFFFFF"/>
                </a:solidFill>
                <a:latin typeface="Comic Sans MS"/>
                <a:cs typeface="Comic Sans MS"/>
              </a:rPr>
              <a:t>N)</a:t>
            </a:r>
            <a:endParaRPr sz="1765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0463" y="2913530"/>
            <a:ext cx="1430991" cy="285757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  <a:tabLst>
                <a:tab pos="792298" algn="l"/>
              </a:tabLst>
            </a:pPr>
            <a:r>
              <a:rPr sz="1765" spc="13" dirty="0">
                <a:solidFill>
                  <a:srgbClr val="FFCC00"/>
                </a:solidFill>
                <a:latin typeface="Comic Sans MS"/>
                <a:cs typeface="Comic Sans MS"/>
              </a:rPr>
              <a:t>wher</a:t>
            </a:r>
            <a:r>
              <a:rPr sz="1765" spc="9" dirty="0">
                <a:solidFill>
                  <a:srgbClr val="FFCC00"/>
                </a:solidFill>
                <a:latin typeface="Comic Sans MS"/>
                <a:cs typeface="Comic Sans MS"/>
              </a:rPr>
              <a:t>e</a:t>
            </a:r>
            <a:r>
              <a:rPr sz="1765" dirty="0">
                <a:solidFill>
                  <a:srgbClr val="FFCC00"/>
                </a:solidFill>
                <a:latin typeface="Comic Sans MS"/>
                <a:cs typeface="Comic Sans MS"/>
              </a:rPr>
              <a:t>	</a:t>
            </a:r>
            <a:r>
              <a:rPr sz="1765" spc="-40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sz="1765" spc="-4" dirty="0">
                <a:solidFill>
                  <a:srgbClr val="FFFFFF"/>
                </a:solidFill>
                <a:latin typeface="Symbol"/>
                <a:cs typeface="Symbol"/>
              </a:rPr>
              <a:t></a:t>
            </a:r>
            <a:r>
              <a:rPr sz="1765" spc="31" dirty="0">
                <a:solidFill>
                  <a:srgbClr val="FFFFFF"/>
                </a:solidFill>
                <a:latin typeface="Comic Sans MS"/>
                <a:cs typeface="Comic Sans MS"/>
              </a:rPr>
              <a:t>Z</a:t>
            </a:r>
            <a:r>
              <a:rPr sz="1655" spc="19" baseline="-24444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endParaRPr sz="1655" baseline="-24444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18530" y="1815353"/>
            <a:ext cx="67235" cy="739588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76200" y="0"/>
                </a:moveTo>
                <a:lnTo>
                  <a:pt x="62210" y="5060"/>
                </a:lnTo>
                <a:lnTo>
                  <a:pt x="50006" y="19050"/>
                </a:lnTo>
                <a:lnTo>
                  <a:pt x="41374" y="40183"/>
                </a:lnTo>
                <a:lnTo>
                  <a:pt x="38100" y="66675"/>
                </a:lnTo>
                <a:lnTo>
                  <a:pt x="38100" y="352425"/>
                </a:lnTo>
                <a:lnTo>
                  <a:pt x="34825" y="378916"/>
                </a:lnTo>
                <a:lnTo>
                  <a:pt x="26193" y="400050"/>
                </a:lnTo>
                <a:lnTo>
                  <a:pt x="13989" y="414039"/>
                </a:lnTo>
                <a:lnTo>
                  <a:pt x="0" y="419100"/>
                </a:lnTo>
                <a:lnTo>
                  <a:pt x="13989" y="424160"/>
                </a:lnTo>
                <a:lnTo>
                  <a:pt x="26193" y="438150"/>
                </a:lnTo>
                <a:lnTo>
                  <a:pt x="34825" y="459283"/>
                </a:lnTo>
                <a:lnTo>
                  <a:pt x="38100" y="485775"/>
                </a:lnTo>
                <a:lnTo>
                  <a:pt x="38100" y="771525"/>
                </a:lnTo>
                <a:lnTo>
                  <a:pt x="41374" y="798016"/>
                </a:lnTo>
                <a:lnTo>
                  <a:pt x="50006" y="819150"/>
                </a:lnTo>
                <a:lnTo>
                  <a:pt x="62210" y="833139"/>
                </a:lnTo>
                <a:lnTo>
                  <a:pt x="76200" y="8382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56037" y="3361765"/>
            <a:ext cx="7370669" cy="0"/>
          </a:xfrm>
          <a:custGeom>
            <a:avLst/>
            <a:gdLst/>
            <a:ahLst/>
            <a:cxnLst/>
            <a:rect l="l" t="t" r="r" b="b"/>
            <a:pathLst>
              <a:path w="8353425">
                <a:moveTo>
                  <a:pt x="0" y="0"/>
                </a:moveTo>
                <a:lnTo>
                  <a:pt x="8353425" y="0"/>
                </a:lnTo>
              </a:path>
            </a:pathLst>
          </a:custGeom>
          <a:ln w="9525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56037" y="5109882"/>
            <a:ext cx="7370669" cy="0"/>
          </a:xfrm>
          <a:custGeom>
            <a:avLst/>
            <a:gdLst/>
            <a:ahLst/>
            <a:cxnLst/>
            <a:rect l="l" t="t" r="r" b="b"/>
            <a:pathLst>
              <a:path w="8353425">
                <a:moveTo>
                  <a:pt x="0" y="0"/>
                </a:moveTo>
                <a:lnTo>
                  <a:pt x="8353425" y="0"/>
                </a:lnTo>
              </a:path>
            </a:pathLst>
          </a:custGeom>
          <a:ln w="9525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8132" y="3594287"/>
            <a:ext cx="1577788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0591" indent="-319385">
              <a:spcBef>
                <a:spcPts val="88"/>
              </a:spcBef>
              <a:buClr>
                <a:srgbClr val="33CCCC"/>
              </a:buClr>
              <a:buSzPct val="70833"/>
              <a:buFont typeface="Wingdings"/>
              <a:buChar char=""/>
              <a:tabLst>
                <a:tab pos="330031" algn="l"/>
                <a:tab pos="330591" algn="l"/>
              </a:tabLst>
            </a:pPr>
            <a:r>
              <a:rPr sz="2118" spc="-13" dirty="0">
                <a:solidFill>
                  <a:srgbClr val="FFCC00"/>
                </a:solidFill>
                <a:latin typeface="Comic Sans MS"/>
                <a:cs typeface="Comic Sans MS"/>
              </a:rPr>
              <a:t>Trapdoor: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2746861" y="5538741"/>
            <a:ext cx="532449" cy="132341"/>
          </a:xfrm>
          <a:prstGeom prst="rect">
            <a:avLst/>
          </a:prstGeom>
        </p:spPr>
        <p:txBody>
          <a:bodyPr vert="horz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pc="4" dirty="0">
                <a:solidFill>
                  <a:prstClr val="white"/>
                </a:solidFill>
              </a:rPr>
              <a:t>Page</a:t>
            </a:r>
            <a:r>
              <a:rPr spc="-22" dirty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spc="9" dirty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3</a:t>
            </a:fld>
            <a:endParaRPr spc="9" dirty="0">
              <a:solidFill>
                <a:prstClr val="white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8603" y="3636309"/>
            <a:ext cx="2594162" cy="285757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65" b="1" spc="9" dirty="0">
                <a:solidFill>
                  <a:srgbClr val="3399FF"/>
                </a:solidFill>
                <a:latin typeface="Comic Sans MS"/>
                <a:cs typeface="Comic Sans MS"/>
              </a:rPr>
              <a:t>d </a:t>
            </a:r>
            <a:r>
              <a:rPr sz="1765" spc="9" dirty="0">
                <a:solidFill>
                  <a:srgbClr val="FFFFFF"/>
                </a:solidFill>
                <a:latin typeface="Comic Sans MS"/>
                <a:cs typeface="Comic Sans MS"/>
              </a:rPr>
              <a:t>– </a:t>
            </a:r>
            <a:r>
              <a:rPr sz="1765" dirty="0">
                <a:solidFill>
                  <a:srgbClr val="FFFFFF"/>
                </a:solidFill>
                <a:latin typeface="Comic Sans MS"/>
                <a:cs typeface="Comic Sans MS"/>
              </a:rPr>
              <a:t>decryption</a:t>
            </a:r>
            <a:r>
              <a:rPr sz="1765" spc="-29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765" dirty="0">
                <a:solidFill>
                  <a:srgbClr val="FFFFFF"/>
                </a:solidFill>
                <a:latin typeface="Comic Sans MS"/>
                <a:cs typeface="Comic Sans MS"/>
              </a:rPr>
              <a:t>exponent.</a:t>
            </a:r>
            <a:endParaRPr sz="1765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2802" y="4014507"/>
            <a:ext cx="110546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" dirty="0">
                <a:solidFill>
                  <a:srgbClr val="FFFFFF"/>
                </a:solidFill>
                <a:latin typeface="Comic Sans MS"/>
                <a:cs typeface="Comic Sans MS"/>
              </a:rPr>
              <a:t>(mod </a:t>
            </a:r>
            <a:r>
              <a:rPr sz="1588" spc="9" dirty="0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sz="1588" spc="9" dirty="0">
                <a:solidFill>
                  <a:srgbClr val="FFFFFF"/>
                </a:solidFill>
                <a:latin typeface="Comic Sans MS"/>
                <a:cs typeface="Comic Sans MS"/>
              </a:rPr>
              <a:t>(N)</a:t>
            </a:r>
            <a:r>
              <a:rPr sz="1588" spc="-88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FFFFFF"/>
                </a:solidFill>
                <a:latin typeface="Comic Sans MS"/>
                <a:cs typeface="Comic Sans MS"/>
              </a:rPr>
              <a:t>)</a:t>
            </a:r>
            <a:endParaRPr sz="1588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38133" y="4493559"/>
            <a:ext cx="1594037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0591" indent="-319385">
              <a:spcBef>
                <a:spcPts val="88"/>
              </a:spcBef>
              <a:buClr>
                <a:srgbClr val="33CCCC"/>
              </a:buClr>
              <a:buSzPct val="70833"/>
              <a:buFont typeface="Wingdings"/>
              <a:buChar char=""/>
              <a:tabLst>
                <a:tab pos="330031" algn="l"/>
                <a:tab pos="330591" algn="l"/>
              </a:tabLst>
            </a:pPr>
            <a:r>
              <a:rPr sz="2118" spc="-13" dirty="0">
                <a:solidFill>
                  <a:srgbClr val="FFCC00"/>
                </a:solidFill>
                <a:latin typeface="Comic Sans MS"/>
                <a:cs typeface="Comic Sans MS"/>
              </a:rPr>
              <a:t>Inversion: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8603" y="3989294"/>
            <a:ext cx="1554255" cy="839498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818073">
              <a:spcBef>
                <a:spcPts val="110"/>
              </a:spcBef>
            </a:pPr>
            <a:r>
              <a:rPr sz="1765" spc="13" dirty="0">
                <a:solidFill>
                  <a:srgbClr val="FFFFFF"/>
                </a:solidFill>
                <a:latin typeface="Comic Sans MS"/>
                <a:cs typeface="Comic Sans MS"/>
              </a:rPr>
              <a:t>Where</a:t>
            </a:r>
            <a:endParaRPr sz="1765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1206">
              <a:spcBef>
                <a:spcPts val="2184"/>
              </a:spcBef>
              <a:tabLst>
                <a:tab pos="1078063" algn="l"/>
                <a:tab pos="1330209" algn="l"/>
              </a:tabLst>
            </a:pPr>
            <a:r>
              <a:rPr sz="1765" b="1" spc="9" dirty="0">
                <a:solidFill>
                  <a:srgbClr val="FFFFFF"/>
                </a:solidFill>
                <a:latin typeface="Comic Sans MS"/>
                <a:cs typeface="Comic Sans MS"/>
              </a:rPr>
              <a:t>RSA(M)</a:t>
            </a:r>
            <a:r>
              <a:rPr sz="2052" b="1" spc="13" baseline="43010" dirty="0">
                <a:solidFill>
                  <a:srgbClr val="3399FF"/>
                </a:solidFill>
                <a:latin typeface="Comic Sans MS"/>
                <a:cs typeface="Comic Sans MS"/>
              </a:rPr>
              <a:t>d	</a:t>
            </a:r>
            <a:r>
              <a:rPr sz="1765" spc="9" dirty="0">
                <a:solidFill>
                  <a:srgbClr val="FFFFFF"/>
                </a:solidFill>
                <a:latin typeface="Comic Sans MS"/>
                <a:cs typeface="Comic Sans MS"/>
              </a:rPr>
              <a:t>=	</a:t>
            </a:r>
            <a:r>
              <a:rPr sz="1765" b="1" spc="18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endParaRPr sz="1765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48743" y="3989294"/>
            <a:ext cx="854449" cy="839498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21292">
              <a:spcBef>
                <a:spcPts val="110"/>
              </a:spcBef>
            </a:pPr>
            <a:r>
              <a:rPr sz="1765" spc="-13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1765" spc="-13" dirty="0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sz="1765" b="1" spc="-13" dirty="0">
                <a:solidFill>
                  <a:srgbClr val="3399FF"/>
                </a:solidFill>
                <a:latin typeface="Comic Sans MS"/>
                <a:cs typeface="Comic Sans MS"/>
              </a:rPr>
              <a:t>d </a:t>
            </a:r>
            <a:r>
              <a:rPr sz="1765" spc="9" dirty="0">
                <a:solidFill>
                  <a:srgbClr val="FFFFFF"/>
                </a:solidFill>
                <a:latin typeface="Comic Sans MS"/>
                <a:cs typeface="Comic Sans MS"/>
              </a:rPr>
              <a:t>=</a:t>
            </a:r>
            <a:r>
              <a:rPr sz="1765" spc="-247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765" spc="9" dirty="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endParaRPr sz="1765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1206">
              <a:spcBef>
                <a:spcPts val="2184"/>
              </a:spcBef>
            </a:pPr>
            <a:r>
              <a:rPr sz="1765" spc="9" dirty="0">
                <a:solidFill>
                  <a:srgbClr val="FFFFFF"/>
                </a:solidFill>
                <a:latin typeface="Comic Sans MS"/>
                <a:cs typeface="Comic Sans MS"/>
              </a:rPr>
              <a:t>(mod</a:t>
            </a:r>
            <a:r>
              <a:rPr sz="1765" spc="-14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765" spc="4" dirty="0">
                <a:solidFill>
                  <a:srgbClr val="FFFFFF"/>
                </a:solidFill>
                <a:latin typeface="Comic Sans MS"/>
                <a:cs typeface="Comic Sans MS"/>
              </a:rPr>
              <a:t>N)</a:t>
            </a:r>
            <a:endParaRPr sz="1765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70897" y="5320552"/>
            <a:ext cx="7054662" cy="719360"/>
          </a:xfrm>
          <a:prstGeom prst="rect">
            <a:avLst/>
          </a:prstGeom>
        </p:spPr>
        <p:txBody>
          <a:bodyPr vert="horz" wrap="square" lIns="0" tIns="41462" rIns="0" bIns="0" rtlCol="0">
            <a:spAutoFit/>
          </a:bodyPr>
          <a:lstStyle/>
          <a:p>
            <a:pPr marL="330591" indent="-319385">
              <a:spcBef>
                <a:spcPts val="326"/>
              </a:spcBef>
              <a:buClr>
                <a:srgbClr val="33CCCC"/>
              </a:buClr>
              <a:buSzPct val="70833"/>
              <a:buFont typeface="Wingdings"/>
              <a:buChar char=""/>
              <a:tabLst>
                <a:tab pos="330031" algn="l"/>
                <a:tab pos="330591" algn="l"/>
              </a:tabLst>
            </a:pPr>
            <a:r>
              <a:rPr sz="2118" spc="-9" dirty="0">
                <a:solidFill>
                  <a:srgbClr val="FFCC00"/>
                </a:solidFill>
                <a:latin typeface="Comic Sans MS"/>
                <a:cs typeface="Comic Sans MS"/>
              </a:rPr>
              <a:t>“Assumption”: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818073">
              <a:spcBef>
                <a:spcPts val="238"/>
              </a:spcBef>
            </a:pPr>
            <a:r>
              <a:rPr sz="2118" spc="-4" dirty="0">
                <a:solidFill>
                  <a:srgbClr val="FFFFFF"/>
                </a:solidFill>
                <a:latin typeface="Comic Sans MS"/>
                <a:cs typeface="Comic Sans MS"/>
              </a:rPr>
              <a:t>no efficient alg. can </a:t>
            </a:r>
            <a:r>
              <a:rPr sz="2118" spc="-9" dirty="0">
                <a:solidFill>
                  <a:srgbClr val="FFFFFF"/>
                </a:solidFill>
                <a:latin typeface="Comic Sans MS"/>
                <a:cs typeface="Comic Sans MS"/>
              </a:rPr>
              <a:t>invert RSA without</a:t>
            </a:r>
            <a:r>
              <a:rPr sz="2118" spc="212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18" spc="-18" dirty="0">
                <a:solidFill>
                  <a:srgbClr val="FFFFFF"/>
                </a:solidFill>
                <a:latin typeface="Comic Sans MS"/>
                <a:cs typeface="Comic Sans MS"/>
              </a:rPr>
              <a:t>trapdoor</a:t>
            </a:r>
            <a:r>
              <a:rPr sz="1765" spc="-18" dirty="0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endParaRPr sz="1765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7272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7706" y="719978"/>
            <a:ext cx="4897531" cy="50023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Textbook RSA is</a:t>
            </a:r>
            <a:r>
              <a:rPr dirty="0"/>
              <a:t> </a:t>
            </a:r>
            <a:r>
              <a:rPr spc="-9" dirty="0"/>
              <a:t>insecure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2746861" y="5538741"/>
            <a:ext cx="532449" cy="132341"/>
          </a:xfrm>
          <a:prstGeom prst="rect">
            <a:avLst/>
          </a:prstGeom>
        </p:spPr>
        <p:txBody>
          <a:bodyPr vert="horz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pc="4" dirty="0">
                <a:solidFill>
                  <a:prstClr val="white"/>
                </a:solidFill>
              </a:rPr>
              <a:t>Page</a:t>
            </a:r>
            <a:r>
              <a:rPr spc="-22" dirty="0">
                <a:solidFill>
                  <a:prstClr val="white"/>
                </a:solidFill>
              </a:rPr>
              <a:t> </a:t>
            </a:r>
            <a:fld id="{81D60167-4931-47E6-BA6A-407CBD079E47}" type="slidenum">
              <a:rPr spc="9" dirty="0">
                <a:solidFill>
                  <a:prstClr val="white"/>
                </a:solidFill>
              </a:rPr>
              <a:pPr marL="11206">
                <a:spcBef>
                  <a:spcPts val="26"/>
                </a:spcBef>
              </a:pPr>
              <a:t>4</a:t>
            </a:fld>
            <a:endParaRPr spc="9" dirty="0">
              <a:solidFill>
                <a:prstClr val="whit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8133" y="1669677"/>
            <a:ext cx="3653678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88"/>
              </a:spcBef>
              <a:buClr>
                <a:srgbClr val="33CCCC"/>
              </a:buClr>
              <a:buSzPct val="70833"/>
              <a:buFont typeface="Wingdings"/>
              <a:buChar char=""/>
              <a:tabLst>
                <a:tab pos="313221" algn="l"/>
                <a:tab pos="313781" algn="l"/>
              </a:tabLst>
            </a:pP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Textbook RSA encryption: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1544" y="1992406"/>
            <a:ext cx="2526926" cy="893993"/>
          </a:xfrm>
          <a:prstGeom prst="rect">
            <a:avLst/>
          </a:prstGeom>
        </p:spPr>
        <p:txBody>
          <a:bodyPr vert="horz" wrap="square" lIns="0" tIns="125506" rIns="0" bIns="0" rtlCol="0">
            <a:spAutoFit/>
          </a:bodyPr>
          <a:lstStyle/>
          <a:p>
            <a:pPr marL="263352" indent="-252146">
              <a:spcBef>
                <a:spcPts val="988"/>
              </a:spcBef>
              <a:buClr>
                <a:srgbClr val="FFCC00"/>
              </a:buClr>
              <a:buFontTx/>
              <a:buChar char="•"/>
              <a:tabLst>
                <a:tab pos="262792" algn="l"/>
                <a:tab pos="263352" algn="l"/>
                <a:tab pos="1834500" algn="l"/>
              </a:tabLst>
            </a:pPr>
            <a:r>
              <a:rPr sz="2118" spc="-4" dirty="0">
                <a:solidFill>
                  <a:srgbClr val="FFFFFF"/>
                </a:solidFill>
                <a:latin typeface="Comic Sans MS"/>
                <a:cs typeface="Comic Sans MS"/>
              </a:rPr>
              <a:t>public</a:t>
            </a:r>
            <a:r>
              <a:rPr sz="2118" dirty="0">
                <a:solidFill>
                  <a:srgbClr val="FFFFFF"/>
                </a:solidFill>
                <a:latin typeface="Comic Sans MS"/>
                <a:cs typeface="Comic Sans MS"/>
              </a:rPr>
              <a:t> key:	</a:t>
            </a:r>
            <a:r>
              <a:rPr sz="2118" b="1" spc="-9" dirty="0">
                <a:solidFill>
                  <a:srgbClr val="FFFFFF"/>
                </a:solidFill>
                <a:latin typeface="Comic Sans MS"/>
                <a:cs typeface="Comic Sans MS"/>
              </a:rPr>
              <a:t>(N,e)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263352" indent="-252146">
              <a:spcBef>
                <a:spcPts val="900"/>
              </a:spcBef>
              <a:buClr>
                <a:srgbClr val="FFCC00"/>
              </a:buClr>
              <a:buFontTx/>
              <a:buChar char="•"/>
              <a:tabLst>
                <a:tab pos="262792" algn="l"/>
                <a:tab pos="263352" algn="l"/>
                <a:tab pos="1910145" algn="l"/>
              </a:tabLst>
            </a:pPr>
            <a:r>
              <a:rPr sz="2118" spc="-4" dirty="0">
                <a:solidFill>
                  <a:srgbClr val="FFFFFF"/>
                </a:solidFill>
                <a:latin typeface="Comic Sans MS"/>
                <a:cs typeface="Comic Sans MS"/>
              </a:rPr>
              <a:t>private</a:t>
            </a:r>
            <a:r>
              <a:rPr sz="2118" spc="-9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18" spc="-4" dirty="0">
                <a:solidFill>
                  <a:srgbClr val="FFFFFF"/>
                </a:solidFill>
                <a:latin typeface="Comic Sans MS"/>
                <a:cs typeface="Comic Sans MS"/>
              </a:rPr>
              <a:t>key:	</a:t>
            </a:r>
            <a:r>
              <a:rPr sz="2118" b="1" spc="-4" dirty="0">
                <a:solidFill>
                  <a:srgbClr val="3399FF"/>
                </a:solidFill>
                <a:latin typeface="Comic Sans MS"/>
                <a:cs typeface="Comic Sans MS"/>
              </a:rPr>
              <a:t>d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5427" y="1992406"/>
            <a:ext cx="3342154" cy="132962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35400"/>
              </a:lnSpc>
              <a:spcBef>
                <a:spcPts val="88"/>
              </a:spcBef>
              <a:tabLst>
                <a:tab pos="1321804" algn="l"/>
                <a:tab pos="1355424" algn="l"/>
                <a:tab pos="1742046" algn="l"/>
              </a:tabLst>
            </a:pPr>
            <a:r>
              <a:rPr sz="2118" spc="-4" dirty="0">
                <a:solidFill>
                  <a:srgbClr val="FFFFFF"/>
                </a:solidFill>
                <a:latin typeface="Comic Sans MS"/>
                <a:cs typeface="Comic Sans MS"/>
              </a:rPr>
              <a:t>Encrypt:	</a:t>
            </a:r>
            <a:r>
              <a:rPr sz="2118" b="1" dirty="0">
                <a:solidFill>
                  <a:srgbClr val="FFFFFF"/>
                </a:solidFill>
                <a:latin typeface="Comic Sans MS"/>
                <a:cs typeface="Comic Sans MS"/>
              </a:rPr>
              <a:t>C </a:t>
            </a:r>
            <a:r>
              <a:rPr sz="2118" b="1" spc="-4" dirty="0">
                <a:solidFill>
                  <a:srgbClr val="FFFFFF"/>
                </a:solidFill>
                <a:latin typeface="Comic Sans MS"/>
                <a:cs typeface="Comic Sans MS"/>
              </a:rPr>
              <a:t>= M</a:t>
            </a:r>
            <a:r>
              <a:rPr sz="2052" b="1" spc="-6" baseline="43010" dirty="0">
                <a:solidFill>
                  <a:srgbClr val="FFFFFF"/>
                </a:solidFill>
                <a:latin typeface="Comic Sans MS"/>
                <a:cs typeface="Comic Sans MS"/>
              </a:rPr>
              <a:t>e </a:t>
            </a:r>
            <a:r>
              <a:rPr sz="2118" dirty="0">
                <a:solidFill>
                  <a:srgbClr val="FFFFFF"/>
                </a:solidFill>
                <a:latin typeface="Comic Sans MS"/>
                <a:cs typeface="Comic Sans MS"/>
              </a:rPr>
              <a:t>(mod N)  </a:t>
            </a:r>
            <a:r>
              <a:rPr sz="2118" spc="-4" dirty="0">
                <a:solidFill>
                  <a:srgbClr val="FFFFFF"/>
                </a:solidFill>
                <a:latin typeface="Comic Sans MS"/>
                <a:cs typeface="Comic Sans MS"/>
              </a:rPr>
              <a:t>Decrypt:		</a:t>
            </a:r>
            <a:r>
              <a:rPr sz="2118" b="1" spc="9" dirty="0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sz="2052" b="1" spc="13" baseline="39426" dirty="0">
                <a:solidFill>
                  <a:srgbClr val="3399FF"/>
                </a:solidFill>
                <a:latin typeface="Comic Sans MS"/>
                <a:cs typeface="Comic Sans MS"/>
              </a:rPr>
              <a:t>d	</a:t>
            </a:r>
            <a:r>
              <a:rPr sz="2118" b="1" spc="-4" dirty="0">
                <a:solidFill>
                  <a:srgbClr val="FFFFFF"/>
                </a:solidFill>
                <a:latin typeface="Comic Sans MS"/>
                <a:cs typeface="Comic Sans MS"/>
              </a:rPr>
              <a:t>= </a:t>
            </a:r>
            <a:r>
              <a:rPr sz="2118" b="1" dirty="0">
                <a:solidFill>
                  <a:srgbClr val="FFFFFF"/>
                </a:solidFill>
                <a:latin typeface="Comic Sans MS"/>
                <a:cs typeface="Comic Sans MS"/>
              </a:rPr>
              <a:t>M </a:t>
            </a:r>
            <a:r>
              <a:rPr sz="2118" spc="-18" dirty="0">
                <a:solidFill>
                  <a:srgbClr val="FFFFFF"/>
                </a:solidFill>
                <a:latin typeface="Comic Sans MS"/>
                <a:cs typeface="Comic Sans MS"/>
              </a:rPr>
              <a:t>(mod</a:t>
            </a:r>
            <a:r>
              <a:rPr sz="2118" spc="-349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18" spc="-22" dirty="0">
                <a:solidFill>
                  <a:srgbClr val="FFFFFF"/>
                </a:solidFill>
                <a:latin typeface="Comic Sans MS"/>
                <a:cs typeface="Comic Sans MS"/>
              </a:rPr>
              <a:t>N)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793037">
              <a:spcBef>
                <a:spcPts val="1253"/>
              </a:spcBef>
            </a:pPr>
            <a:r>
              <a:rPr sz="1765" spc="-18" dirty="0">
                <a:solidFill>
                  <a:srgbClr val="FFFFFF"/>
                </a:solidFill>
                <a:latin typeface="Comic Sans MS"/>
                <a:cs typeface="Comic Sans MS"/>
              </a:rPr>
              <a:t>(</a:t>
            </a:r>
            <a:r>
              <a:rPr sz="1765" b="1" spc="-18" dirty="0">
                <a:solidFill>
                  <a:srgbClr val="FFFFFF"/>
                </a:solidFill>
                <a:latin typeface="Comic Sans MS"/>
                <a:cs typeface="Comic Sans MS"/>
              </a:rPr>
              <a:t>M </a:t>
            </a:r>
            <a:r>
              <a:rPr sz="1765" b="1" spc="304" dirty="0">
                <a:solidFill>
                  <a:srgbClr val="FFFFFF"/>
                </a:solidFill>
                <a:latin typeface="Symbol"/>
                <a:cs typeface="Symbol"/>
              </a:rPr>
              <a:t></a:t>
            </a:r>
            <a:r>
              <a:rPr sz="1765" b="1" spc="3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65" b="1" spc="22" dirty="0">
                <a:solidFill>
                  <a:srgbClr val="FFFFFF"/>
                </a:solidFill>
                <a:latin typeface="Comic Sans MS"/>
                <a:cs typeface="Comic Sans MS"/>
              </a:rPr>
              <a:t>Z</a:t>
            </a:r>
            <a:r>
              <a:rPr sz="1655" b="1" spc="33" baseline="-24444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1655" b="1" spc="-212" baseline="-24444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765" spc="4" dirty="0">
                <a:solidFill>
                  <a:srgbClr val="FFFFFF"/>
                </a:solidFill>
                <a:latin typeface="Comic Sans MS"/>
                <a:cs typeface="Comic Sans MS"/>
              </a:rPr>
              <a:t>)</a:t>
            </a:r>
            <a:endParaRPr sz="1765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8133" y="3538817"/>
            <a:ext cx="7142629" cy="2231539"/>
          </a:xfrm>
          <a:prstGeom prst="rect">
            <a:avLst/>
          </a:prstGeom>
        </p:spPr>
        <p:txBody>
          <a:bodyPr vert="horz" wrap="square" lIns="0" tIns="125506" rIns="0" bIns="0" rtlCol="0">
            <a:spAutoFit/>
          </a:bodyPr>
          <a:lstStyle/>
          <a:p>
            <a:pPr marL="313781" indent="-302575">
              <a:spcBef>
                <a:spcPts val="988"/>
              </a:spcBef>
              <a:buClr>
                <a:srgbClr val="33CCCC"/>
              </a:buClr>
              <a:buSzPct val="70833"/>
              <a:buFont typeface="Wingdings"/>
              <a:buChar char=""/>
              <a:tabLst>
                <a:tab pos="313221" algn="l"/>
                <a:tab pos="313781" algn="l"/>
              </a:tabLst>
            </a:pP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Completely insecure</a:t>
            </a:r>
            <a:r>
              <a:rPr sz="2118" spc="44" dirty="0">
                <a:solidFill>
                  <a:srgbClr val="FFCC00"/>
                </a:solidFill>
                <a:latin typeface="Comic Sans MS"/>
                <a:cs typeface="Comic Sans MS"/>
              </a:rPr>
              <a:t> </a:t>
            </a:r>
            <a:r>
              <a:rPr sz="2118" spc="-9" dirty="0">
                <a:solidFill>
                  <a:srgbClr val="FFCC00"/>
                </a:solidFill>
                <a:latin typeface="Comic Sans MS"/>
                <a:cs typeface="Comic Sans MS"/>
              </a:rPr>
              <a:t>cryptosystem: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666786" lvl="1" indent="-252146">
              <a:spcBef>
                <a:spcPts val="900"/>
              </a:spcBef>
              <a:buClr>
                <a:srgbClr val="FFCC00"/>
              </a:buClr>
              <a:buFontTx/>
              <a:buChar char="•"/>
              <a:tabLst>
                <a:tab pos="666225" algn="l"/>
                <a:tab pos="666786" algn="l"/>
              </a:tabLst>
            </a:pPr>
            <a:r>
              <a:rPr sz="2118" spc="-4" dirty="0">
                <a:solidFill>
                  <a:srgbClr val="FFFFFF"/>
                </a:solidFill>
                <a:latin typeface="Comic Sans MS"/>
                <a:cs typeface="Comic Sans MS"/>
              </a:rPr>
              <a:t>Does not satisfy basic </a:t>
            </a:r>
            <a:r>
              <a:rPr sz="2118" spc="-9" dirty="0">
                <a:solidFill>
                  <a:srgbClr val="FFFFFF"/>
                </a:solidFill>
                <a:latin typeface="Comic Sans MS"/>
                <a:cs typeface="Comic Sans MS"/>
              </a:rPr>
              <a:t>definitions </a:t>
            </a:r>
            <a:r>
              <a:rPr sz="2118" spc="-4" dirty="0">
                <a:solidFill>
                  <a:srgbClr val="FFFFFF"/>
                </a:solidFill>
                <a:latin typeface="Comic Sans MS"/>
                <a:cs typeface="Comic Sans MS"/>
              </a:rPr>
              <a:t>of</a:t>
            </a:r>
            <a:r>
              <a:rPr sz="2118" spc="11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18" spc="-9" dirty="0">
                <a:solidFill>
                  <a:srgbClr val="FFFFFF"/>
                </a:solidFill>
                <a:latin typeface="Comic Sans MS"/>
                <a:cs typeface="Comic Sans MS"/>
              </a:rPr>
              <a:t>security.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666786" lvl="1" indent="-252146">
              <a:spcBef>
                <a:spcPts val="900"/>
              </a:spcBef>
              <a:buClr>
                <a:srgbClr val="FFCC00"/>
              </a:buClr>
              <a:buFontTx/>
              <a:buChar char="•"/>
              <a:tabLst>
                <a:tab pos="666225" algn="l"/>
                <a:tab pos="666786" algn="l"/>
              </a:tabLst>
            </a:pPr>
            <a:r>
              <a:rPr sz="2118" spc="-4" dirty="0">
                <a:solidFill>
                  <a:srgbClr val="FFFFFF"/>
                </a:solidFill>
                <a:latin typeface="Comic Sans MS"/>
                <a:cs typeface="Comic Sans MS"/>
              </a:rPr>
              <a:t>Many attacks</a:t>
            </a:r>
            <a:r>
              <a:rPr sz="2118" spc="53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118" spc="-9" dirty="0">
                <a:solidFill>
                  <a:srgbClr val="FFFFFF"/>
                </a:solidFill>
                <a:latin typeface="Comic Sans MS"/>
                <a:cs typeface="Comic Sans MS"/>
              </a:rPr>
              <a:t>exist.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  <a:p>
            <a:pPr lvl="1">
              <a:spcBef>
                <a:spcPts val="13"/>
              </a:spcBef>
              <a:buClr>
                <a:srgbClr val="FFCC00"/>
              </a:buClr>
              <a:buFont typeface="Comic Sans MS"/>
              <a:buChar char="•"/>
            </a:pPr>
            <a:endParaRPr sz="37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>
              <a:buClr>
                <a:srgbClr val="33CCCC"/>
              </a:buClr>
              <a:buSzPct val="70833"/>
              <a:buFont typeface="Wingdings"/>
              <a:buChar char=""/>
              <a:tabLst>
                <a:tab pos="313221" algn="l"/>
                <a:tab pos="313781" algn="l"/>
              </a:tabLst>
            </a:pP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The RSA trapdoor permutation is not </a:t>
            </a:r>
            <a:r>
              <a:rPr sz="2118" dirty="0">
                <a:solidFill>
                  <a:srgbClr val="FFCC00"/>
                </a:solidFill>
                <a:latin typeface="Comic Sans MS"/>
                <a:cs typeface="Comic Sans MS"/>
              </a:rPr>
              <a:t>a </a:t>
            </a:r>
            <a:r>
              <a:rPr sz="2118" spc="-4" dirty="0">
                <a:solidFill>
                  <a:srgbClr val="FFCC00"/>
                </a:solidFill>
                <a:latin typeface="Comic Sans MS"/>
                <a:cs typeface="Comic Sans MS"/>
              </a:rPr>
              <a:t>cryptosystem</a:t>
            </a:r>
            <a:r>
              <a:rPr sz="2118" spc="9" dirty="0">
                <a:solidFill>
                  <a:srgbClr val="FFCC00"/>
                </a:solidFill>
                <a:latin typeface="Comic Sans MS"/>
                <a:cs typeface="Comic Sans MS"/>
              </a:rPr>
              <a:t> </a:t>
            </a:r>
            <a:r>
              <a:rPr sz="2118" dirty="0">
                <a:solidFill>
                  <a:srgbClr val="FFCC00"/>
                </a:solidFill>
                <a:latin typeface="Comic Sans MS"/>
                <a:cs typeface="Comic Sans MS"/>
              </a:rPr>
              <a:t>!</a:t>
            </a:r>
            <a:endParaRPr sz="2118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0739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6" y="105427"/>
            <a:ext cx="3236807" cy="67460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pc="-227" dirty="0"/>
              <a:t>Textbook</a:t>
            </a:r>
            <a:r>
              <a:rPr spc="-333" dirty="0"/>
              <a:t> </a:t>
            </a:r>
            <a:r>
              <a:rPr spc="-667" dirty="0"/>
              <a:t>RSA?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86" y="693793"/>
            <a:ext cx="10120207" cy="4592390"/>
          </a:xfrm>
          <a:prstGeom prst="rect">
            <a:avLst/>
          </a:prstGeom>
        </p:spPr>
        <p:txBody>
          <a:bodyPr vert="horz" wrap="square" lIns="0" tIns="248073" rIns="0" bIns="0" rtlCol="0">
            <a:spAutoFit/>
          </a:bodyPr>
          <a:lstStyle/>
          <a:p>
            <a:pPr marL="474121" indent="-457189">
              <a:spcBef>
                <a:spcPts val="1953"/>
              </a:spcBef>
              <a:buClr>
                <a:srgbClr val="000000"/>
              </a:buClr>
              <a:buFontTx/>
              <a:buChar char="•"/>
              <a:tabLst>
                <a:tab pos="473275" algn="l"/>
                <a:tab pos="474121" algn="l"/>
              </a:tabLst>
            </a:pPr>
            <a:r>
              <a:rPr sz="2933" spc="-107" dirty="0">
                <a:solidFill>
                  <a:srgbClr val="FFFFFF"/>
                </a:solidFill>
                <a:latin typeface="Arial"/>
                <a:cs typeface="Arial"/>
              </a:rPr>
              <a:t>Ciphertext </a:t>
            </a:r>
            <a:r>
              <a:rPr sz="2933" spc="-26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933" spc="-80" dirty="0">
                <a:solidFill>
                  <a:srgbClr val="FFFFFF"/>
                </a:solidFill>
                <a:latin typeface="Arial"/>
                <a:cs typeface="Arial"/>
              </a:rPr>
              <a:t>cleartext </a:t>
            </a:r>
            <a:r>
              <a:rPr sz="2900" spc="-160" baseline="24904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933" spc="-520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sz="2933" spc="-3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spc="-93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933">
              <a:solidFill>
                <a:prstClr val="black"/>
              </a:solidFill>
              <a:latin typeface="Arial"/>
              <a:cs typeface="Arial"/>
            </a:endParaRPr>
          </a:p>
          <a:p>
            <a:pPr marL="474121" indent="-457189">
              <a:spcBef>
                <a:spcPts val="1827"/>
              </a:spcBef>
              <a:buClr>
                <a:srgbClr val="000000"/>
              </a:buClr>
              <a:buFontTx/>
              <a:buChar char="•"/>
              <a:tabLst>
                <a:tab pos="473275" algn="l"/>
                <a:tab pos="474121" algn="l"/>
              </a:tabLst>
            </a:pPr>
            <a:r>
              <a:rPr sz="2933" spc="-120" dirty="0">
                <a:solidFill>
                  <a:srgbClr val="FFFFFF"/>
                </a:solidFill>
                <a:latin typeface="Arial"/>
                <a:cs typeface="Arial"/>
              </a:rPr>
              <a:t>Cleartext </a:t>
            </a:r>
            <a:r>
              <a:rPr sz="2933" spc="-152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933" spc="-233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933" spc="-93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933" spc="-87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933" spc="-100" dirty="0">
                <a:solidFill>
                  <a:srgbClr val="FFFFFF"/>
                </a:solidFill>
                <a:latin typeface="Arial"/>
                <a:cs typeface="Arial"/>
              </a:rPr>
              <a:t>cannot </a:t>
            </a:r>
            <a:r>
              <a:rPr sz="2933" spc="-14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933" spc="-107" dirty="0">
                <a:solidFill>
                  <a:srgbClr val="FFFFFF"/>
                </a:solidFill>
                <a:latin typeface="Arial"/>
                <a:cs typeface="Arial"/>
              </a:rPr>
              <a:t>larger </a:t>
            </a:r>
            <a:r>
              <a:rPr sz="2933" spc="-73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2933" spc="-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33" spc="-3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spc="-213" dirty="0">
                <a:solidFill>
                  <a:srgbClr val="FFFFFF"/>
                </a:solidFill>
                <a:latin typeface="Arial"/>
                <a:cs typeface="Arial"/>
              </a:rPr>
              <a:t>keysize</a:t>
            </a:r>
            <a:endParaRPr sz="2933">
              <a:solidFill>
                <a:prstClr val="black"/>
              </a:solidFill>
              <a:latin typeface="Arial"/>
              <a:cs typeface="Arial"/>
            </a:endParaRPr>
          </a:p>
          <a:p>
            <a:pPr marL="474121" indent="-457189">
              <a:spcBef>
                <a:spcPts val="1827"/>
              </a:spcBef>
              <a:buClr>
                <a:srgbClr val="000000"/>
              </a:buClr>
              <a:buFontTx/>
              <a:buChar char="•"/>
              <a:tabLst>
                <a:tab pos="473275" algn="l"/>
                <a:tab pos="474121" algn="l"/>
              </a:tabLst>
            </a:pPr>
            <a:r>
              <a:rPr sz="2933" spc="-493" dirty="0">
                <a:solidFill>
                  <a:srgbClr val="FFFFFF"/>
                </a:solidFill>
                <a:latin typeface="Arial"/>
                <a:cs typeface="Arial"/>
              </a:rPr>
              <a:t>RSA </a:t>
            </a:r>
            <a:r>
              <a:rPr sz="2933" spc="13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933" spc="-10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933" spc="-127" dirty="0">
                <a:solidFill>
                  <a:srgbClr val="FFFFFF"/>
                </a:solidFill>
                <a:latin typeface="Arial"/>
                <a:cs typeface="Arial"/>
              </a:rPr>
              <a:t>padding </a:t>
            </a:r>
            <a:r>
              <a:rPr sz="2933" spc="-152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933" spc="-80" dirty="0">
                <a:solidFill>
                  <a:srgbClr val="FFFFFF"/>
                </a:solidFill>
                <a:latin typeface="Arial"/>
                <a:cs typeface="Arial"/>
              </a:rPr>
              <a:t>referred </a:t>
            </a:r>
            <a:r>
              <a:rPr sz="2933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933" spc="-28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933" spc="-167" dirty="0">
                <a:solidFill>
                  <a:srgbClr val="FFFFFF"/>
                </a:solidFill>
                <a:latin typeface="Arial"/>
                <a:cs typeface="Arial"/>
              </a:rPr>
              <a:t>Textbook</a:t>
            </a:r>
            <a:r>
              <a:rPr sz="2933" spc="-4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spc="-493" dirty="0">
                <a:solidFill>
                  <a:srgbClr val="FFFFFF"/>
                </a:solidFill>
                <a:latin typeface="Arial"/>
                <a:cs typeface="Arial"/>
              </a:rPr>
              <a:t>RSA</a:t>
            </a:r>
            <a:endParaRPr sz="2933">
              <a:solidFill>
                <a:prstClr val="black"/>
              </a:solidFill>
              <a:latin typeface="Arial"/>
              <a:cs typeface="Arial"/>
            </a:endParaRPr>
          </a:p>
          <a:p>
            <a:pPr marL="474121" indent="-457189">
              <a:spcBef>
                <a:spcPts val="1827"/>
              </a:spcBef>
              <a:buClr>
                <a:srgbClr val="000000"/>
              </a:buClr>
              <a:buFontTx/>
              <a:buChar char="•"/>
              <a:tabLst>
                <a:tab pos="473275" algn="l"/>
                <a:tab pos="474121" algn="l"/>
              </a:tabLst>
            </a:pPr>
            <a:r>
              <a:rPr sz="2933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933" spc="-22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2933" spc="-34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spc="-107" dirty="0">
                <a:solidFill>
                  <a:srgbClr val="FFFFFF"/>
                </a:solidFill>
                <a:latin typeface="Arial"/>
                <a:cs typeface="Arial"/>
              </a:rPr>
              <a:t>problems:</a:t>
            </a:r>
            <a:endParaRPr sz="2933">
              <a:solidFill>
                <a:prstClr val="black"/>
              </a:solidFill>
              <a:latin typeface="Arial"/>
              <a:cs typeface="Arial"/>
            </a:endParaRPr>
          </a:p>
          <a:p>
            <a:pPr marL="938930" marR="6773" lvl="1" indent="-381837">
              <a:lnSpc>
                <a:spcPts val="4253"/>
              </a:lnSpc>
              <a:spcBef>
                <a:spcPts val="840"/>
              </a:spcBef>
              <a:buFontTx/>
              <a:buChar char="–"/>
              <a:tabLst>
                <a:tab pos="939777" algn="l"/>
              </a:tabLst>
            </a:pPr>
            <a:r>
              <a:rPr sz="3733" spc="-73" dirty="0">
                <a:solidFill>
                  <a:srgbClr val="FFFFFF"/>
                </a:solidFill>
                <a:latin typeface="Arial"/>
                <a:cs typeface="Arial"/>
              </a:rPr>
              <a:t>It’s </a:t>
            </a:r>
            <a:r>
              <a:rPr sz="3733" spc="-107" dirty="0">
                <a:solidFill>
                  <a:srgbClr val="FFFFFF"/>
                </a:solidFill>
                <a:latin typeface="Arial"/>
                <a:cs typeface="Arial"/>
              </a:rPr>
              <a:t>predictable, </a:t>
            </a:r>
            <a:r>
              <a:rPr sz="3733" spc="-267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3733" spc="-120" dirty="0">
                <a:solidFill>
                  <a:srgbClr val="FFFFFF"/>
                </a:solidFill>
                <a:latin typeface="Arial"/>
                <a:cs typeface="Arial"/>
              </a:rPr>
              <a:t>encrypted </a:t>
            </a:r>
            <a:r>
              <a:rPr sz="3733" spc="-87" dirty="0">
                <a:solidFill>
                  <a:srgbClr val="FFFFFF"/>
                </a:solidFill>
                <a:latin typeface="Arial"/>
                <a:cs typeface="Arial"/>
              </a:rPr>
              <a:t>result </a:t>
            </a:r>
            <a:r>
              <a:rPr sz="3733" spc="-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733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33" spc="-272" dirty="0">
                <a:solidFill>
                  <a:srgbClr val="FFFFFF"/>
                </a:solidFill>
                <a:latin typeface="Arial"/>
                <a:cs typeface="Arial"/>
              </a:rPr>
              <a:t>same  </a:t>
            </a:r>
            <a:r>
              <a:rPr sz="3733" spc="-100" dirty="0">
                <a:solidFill>
                  <a:srgbClr val="FFFFFF"/>
                </a:solidFill>
                <a:latin typeface="Arial"/>
                <a:cs typeface="Arial"/>
              </a:rPr>
              <a:t>cleartext</a:t>
            </a:r>
            <a:r>
              <a:rPr sz="3733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33" spc="-33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3733">
              <a:solidFill>
                <a:prstClr val="black"/>
              </a:solidFill>
              <a:latin typeface="Arial"/>
              <a:cs typeface="Arial"/>
            </a:endParaRPr>
          </a:p>
          <a:p>
            <a:pPr marL="938930" lvl="1" indent="-381837">
              <a:spcBef>
                <a:spcPts val="480"/>
              </a:spcBef>
              <a:buFontTx/>
              <a:buChar char="–"/>
              <a:tabLst>
                <a:tab pos="939777" algn="l"/>
              </a:tabLst>
            </a:pPr>
            <a:r>
              <a:rPr sz="3733" spc="-80" dirty="0">
                <a:solidFill>
                  <a:srgbClr val="FFFFFF"/>
                </a:solidFill>
                <a:latin typeface="Arial"/>
                <a:cs typeface="Arial"/>
              </a:rPr>
              <a:t>It’s </a:t>
            </a:r>
            <a:r>
              <a:rPr sz="3733" spc="-133" dirty="0">
                <a:solidFill>
                  <a:srgbClr val="FFFFFF"/>
                </a:solidFill>
                <a:latin typeface="Arial"/>
                <a:cs typeface="Arial"/>
              </a:rPr>
              <a:t>malleable, </a:t>
            </a:r>
            <a:r>
              <a:rPr sz="3733" spc="-160" dirty="0">
                <a:solidFill>
                  <a:srgbClr val="FFFFFF"/>
                </a:solidFill>
                <a:latin typeface="Arial"/>
                <a:cs typeface="Arial"/>
              </a:rPr>
              <a:t>due </a:t>
            </a:r>
            <a:r>
              <a:rPr sz="3733" spc="27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733" spc="-39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33" spc="-127" dirty="0">
                <a:solidFill>
                  <a:srgbClr val="FFFFFF"/>
                </a:solidFill>
                <a:latin typeface="Arial"/>
                <a:cs typeface="Arial"/>
              </a:rPr>
              <a:t>homomorphism</a:t>
            </a:r>
            <a:endParaRPr sz="3733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0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6" y="105427"/>
            <a:ext cx="5199380" cy="67460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pc="-227" dirty="0"/>
              <a:t>Textbook </a:t>
            </a:r>
            <a:r>
              <a:rPr spc="-707" dirty="0"/>
              <a:t>RSA</a:t>
            </a:r>
            <a:r>
              <a:rPr spc="-313" dirty="0"/>
              <a:t> </a:t>
            </a:r>
            <a:r>
              <a:rPr spc="-16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85" y="926254"/>
            <a:ext cx="2573867" cy="46758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474121" indent="-457189">
              <a:spcBef>
                <a:spcPts val="127"/>
              </a:spcBef>
              <a:buClr>
                <a:srgbClr val="000000"/>
              </a:buClr>
              <a:buFontTx/>
              <a:buChar char="•"/>
              <a:tabLst>
                <a:tab pos="473275" algn="l"/>
                <a:tab pos="474121" algn="l"/>
              </a:tabLst>
            </a:pPr>
            <a:r>
              <a:rPr sz="2933" spc="-73" dirty="0">
                <a:solidFill>
                  <a:srgbClr val="FFFFFF"/>
                </a:solidFill>
                <a:latin typeface="Arial"/>
                <a:cs typeface="Arial"/>
              </a:rPr>
              <a:t>Predictability:</a:t>
            </a:r>
            <a:endParaRPr sz="293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086" y="2962824"/>
            <a:ext cx="2263985" cy="46758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474121" indent="-457189">
              <a:spcBef>
                <a:spcPts val="127"/>
              </a:spcBef>
              <a:buClr>
                <a:srgbClr val="000000"/>
              </a:buClr>
              <a:buFontTx/>
              <a:buChar char="•"/>
              <a:tabLst>
                <a:tab pos="473275" algn="l"/>
                <a:tab pos="474121" algn="l"/>
              </a:tabLst>
            </a:pPr>
            <a:r>
              <a:rPr sz="2933" spc="-40" dirty="0">
                <a:solidFill>
                  <a:srgbClr val="FFFFFF"/>
                </a:solidFill>
                <a:latin typeface="Arial"/>
                <a:cs typeface="Arial"/>
              </a:rPr>
              <a:t>Malleabilit</a:t>
            </a:r>
            <a:r>
              <a:rPr sz="2933" spc="-147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93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9184" y="1544319"/>
            <a:ext cx="11574272" cy="1511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8545" y="1458977"/>
            <a:ext cx="10340847" cy="175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815" y="1580897"/>
            <a:ext cx="11367347" cy="1284112"/>
          </a:xfrm>
          <a:prstGeom prst="rect">
            <a:avLst/>
          </a:prstGeom>
          <a:solidFill>
            <a:srgbClr val="36828B"/>
          </a:solidFill>
        </p:spPr>
        <p:txBody>
          <a:bodyPr vert="horz" wrap="square" lIns="0" tIns="1693" rIns="0" bIns="0" rtlCol="0">
            <a:spAutoFit/>
          </a:bodyPr>
          <a:lstStyle/>
          <a:p>
            <a:pPr marL="121917" marR="1423211">
              <a:lnSpc>
                <a:spcPts val="2547"/>
              </a:lnSpc>
              <a:spcBef>
                <a:spcPts val="13"/>
              </a:spcBef>
            </a:pPr>
            <a:r>
              <a:rPr sz="2133" b="1" spc="339" dirty="0">
                <a:solidFill>
                  <a:srgbClr val="ACFF63"/>
                </a:solidFill>
                <a:latin typeface="DejaVu Sans"/>
                <a:cs typeface="DejaVu Sans"/>
              </a:rPr>
              <a:t>➜ </a:t>
            </a:r>
            <a:r>
              <a:rPr sz="2133" b="1" spc="-13" dirty="0">
                <a:solidFill>
                  <a:srgbClr val="9FFFFF"/>
                </a:solidFill>
                <a:latin typeface="Arial"/>
                <a:cs typeface="Arial"/>
              </a:rPr>
              <a:t>pyorapad </a:t>
            </a:r>
            <a:r>
              <a:rPr sz="2133" b="1" spc="-7" dirty="0">
                <a:solidFill>
                  <a:srgbClr val="A0D6FF"/>
                </a:solidFill>
                <a:latin typeface="Arial"/>
                <a:cs typeface="Arial"/>
              </a:rPr>
              <a:t>git:(</a:t>
            </a:r>
            <a:r>
              <a:rPr sz="2133" b="1" spc="-7" dirty="0">
                <a:solidFill>
                  <a:srgbClr val="FC7E6F"/>
                </a:solidFill>
                <a:latin typeface="Arial"/>
                <a:cs typeface="Arial"/>
              </a:rPr>
              <a:t>master</a:t>
            </a:r>
            <a:r>
              <a:rPr sz="2133" b="1" spc="-7" dirty="0">
                <a:solidFill>
                  <a:srgbClr val="A0D6FF"/>
                </a:solidFill>
                <a:latin typeface="Arial"/>
                <a:cs typeface="Arial"/>
              </a:rPr>
              <a:t>) </a:t>
            </a:r>
            <a:r>
              <a:rPr sz="2133" b="1" spc="-53" dirty="0">
                <a:solidFill>
                  <a:srgbClr val="FFFFB7"/>
                </a:solidFill>
                <a:latin typeface="DejaVu Sans"/>
                <a:cs typeface="DejaVu Sans"/>
              </a:rPr>
              <a:t>✗ </a:t>
            </a:r>
            <a:r>
              <a:rPr sz="2133" spc="272" dirty="0">
                <a:solidFill>
                  <a:srgbClr val="F1F1F1"/>
                </a:solidFill>
                <a:latin typeface="Arial"/>
                <a:cs typeface="Arial"/>
              </a:rPr>
              <a:t>./rsa_test_client.py </a:t>
            </a:r>
            <a:r>
              <a:rPr sz="2133" spc="147" dirty="0">
                <a:solidFill>
                  <a:srgbClr val="F1F1F1"/>
                </a:solidFill>
                <a:latin typeface="Arial"/>
                <a:cs typeface="Arial"/>
              </a:rPr>
              <a:t>keypairs/256.pub </a:t>
            </a:r>
            <a:r>
              <a:rPr sz="2133" spc="187" dirty="0">
                <a:solidFill>
                  <a:srgbClr val="F1F1F1"/>
                </a:solidFill>
                <a:latin typeface="Arial"/>
                <a:cs typeface="Arial"/>
              </a:rPr>
              <a:t>"05"  </a:t>
            </a:r>
            <a:r>
              <a:rPr sz="2133" spc="13" dirty="0">
                <a:solidFill>
                  <a:srgbClr val="FFFF00"/>
                </a:solidFill>
                <a:latin typeface="Arial"/>
                <a:cs typeface="Arial"/>
              </a:rPr>
              <a:t>42f7816006de56bc4899a96645dff79227b6ebe40e6c82363c35b07fe4e8d63b</a:t>
            </a:r>
            <a:endParaRPr sz="2133">
              <a:solidFill>
                <a:prstClr val="black"/>
              </a:solidFill>
              <a:latin typeface="Arial"/>
              <a:cs typeface="Arial"/>
            </a:endParaRPr>
          </a:p>
          <a:p>
            <a:pPr marL="121917" marR="1423211">
              <a:lnSpc>
                <a:spcPts val="2547"/>
              </a:lnSpc>
              <a:spcBef>
                <a:spcPts val="27"/>
              </a:spcBef>
            </a:pPr>
            <a:r>
              <a:rPr sz="2133" b="1" spc="339" dirty="0">
                <a:solidFill>
                  <a:srgbClr val="ACFF63"/>
                </a:solidFill>
                <a:latin typeface="DejaVu Sans"/>
                <a:cs typeface="DejaVu Sans"/>
              </a:rPr>
              <a:t>➜ </a:t>
            </a:r>
            <a:r>
              <a:rPr sz="2133" b="1" spc="-13" dirty="0">
                <a:solidFill>
                  <a:srgbClr val="9FFFFF"/>
                </a:solidFill>
                <a:latin typeface="Arial"/>
                <a:cs typeface="Arial"/>
              </a:rPr>
              <a:t>pyorapad </a:t>
            </a:r>
            <a:r>
              <a:rPr sz="2133" b="1" spc="-7" dirty="0">
                <a:solidFill>
                  <a:srgbClr val="A0D6FF"/>
                </a:solidFill>
                <a:latin typeface="Arial"/>
                <a:cs typeface="Arial"/>
              </a:rPr>
              <a:t>git:(</a:t>
            </a:r>
            <a:r>
              <a:rPr sz="2133" b="1" spc="-7" dirty="0">
                <a:solidFill>
                  <a:srgbClr val="FC7E6F"/>
                </a:solidFill>
                <a:latin typeface="Arial"/>
                <a:cs typeface="Arial"/>
              </a:rPr>
              <a:t>master</a:t>
            </a:r>
            <a:r>
              <a:rPr sz="2133" b="1" spc="-7" dirty="0">
                <a:solidFill>
                  <a:srgbClr val="A0D6FF"/>
                </a:solidFill>
                <a:latin typeface="Arial"/>
                <a:cs typeface="Arial"/>
              </a:rPr>
              <a:t>) </a:t>
            </a:r>
            <a:r>
              <a:rPr sz="2133" b="1" spc="-53" dirty="0">
                <a:solidFill>
                  <a:srgbClr val="FFFFB7"/>
                </a:solidFill>
                <a:latin typeface="DejaVu Sans"/>
                <a:cs typeface="DejaVu Sans"/>
              </a:rPr>
              <a:t>✗ </a:t>
            </a:r>
            <a:r>
              <a:rPr sz="2133" spc="272" dirty="0">
                <a:solidFill>
                  <a:srgbClr val="F1F1F1"/>
                </a:solidFill>
                <a:latin typeface="Arial"/>
                <a:cs typeface="Arial"/>
              </a:rPr>
              <a:t>./rsa_test_client.py </a:t>
            </a:r>
            <a:r>
              <a:rPr sz="2133" spc="147" dirty="0">
                <a:solidFill>
                  <a:srgbClr val="F1F1F1"/>
                </a:solidFill>
                <a:latin typeface="Arial"/>
                <a:cs typeface="Arial"/>
              </a:rPr>
              <a:t>keypairs/256.pub </a:t>
            </a:r>
            <a:r>
              <a:rPr sz="2133" spc="187" dirty="0">
                <a:solidFill>
                  <a:srgbClr val="F1F1F1"/>
                </a:solidFill>
                <a:latin typeface="Arial"/>
                <a:cs typeface="Arial"/>
              </a:rPr>
              <a:t>"05"  </a:t>
            </a:r>
            <a:r>
              <a:rPr sz="2133" spc="13" dirty="0">
                <a:solidFill>
                  <a:srgbClr val="FFFF00"/>
                </a:solidFill>
                <a:latin typeface="Arial"/>
                <a:cs typeface="Arial"/>
              </a:rPr>
              <a:t>42f7816006de56bc4899a96645dff79227b6ebe40e6c82363c35b07fe4e8d63b</a:t>
            </a:r>
            <a:endParaRPr sz="213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991" y="3468623"/>
            <a:ext cx="11572240" cy="2757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6673" y="3387343"/>
            <a:ext cx="10598911" cy="2987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0624" y="3505200"/>
            <a:ext cx="11365653" cy="2550160"/>
          </a:xfrm>
          <a:custGeom>
            <a:avLst/>
            <a:gdLst/>
            <a:ahLst/>
            <a:cxnLst/>
            <a:rect l="l" t="t" r="r" b="b"/>
            <a:pathLst>
              <a:path w="8524240" h="1912620">
                <a:moveTo>
                  <a:pt x="0" y="1912620"/>
                </a:moveTo>
                <a:lnTo>
                  <a:pt x="8523732" y="1912620"/>
                </a:lnTo>
                <a:lnTo>
                  <a:pt x="8523732" y="0"/>
                </a:lnTo>
                <a:lnTo>
                  <a:pt x="0" y="0"/>
                </a:lnTo>
                <a:lnTo>
                  <a:pt x="0" y="1912620"/>
                </a:lnTo>
                <a:close/>
              </a:path>
            </a:pathLst>
          </a:custGeom>
          <a:solidFill>
            <a:srgbClr val="36828B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798" y="3472011"/>
            <a:ext cx="10142220" cy="258019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933" marR="1482476">
              <a:lnSpc>
                <a:spcPts val="2227"/>
              </a:lnSpc>
              <a:spcBef>
                <a:spcPts val="220"/>
              </a:spcBef>
            </a:pPr>
            <a:r>
              <a:rPr sz="1867" b="1" spc="305" dirty="0">
                <a:solidFill>
                  <a:srgbClr val="ACFF63"/>
                </a:solidFill>
                <a:latin typeface="DejaVu Sans"/>
                <a:cs typeface="DejaVu Sans"/>
              </a:rPr>
              <a:t>➜ </a:t>
            </a:r>
            <a:r>
              <a:rPr sz="1867" b="1" spc="-13" dirty="0">
                <a:solidFill>
                  <a:srgbClr val="9FFFFF"/>
                </a:solidFill>
                <a:latin typeface="Arial"/>
                <a:cs typeface="Arial"/>
              </a:rPr>
              <a:t>pyorapad </a:t>
            </a:r>
            <a:r>
              <a:rPr sz="1867" b="1" spc="-7" dirty="0">
                <a:solidFill>
                  <a:srgbClr val="A0D6FF"/>
                </a:solidFill>
                <a:latin typeface="Arial"/>
                <a:cs typeface="Arial"/>
              </a:rPr>
              <a:t>git:(</a:t>
            </a:r>
            <a:r>
              <a:rPr sz="1867" b="1" spc="-7" dirty="0">
                <a:solidFill>
                  <a:srgbClr val="FC7E6F"/>
                </a:solidFill>
                <a:latin typeface="Arial"/>
                <a:cs typeface="Arial"/>
              </a:rPr>
              <a:t>master</a:t>
            </a:r>
            <a:r>
              <a:rPr sz="1867" b="1" spc="-7" dirty="0">
                <a:solidFill>
                  <a:srgbClr val="A0D6FF"/>
                </a:solidFill>
                <a:latin typeface="Arial"/>
                <a:cs typeface="Arial"/>
              </a:rPr>
              <a:t>) </a:t>
            </a:r>
            <a:r>
              <a:rPr sz="1867" b="1" spc="-40" dirty="0">
                <a:solidFill>
                  <a:srgbClr val="FFFFB7"/>
                </a:solidFill>
                <a:latin typeface="DejaVu Sans"/>
                <a:cs typeface="DejaVu Sans"/>
              </a:rPr>
              <a:t>✗ </a:t>
            </a:r>
            <a:r>
              <a:rPr sz="1867" spc="247" dirty="0">
                <a:solidFill>
                  <a:srgbClr val="F1F1F1"/>
                </a:solidFill>
                <a:latin typeface="Arial"/>
                <a:cs typeface="Arial"/>
              </a:rPr>
              <a:t>./rsa_test_client.py </a:t>
            </a:r>
            <a:r>
              <a:rPr sz="1867" spc="133" dirty="0">
                <a:solidFill>
                  <a:srgbClr val="F1F1F1"/>
                </a:solidFill>
                <a:latin typeface="Arial"/>
                <a:cs typeface="Arial"/>
              </a:rPr>
              <a:t>keypairs/256.pub </a:t>
            </a:r>
            <a:r>
              <a:rPr sz="1867" spc="173" dirty="0">
                <a:solidFill>
                  <a:srgbClr val="F1F1F1"/>
                </a:solidFill>
                <a:latin typeface="Arial"/>
                <a:cs typeface="Arial"/>
              </a:rPr>
              <a:t>"02"  </a:t>
            </a:r>
            <a:r>
              <a:rPr sz="1867" spc="20" dirty="0">
                <a:solidFill>
                  <a:srgbClr val="F1F1F1"/>
                </a:solidFill>
                <a:latin typeface="Arial"/>
                <a:cs typeface="Arial"/>
              </a:rPr>
              <a:t>4129a5c8ade1f1a001fef7a6eedbde3d751c9897cbe9762ebb6c968d4046bd08</a:t>
            </a:r>
            <a:endParaRPr sz="1867" dirty="0">
              <a:solidFill>
                <a:prstClr val="black"/>
              </a:solidFill>
              <a:latin typeface="Arial"/>
              <a:cs typeface="Arial"/>
            </a:endParaRPr>
          </a:p>
          <a:p>
            <a:pPr marL="16933" marR="1482476">
              <a:lnSpc>
                <a:spcPts val="2227"/>
              </a:lnSpc>
              <a:spcBef>
                <a:spcPts val="27"/>
              </a:spcBef>
            </a:pPr>
            <a:r>
              <a:rPr sz="1867" b="1" spc="305" dirty="0">
                <a:solidFill>
                  <a:srgbClr val="ACFF63"/>
                </a:solidFill>
                <a:latin typeface="DejaVu Sans"/>
                <a:cs typeface="DejaVu Sans"/>
              </a:rPr>
              <a:t>➜ </a:t>
            </a:r>
            <a:r>
              <a:rPr sz="1867" b="1" spc="-13" dirty="0">
                <a:solidFill>
                  <a:srgbClr val="9FFFFF"/>
                </a:solidFill>
                <a:latin typeface="Arial"/>
                <a:cs typeface="Arial"/>
              </a:rPr>
              <a:t>pyorapad </a:t>
            </a:r>
            <a:r>
              <a:rPr sz="1867" b="1" spc="-7" dirty="0">
                <a:solidFill>
                  <a:srgbClr val="A0D6FF"/>
                </a:solidFill>
                <a:latin typeface="Arial"/>
                <a:cs typeface="Arial"/>
              </a:rPr>
              <a:t>git:(</a:t>
            </a:r>
            <a:r>
              <a:rPr sz="1867" b="1" spc="-7" dirty="0">
                <a:solidFill>
                  <a:srgbClr val="FC7E6F"/>
                </a:solidFill>
                <a:latin typeface="Arial"/>
                <a:cs typeface="Arial"/>
              </a:rPr>
              <a:t>master</a:t>
            </a:r>
            <a:r>
              <a:rPr sz="1867" b="1" spc="-7" dirty="0">
                <a:solidFill>
                  <a:srgbClr val="A0D6FF"/>
                </a:solidFill>
                <a:latin typeface="Arial"/>
                <a:cs typeface="Arial"/>
              </a:rPr>
              <a:t>) </a:t>
            </a:r>
            <a:r>
              <a:rPr sz="1867" b="1" spc="-40" dirty="0">
                <a:solidFill>
                  <a:srgbClr val="FFFFB7"/>
                </a:solidFill>
                <a:latin typeface="DejaVu Sans"/>
                <a:cs typeface="DejaVu Sans"/>
              </a:rPr>
              <a:t>✗ </a:t>
            </a:r>
            <a:r>
              <a:rPr sz="1867" spc="247" dirty="0">
                <a:solidFill>
                  <a:srgbClr val="F1F1F1"/>
                </a:solidFill>
                <a:latin typeface="Arial"/>
                <a:cs typeface="Arial"/>
              </a:rPr>
              <a:t>./rsa_test_client.py </a:t>
            </a:r>
            <a:r>
              <a:rPr sz="1867" spc="133" dirty="0">
                <a:solidFill>
                  <a:srgbClr val="F1F1F1"/>
                </a:solidFill>
                <a:latin typeface="Arial"/>
                <a:cs typeface="Arial"/>
              </a:rPr>
              <a:t>keypairs/256.pub </a:t>
            </a:r>
            <a:r>
              <a:rPr sz="1867" spc="173" dirty="0">
                <a:solidFill>
                  <a:srgbClr val="F1F1F1"/>
                </a:solidFill>
                <a:latin typeface="Arial"/>
                <a:cs typeface="Arial"/>
              </a:rPr>
              <a:t>"03"  </a:t>
            </a:r>
            <a:r>
              <a:rPr sz="1867" spc="53" dirty="0">
                <a:solidFill>
                  <a:srgbClr val="F1F1F1"/>
                </a:solidFill>
                <a:latin typeface="Arial"/>
                <a:cs typeface="Arial"/>
              </a:rPr>
              <a:t>7025b707f05ad5d7148f01eaf17fda3aac178f4aa48ace00bc8ef6ecf4ce40eb</a:t>
            </a:r>
            <a:endParaRPr sz="1867" dirty="0">
              <a:solidFill>
                <a:prstClr val="black"/>
              </a:solidFill>
              <a:latin typeface="Arial"/>
              <a:cs typeface="Arial"/>
            </a:endParaRPr>
          </a:p>
          <a:p>
            <a:pPr marL="16933">
              <a:lnSpc>
                <a:spcPts val="2173"/>
              </a:lnSpc>
            </a:pPr>
            <a:r>
              <a:rPr sz="1867" spc="-73" dirty="0">
                <a:solidFill>
                  <a:srgbClr val="9FFFFF"/>
                </a:solidFill>
                <a:latin typeface="Arial"/>
                <a:cs typeface="Arial"/>
              </a:rPr>
              <a:t>&gt;&gt;&gt; </a:t>
            </a:r>
            <a:r>
              <a:rPr sz="1867" spc="120" dirty="0">
                <a:solidFill>
                  <a:srgbClr val="9FFFFF"/>
                </a:solidFill>
                <a:latin typeface="Arial"/>
                <a:cs typeface="Arial"/>
              </a:rPr>
              <a:t>hex</a:t>
            </a:r>
            <a:r>
              <a:rPr sz="1867" spc="120" dirty="0">
                <a:solidFill>
                  <a:srgbClr val="FFFFB7"/>
                </a:solidFill>
                <a:latin typeface="Arial"/>
                <a:cs typeface="Arial"/>
              </a:rPr>
              <a:t>((</a:t>
            </a:r>
            <a:r>
              <a:rPr sz="1867" spc="120" dirty="0">
                <a:solidFill>
                  <a:srgbClr val="9FFFFF"/>
                </a:solidFill>
                <a:latin typeface="Arial"/>
                <a:cs typeface="Arial"/>
              </a:rPr>
              <a:t>two </a:t>
            </a:r>
            <a:r>
              <a:rPr sz="1867" b="1" dirty="0">
                <a:solidFill>
                  <a:srgbClr val="FFFFB7"/>
                </a:solidFill>
                <a:latin typeface="Arial"/>
                <a:cs typeface="Arial"/>
              </a:rPr>
              <a:t>* </a:t>
            </a:r>
            <a:r>
              <a:rPr sz="1867" spc="207" dirty="0">
                <a:solidFill>
                  <a:srgbClr val="9FFFFF"/>
                </a:solidFill>
                <a:latin typeface="Arial"/>
                <a:cs typeface="Arial"/>
              </a:rPr>
              <a:t>three</a:t>
            </a:r>
            <a:r>
              <a:rPr sz="1867" spc="207" dirty="0">
                <a:solidFill>
                  <a:srgbClr val="FFFFB7"/>
                </a:solidFill>
                <a:latin typeface="Arial"/>
                <a:cs typeface="Arial"/>
              </a:rPr>
              <a:t>) </a:t>
            </a:r>
            <a:r>
              <a:rPr sz="1867" b="1" spc="7" dirty="0">
                <a:solidFill>
                  <a:srgbClr val="FFFFB7"/>
                </a:solidFill>
                <a:latin typeface="Arial"/>
                <a:cs typeface="Arial"/>
              </a:rPr>
              <a:t>%</a:t>
            </a:r>
            <a:r>
              <a:rPr sz="1867" b="1" spc="-80" dirty="0">
                <a:solidFill>
                  <a:srgbClr val="FFFFB7"/>
                </a:solidFill>
                <a:latin typeface="Arial"/>
                <a:cs typeface="Arial"/>
              </a:rPr>
              <a:t> </a:t>
            </a:r>
            <a:r>
              <a:rPr sz="1867" spc="193" dirty="0">
                <a:solidFill>
                  <a:srgbClr val="9FFFFF"/>
                </a:solidFill>
                <a:latin typeface="Arial"/>
                <a:cs typeface="Arial"/>
              </a:rPr>
              <a:t>n</a:t>
            </a:r>
            <a:r>
              <a:rPr sz="1867" spc="193" dirty="0">
                <a:solidFill>
                  <a:srgbClr val="FFFFB7"/>
                </a:solidFill>
                <a:latin typeface="Arial"/>
                <a:cs typeface="Arial"/>
              </a:rPr>
              <a:t>)</a:t>
            </a:r>
            <a:endParaRPr sz="1867" dirty="0">
              <a:solidFill>
                <a:prstClr val="black"/>
              </a:solidFill>
              <a:latin typeface="Arial"/>
              <a:cs typeface="Arial"/>
            </a:endParaRPr>
          </a:p>
          <a:p>
            <a:pPr marL="16933">
              <a:lnSpc>
                <a:spcPts val="2233"/>
              </a:lnSpc>
            </a:pPr>
            <a:r>
              <a:rPr sz="1867" spc="20" dirty="0">
                <a:solidFill>
                  <a:srgbClr val="F0F0F0"/>
                </a:solidFill>
                <a:latin typeface="Arial"/>
                <a:cs typeface="Arial"/>
              </a:rPr>
              <a:t>'0x</a:t>
            </a:r>
            <a:r>
              <a:rPr sz="1867" spc="20" dirty="0">
                <a:solidFill>
                  <a:srgbClr val="FFFF00"/>
                </a:solidFill>
                <a:latin typeface="Arial"/>
                <a:cs typeface="Arial"/>
              </a:rPr>
              <a:t>2d06ea3806280fddaa35137e3d2bad0152d512a23368c65470dbb5072685a50e</a:t>
            </a:r>
            <a:r>
              <a:rPr sz="1867" spc="20" dirty="0">
                <a:solidFill>
                  <a:srgbClr val="F0F0F0"/>
                </a:solidFill>
                <a:latin typeface="Arial"/>
                <a:cs typeface="Arial"/>
              </a:rPr>
              <a:t>L'</a:t>
            </a:r>
            <a:endParaRPr sz="1867" dirty="0">
              <a:solidFill>
                <a:prstClr val="black"/>
              </a:solidFill>
              <a:latin typeface="Arial"/>
              <a:cs typeface="Arial"/>
            </a:endParaRPr>
          </a:p>
          <a:p>
            <a:pPr marL="16933" marR="6773">
              <a:lnSpc>
                <a:spcPts val="2227"/>
              </a:lnSpc>
              <a:spcBef>
                <a:spcPts val="107"/>
              </a:spcBef>
            </a:pPr>
            <a:r>
              <a:rPr sz="1867" b="1" spc="305" dirty="0">
                <a:solidFill>
                  <a:srgbClr val="FC7E6F"/>
                </a:solidFill>
                <a:latin typeface="DejaVu Sans"/>
                <a:cs typeface="DejaVu Sans"/>
              </a:rPr>
              <a:t>➜ </a:t>
            </a:r>
            <a:r>
              <a:rPr sz="1867" b="1" spc="-13" dirty="0">
                <a:solidFill>
                  <a:srgbClr val="9FFFFF"/>
                </a:solidFill>
                <a:latin typeface="Arial"/>
                <a:cs typeface="Arial"/>
              </a:rPr>
              <a:t>pyorapad </a:t>
            </a:r>
            <a:r>
              <a:rPr sz="1867" b="1" spc="-7" dirty="0">
                <a:solidFill>
                  <a:srgbClr val="A0D6FF"/>
                </a:solidFill>
                <a:latin typeface="Arial"/>
                <a:cs typeface="Arial"/>
              </a:rPr>
              <a:t>git:(</a:t>
            </a:r>
            <a:r>
              <a:rPr sz="1867" b="1" spc="-7" dirty="0">
                <a:solidFill>
                  <a:srgbClr val="FC7E6F"/>
                </a:solidFill>
                <a:latin typeface="Arial"/>
                <a:cs typeface="Arial"/>
              </a:rPr>
              <a:t>master</a:t>
            </a:r>
            <a:r>
              <a:rPr sz="1867" b="1" spc="-7" dirty="0">
                <a:solidFill>
                  <a:srgbClr val="A0D6FF"/>
                </a:solidFill>
                <a:latin typeface="Arial"/>
                <a:cs typeface="Arial"/>
              </a:rPr>
              <a:t>) </a:t>
            </a:r>
            <a:r>
              <a:rPr sz="1867" b="1" spc="-40" dirty="0">
                <a:solidFill>
                  <a:srgbClr val="FFFFB7"/>
                </a:solidFill>
                <a:latin typeface="DejaVu Sans"/>
                <a:cs typeface="DejaVu Sans"/>
              </a:rPr>
              <a:t>✗ </a:t>
            </a:r>
            <a:r>
              <a:rPr sz="1867" spc="180" dirty="0">
                <a:solidFill>
                  <a:srgbClr val="F1F1F1"/>
                </a:solidFill>
                <a:latin typeface="Arial"/>
                <a:cs typeface="Arial"/>
              </a:rPr>
              <a:t>./pkcs1_test_oracle.py </a:t>
            </a:r>
            <a:r>
              <a:rPr sz="1867" spc="193" dirty="0">
                <a:solidFill>
                  <a:srgbClr val="F1F1F1"/>
                </a:solidFill>
                <a:latin typeface="Arial"/>
                <a:cs typeface="Arial"/>
              </a:rPr>
              <a:t>keypairs/256.priv  </a:t>
            </a:r>
            <a:r>
              <a:rPr sz="1867" dirty="0">
                <a:solidFill>
                  <a:srgbClr val="F1F1F1"/>
                </a:solidFill>
                <a:latin typeface="Arial"/>
                <a:cs typeface="Arial"/>
              </a:rPr>
              <a:t>2d06ea3806280fddaa35137e3d2bad0152d512a23368c65470dbb5072685a50e </a:t>
            </a:r>
            <a:r>
              <a:rPr sz="1867" spc="-40" dirty="0">
                <a:solidFill>
                  <a:srgbClr val="F1F1F1"/>
                </a:solidFill>
                <a:latin typeface="Arial"/>
                <a:cs typeface="Arial"/>
              </a:rPr>
              <a:t>2&gt;</a:t>
            </a:r>
            <a:r>
              <a:rPr sz="1867" spc="20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867" spc="260" dirty="0">
                <a:solidFill>
                  <a:srgbClr val="F1F1F1"/>
                </a:solidFill>
                <a:latin typeface="Arial"/>
                <a:cs typeface="Arial"/>
              </a:rPr>
              <a:t>/dev/null</a:t>
            </a:r>
            <a:endParaRPr sz="1867" dirty="0">
              <a:solidFill>
                <a:prstClr val="black"/>
              </a:solidFill>
              <a:latin typeface="Arial"/>
              <a:cs typeface="Arial"/>
            </a:endParaRPr>
          </a:p>
          <a:p>
            <a:pPr marL="16933">
              <a:lnSpc>
                <a:spcPts val="2167"/>
              </a:lnSpc>
            </a:pPr>
            <a:r>
              <a:rPr sz="1867" spc="-7" dirty="0">
                <a:solidFill>
                  <a:srgbClr val="F1F1F1"/>
                </a:solidFill>
                <a:latin typeface="Arial"/>
                <a:cs typeface="Arial"/>
              </a:rPr>
              <a:t>000000000000000000000000000000000000000000000000000000000000000</a:t>
            </a:r>
            <a:r>
              <a:rPr sz="1867" spc="-7" dirty="0">
                <a:solidFill>
                  <a:srgbClr val="FFFF00"/>
                </a:solidFill>
                <a:latin typeface="Arial"/>
                <a:cs typeface="Arial"/>
              </a:rPr>
              <a:t>6</a:t>
            </a:r>
            <a:endParaRPr sz="1867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44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5" y="105427"/>
            <a:ext cx="2065867" cy="67460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pc="-180" dirty="0"/>
              <a:t>Solutions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85" y="693793"/>
            <a:ext cx="9655387" cy="4051151"/>
          </a:xfrm>
          <a:prstGeom prst="rect">
            <a:avLst/>
          </a:prstGeom>
        </p:spPr>
        <p:txBody>
          <a:bodyPr vert="horz" wrap="square" lIns="0" tIns="248073" rIns="0" bIns="0" rtlCol="0">
            <a:spAutoFit/>
          </a:bodyPr>
          <a:lstStyle/>
          <a:p>
            <a:pPr marL="474121" indent="-457189">
              <a:spcBef>
                <a:spcPts val="1953"/>
              </a:spcBef>
              <a:buClr>
                <a:srgbClr val="000000"/>
              </a:buClr>
              <a:buFontTx/>
              <a:buChar char="•"/>
              <a:tabLst>
                <a:tab pos="473275" algn="l"/>
                <a:tab pos="474121" algn="l"/>
              </a:tabLst>
            </a:pPr>
            <a:r>
              <a:rPr sz="2933" spc="-152" dirty="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sz="2933" spc="-107" dirty="0">
                <a:solidFill>
                  <a:srgbClr val="FFFFFF"/>
                </a:solidFill>
                <a:latin typeface="Arial"/>
                <a:cs typeface="Arial"/>
              </a:rPr>
              <a:t>random</a:t>
            </a:r>
            <a:r>
              <a:rPr sz="2933" spc="-1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spc="-127" dirty="0">
                <a:solidFill>
                  <a:srgbClr val="FFFFFF"/>
                </a:solidFill>
                <a:latin typeface="Arial"/>
                <a:cs typeface="Arial"/>
              </a:rPr>
              <a:t>padding</a:t>
            </a:r>
            <a:endParaRPr sz="2933">
              <a:solidFill>
                <a:prstClr val="black"/>
              </a:solidFill>
              <a:latin typeface="Arial"/>
              <a:cs typeface="Arial"/>
            </a:endParaRPr>
          </a:p>
          <a:p>
            <a:pPr marL="474121" indent="-457189">
              <a:spcBef>
                <a:spcPts val="1827"/>
              </a:spcBef>
              <a:buClr>
                <a:srgbClr val="000000"/>
              </a:buClr>
              <a:buFontTx/>
              <a:buChar char="•"/>
              <a:tabLst>
                <a:tab pos="473275" algn="l"/>
                <a:tab pos="474121" algn="l"/>
              </a:tabLst>
            </a:pPr>
            <a:r>
              <a:rPr sz="2933" spc="-200" dirty="0">
                <a:solidFill>
                  <a:srgbClr val="FFFFFF"/>
                </a:solidFill>
                <a:latin typeface="Arial"/>
                <a:cs typeface="Arial"/>
              </a:rPr>
              <a:t>Several</a:t>
            </a:r>
            <a:r>
              <a:rPr sz="2933" spc="-1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spc="-127" dirty="0">
                <a:solidFill>
                  <a:srgbClr val="FFFFFF"/>
                </a:solidFill>
                <a:latin typeface="Arial"/>
                <a:cs typeface="Arial"/>
              </a:rPr>
              <a:t>proposals:</a:t>
            </a:r>
            <a:endParaRPr sz="2933">
              <a:solidFill>
                <a:prstClr val="black"/>
              </a:solidFill>
              <a:latin typeface="Arial"/>
              <a:cs typeface="Arial"/>
            </a:endParaRPr>
          </a:p>
          <a:p>
            <a:pPr marL="938930" lvl="1" indent="-381837">
              <a:spcBef>
                <a:spcPts val="513"/>
              </a:spcBef>
              <a:buFontTx/>
              <a:buChar char="–"/>
              <a:tabLst>
                <a:tab pos="939777" algn="l"/>
              </a:tabLst>
            </a:pPr>
            <a:r>
              <a:rPr sz="3733" spc="-593" dirty="0">
                <a:solidFill>
                  <a:srgbClr val="FFFFFF"/>
                </a:solidFill>
                <a:latin typeface="Arial"/>
                <a:cs typeface="Arial"/>
              </a:rPr>
              <a:t>PKCS1</a:t>
            </a:r>
            <a:r>
              <a:rPr sz="3733" spc="-1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33" spc="-167" dirty="0">
                <a:solidFill>
                  <a:srgbClr val="FFFFFF"/>
                </a:solidFill>
                <a:latin typeface="Arial"/>
                <a:cs typeface="Arial"/>
              </a:rPr>
              <a:t>v1.5</a:t>
            </a:r>
            <a:endParaRPr sz="3733">
              <a:solidFill>
                <a:prstClr val="black"/>
              </a:solidFill>
              <a:latin typeface="Arial"/>
              <a:cs typeface="Arial"/>
            </a:endParaRPr>
          </a:p>
          <a:p>
            <a:pPr marL="938930" lvl="1" indent="-381837">
              <a:spcBef>
                <a:spcPts val="579"/>
              </a:spcBef>
              <a:buFontTx/>
              <a:buChar char="–"/>
              <a:tabLst>
                <a:tab pos="939777" algn="l"/>
              </a:tabLst>
            </a:pPr>
            <a:r>
              <a:rPr sz="3733" spc="-593" dirty="0">
                <a:solidFill>
                  <a:srgbClr val="FFFFFF"/>
                </a:solidFill>
                <a:latin typeface="Arial"/>
                <a:cs typeface="Arial"/>
              </a:rPr>
              <a:t>PKCS1 </a:t>
            </a:r>
            <a:r>
              <a:rPr sz="3733" spc="-167" dirty="0">
                <a:solidFill>
                  <a:srgbClr val="FFFFFF"/>
                </a:solidFill>
                <a:latin typeface="Arial"/>
                <a:cs typeface="Arial"/>
              </a:rPr>
              <a:t>v2.0 </a:t>
            </a:r>
            <a:r>
              <a:rPr sz="3733" spc="-100" dirty="0">
                <a:solidFill>
                  <a:srgbClr val="FFFFFF"/>
                </a:solidFill>
                <a:latin typeface="Arial"/>
                <a:cs typeface="Arial"/>
              </a:rPr>
              <a:t>referred </a:t>
            </a:r>
            <a:r>
              <a:rPr sz="3733" spc="27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733" spc="-353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3733" spc="-520" dirty="0">
                <a:solidFill>
                  <a:srgbClr val="FFFFFF"/>
                </a:solidFill>
                <a:latin typeface="Arial"/>
                <a:cs typeface="Arial"/>
              </a:rPr>
              <a:t> OAEP</a:t>
            </a:r>
            <a:endParaRPr sz="3733">
              <a:solidFill>
                <a:prstClr val="black"/>
              </a:solidFill>
              <a:latin typeface="Arial"/>
              <a:cs typeface="Arial"/>
            </a:endParaRPr>
          </a:p>
          <a:p>
            <a:pPr marL="474121" indent="-457189">
              <a:spcBef>
                <a:spcPts val="1887"/>
              </a:spcBef>
              <a:buClr>
                <a:srgbClr val="000000"/>
              </a:buClr>
              <a:buFontTx/>
              <a:buChar char="•"/>
              <a:tabLst>
                <a:tab pos="473275" algn="l"/>
                <a:tab pos="474121" algn="l"/>
              </a:tabLst>
            </a:pPr>
            <a:r>
              <a:rPr sz="2933" spc="-152" dirty="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sz="2933" spc="-107" dirty="0">
                <a:solidFill>
                  <a:srgbClr val="FFFFFF"/>
                </a:solidFill>
                <a:latin typeface="Arial"/>
                <a:cs typeface="Arial"/>
              </a:rPr>
              <a:t>random</a:t>
            </a:r>
            <a:r>
              <a:rPr sz="2933" spc="-14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spc="-127" dirty="0">
                <a:solidFill>
                  <a:srgbClr val="FFFFFF"/>
                </a:solidFill>
                <a:latin typeface="Arial"/>
                <a:cs typeface="Arial"/>
              </a:rPr>
              <a:t>bytes</a:t>
            </a:r>
            <a:r>
              <a:rPr sz="2933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spc="-4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933" spc="-1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FFFFFF"/>
                </a:solidFill>
                <a:latin typeface="Arial"/>
                <a:cs typeface="Arial"/>
              </a:rPr>
              <a:t>front</a:t>
            </a:r>
            <a:r>
              <a:rPr sz="2933" spc="-14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933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spc="-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33" spc="-1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spc="-80" dirty="0">
                <a:solidFill>
                  <a:srgbClr val="FFFFFF"/>
                </a:solidFill>
                <a:latin typeface="Arial"/>
                <a:cs typeface="Arial"/>
              </a:rPr>
              <a:t>cleartext</a:t>
            </a:r>
            <a:r>
              <a:rPr sz="2933" spc="-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spc="-93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933" spc="-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spc="-73" dirty="0">
                <a:solidFill>
                  <a:srgbClr val="FFFFFF"/>
                </a:solidFill>
                <a:latin typeface="Arial"/>
                <a:cs typeface="Arial"/>
              </a:rPr>
              <a:t>encryption</a:t>
            </a:r>
            <a:endParaRPr sz="2933">
              <a:solidFill>
                <a:prstClr val="black"/>
              </a:solidFill>
              <a:latin typeface="Arial"/>
              <a:cs typeface="Arial"/>
            </a:endParaRPr>
          </a:p>
          <a:p>
            <a:pPr marL="474121" indent="-457189">
              <a:spcBef>
                <a:spcPts val="1827"/>
              </a:spcBef>
              <a:buClr>
                <a:srgbClr val="000000"/>
              </a:buClr>
              <a:buFontTx/>
              <a:buChar char="•"/>
              <a:tabLst>
                <a:tab pos="473275" algn="l"/>
                <a:tab pos="474121" algn="l"/>
              </a:tabLst>
            </a:pPr>
            <a:r>
              <a:rPr sz="2933" spc="-200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933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933" spc="-113" dirty="0">
                <a:solidFill>
                  <a:srgbClr val="FFFFFF"/>
                </a:solidFill>
                <a:latin typeface="Arial"/>
                <a:cs typeface="Arial"/>
              </a:rPr>
              <a:t>problems </a:t>
            </a:r>
            <a:r>
              <a:rPr sz="2933" spc="-7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933" spc="-53" dirty="0">
                <a:solidFill>
                  <a:srgbClr val="FFFFFF"/>
                </a:solidFill>
                <a:latin typeface="Arial"/>
                <a:cs typeface="Arial"/>
              </a:rPr>
              <a:t>predictability </a:t>
            </a:r>
            <a:r>
              <a:rPr sz="2933" spc="-14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933" spc="-50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spc="-60" dirty="0">
                <a:solidFill>
                  <a:srgbClr val="FFFFFF"/>
                </a:solidFill>
                <a:latin typeface="Arial"/>
                <a:cs typeface="Arial"/>
              </a:rPr>
              <a:t>malleability</a:t>
            </a:r>
            <a:endParaRPr sz="2933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51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5" y="105427"/>
            <a:ext cx="8136467" cy="67460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pc="-220" dirty="0"/>
              <a:t>Problems </a:t>
            </a:r>
            <a:r>
              <a:rPr spc="-133" dirty="0"/>
              <a:t>fixed </a:t>
            </a:r>
            <a:r>
              <a:rPr spc="-579" dirty="0"/>
              <a:t>(PKCS1 </a:t>
            </a:r>
            <a:r>
              <a:rPr spc="-187" dirty="0"/>
              <a:t>v1.5</a:t>
            </a:r>
            <a:r>
              <a:rPr spc="-607" dirty="0"/>
              <a:t> </a:t>
            </a:r>
            <a:r>
              <a:rPr spc="-207" dirty="0"/>
              <a:t>example)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44319"/>
            <a:ext cx="12192000" cy="1511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1458977"/>
            <a:ext cx="11474705" cy="175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" y="1580897"/>
            <a:ext cx="11998960" cy="1304713"/>
          </a:xfrm>
          <a:custGeom>
            <a:avLst/>
            <a:gdLst/>
            <a:ahLst/>
            <a:cxnLst/>
            <a:rect l="l" t="t" r="r" b="b"/>
            <a:pathLst>
              <a:path w="8999220" h="978535">
                <a:moveTo>
                  <a:pt x="0" y="978407"/>
                </a:moveTo>
                <a:lnTo>
                  <a:pt x="8999220" y="978407"/>
                </a:lnTo>
                <a:lnTo>
                  <a:pt x="8999220" y="0"/>
                </a:lnTo>
                <a:lnTo>
                  <a:pt x="0" y="0"/>
                </a:lnTo>
                <a:lnTo>
                  <a:pt x="0" y="978407"/>
                </a:lnTo>
                <a:close/>
              </a:path>
            </a:pathLst>
          </a:custGeom>
          <a:solidFill>
            <a:srgbClr val="36828B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427984"/>
            <a:ext cx="12192000" cy="2859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" y="3367023"/>
            <a:ext cx="11480801" cy="3058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536" y="3464560"/>
            <a:ext cx="11998960" cy="2651760"/>
          </a:xfrm>
          <a:custGeom>
            <a:avLst/>
            <a:gdLst/>
            <a:ahLst/>
            <a:cxnLst/>
            <a:rect l="l" t="t" r="r" b="b"/>
            <a:pathLst>
              <a:path w="8999220" h="1988820">
                <a:moveTo>
                  <a:pt x="0" y="1988819"/>
                </a:moveTo>
                <a:lnTo>
                  <a:pt x="8999220" y="1988819"/>
                </a:lnTo>
                <a:lnTo>
                  <a:pt x="8999220" y="0"/>
                </a:lnTo>
                <a:lnTo>
                  <a:pt x="0" y="0"/>
                </a:lnTo>
                <a:lnTo>
                  <a:pt x="0" y="1988819"/>
                </a:lnTo>
                <a:close/>
              </a:path>
            </a:pathLst>
          </a:custGeom>
          <a:solidFill>
            <a:srgbClr val="36828B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833" y="675600"/>
            <a:ext cx="11037145" cy="5391091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565559" indent="-457189">
              <a:spcBef>
                <a:spcPts val="2100"/>
              </a:spcBef>
              <a:buClr>
                <a:srgbClr val="000000"/>
              </a:buClr>
              <a:buFontTx/>
              <a:buChar char="•"/>
              <a:tabLst>
                <a:tab pos="565559" algn="l"/>
                <a:tab pos="566406" algn="l"/>
              </a:tabLst>
            </a:pPr>
            <a:r>
              <a:rPr sz="2933" spc="-73" dirty="0">
                <a:solidFill>
                  <a:srgbClr val="FFFFFF"/>
                </a:solidFill>
                <a:latin typeface="Arial"/>
                <a:cs typeface="Arial"/>
              </a:rPr>
              <a:t>Predictability</a:t>
            </a:r>
            <a:endParaRPr sz="2933">
              <a:solidFill>
                <a:prstClr val="black"/>
              </a:solidFill>
              <a:latin typeface="Arial"/>
              <a:cs typeface="Arial"/>
            </a:endParaRPr>
          </a:p>
          <a:p>
            <a:pPr marL="16933" marR="12700">
              <a:lnSpc>
                <a:spcPts val="2547"/>
              </a:lnSpc>
              <a:spcBef>
                <a:spcPts val="1527"/>
              </a:spcBef>
            </a:pPr>
            <a:r>
              <a:rPr sz="2133" b="1" spc="339" dirty="0">
                <a:solidFill>
                  <a:srgbClr val="ACFF63"/>
                </a:solidFill>
                <a:latin typeface="DejaVu Sans"/>
                <a:cs typeface="DejaVu Sans"/>
              </a:rPr>
              <a:t>➜ </a:t>
            </a:r>
            <a:r>
              <a:rPr sz="2133" b="1" spc="-13" dirty="0">
                <a:solidFill>
                  <a:srgbClr val="9FFFFF"/>
                </a:solidFill>
                <a:latin typeface="Arial"/>
                <a:cs typeface="Arial"/>
              </a:rPr>
              <a:t>pyorapad </a:t>
            </a:r>
            <a:r>
              <a:rPr sz="2133" b="1" spc="-7" dirty="0">
                <a:solidFill>
                  <a:srgbClr val="A0D6FF"/>
                </a:solidFill>
                <a:latin typeface="Arial"/>
                <a:cs typeface="Arial"/>
              </a:rPr>
              <a:t>git:(</a:t>
            </a:r>
            <a:r>
              <a:rPr sz="2133" b="1" spc="-7" dirty="0">
                <a:solidFill>
                  <a:srgbClr val="FC7E6F"/>
                </a:solidFill>
                <a:latin typeface="Arial"/>
                <a:cs typeface="Arial"/>
              </a:rPr>
              <a:t>master</a:t>
            </a:r>
            <a:r>
              <a:rPr sz="2133" b="1" spc="-7" dirty="0">
                <a:solidFill>
                  <a:srgbClr val="A0D6FF"/>
                </a:solidFill>
                <a:latin typeface="Arial"/>
                <a:cs typeface="Arial"/>
              </a:rPr>
              <a:t>) </a:t>
            </a:r>
            <a:r>
              <a:rPr sz="2133" b="1" spc="-53" dirty="0">
                <a:solidFill>
                  <a:srgbClr val="FFFFB7"/>
                </a:solidFill>
                <a:latin typeface="DejaVu Sans"/>
                <a:cs typeface="DejaVu Sans"/>
              </a:rPr>
              <a:t>✗ </a:t>
            </a:r>
            <a:r>
              <a:rPr sz="2133" spc="233" dirty="0">
                <a:solidFill>
                  <a:srgbClr val="F1F1F1"/>
                </a:solidFill>
                <a:latin typeface="Arial"/>
                <a:cs typeface="Arial"/>
              </a:rPr>
              <a:t>./pkcs1_test_client.py </a:t>
            </a:r>
            <a:r>
              <a:rPr sz="2133" spc="513" dirty="0">
                <a:solidFill>
                  <a:srgbClr val="F1F1F1"/>
                </a:solidFill>
                <a:latin typeface="Arial"/>
                <a:cs typeface="Arial"/>
              </a:rPr>
              <a:t>-f </a:t>
            </a:r>
            <a:r>
              <a:rPr sz="2133" spc="147" dirty="0">
                <a:solidFill>
                  <a:srgbClr val="F1F1F1"/>
                </a:solidFill>
                <a:latin typeface="Arial"/>
                <a:cs typeface="Arial"/>
              </a:rPr>
              <a:t>keypairs/256.pub </a:t>
            </a:r>
            <a:r>
              <a:rPr sz="2133" spc="272" dirty="0">
                <a:solidFill>
                  <a:srgbClr val="F1F1F1"/>
                </a:solidFill>
                <a:latin typeface="Arial"/>
                <a:cs typeface="Arial"/>
              </a:rPr>
              <a:t>-x </a:t>
            </a:r>
            <a:r>
              <a:rPr sz="2133" spc="187" dirty="0">
                <a:solidFill>
                  <a:srgbClr val="F1F1F1"/>
                </a:solidFill>
                <a:latin typeface="Arial"/>
                <a:cs typeface="Arial"/>
              </a:rPr>
              <a:t>"03"  </a:t>
            </a:r>
            <a:r>
              <a:rPr sz="2133" spc="53" dirty="0">
                <a:solidFill>
                  <a:srgbClr val="FFFF00"/>
                </a:solidFill>
                <a:latin typeface="Arial"/>
                <a:cs typeface="Arial"/>
              </a:rPr>
              <a:t>061b8a582937938990c284fda22c8016af6b729ff4ef1dc938917321fdfef893</a:t>
            </a:r>
            <a:endParaRPr sz="2133">
              <a:solidFill>
                <a:prstClr val="black"/>
              </a:solidFill>
              <a:latin typeface="Arial"/>
              <a:cs typeface="Arial"/>
            </a:endParaRPr>
          </a:p>
          <a:p>
            <a:pPr marL="16933" marR="12700">
              <a:lnSpc>
                <a:spcPts val="2547"/>
              </a:lnSpc>
              <a:spcBef>
                <a:spcPts val="27"/>
              </a:spcBef>
            </a:pPr>
            <a:r>
              <a:rPr sz="2133" b="1" spc="339" dirty="0">
                <a:solidFill>
                  <a:srgbClr val="ACFF63"/>
                </a:solidFill>
                <a:latin typeface="DejaVu Sans"/>
                <a:cs typeface="DejaVu Sans"/>
              </a:rPr>
              <a:t>➜ </a:t>
            </a:r>
            <a:r>
              <a:rPr sz="2133" b="1" spc="-13" dirty="0">
                <a:solidFill>
                  <a:srgbClr val="9FFFFF"/>
                </a:solidFill>
                <a:latin typeface="Arial"/>
                <a:cs typeface="Arial"/>
              </a:rPr>
              <a:t>pyorapad </a:t>
            </a:r>
            <a:r>
              <a:rPr sz="2133" b="1" spc="-7" dirty="0">
                <a:solidFill>
                  <a:srgbClr val="A0D6FF"/>
                </a:solidFill>
                <a:latin typeface="Arial"/>
                <a:cs typeface="Arial"/>
              </a:rPr>
              <a:t>git:(</a:t>
            </a:r>
            <a:r>
              <a:rPr sz="2133" b="1" spc="-7" dirty="0">
                <a:solidFill>
                  <a:srgbClr val="FC7E6F"/>
                </a:solidFill>
                <a:latin typeface="Arial"/>
                <a:cs typeface="Arial"/>
              </a:rPr>
              <a:t>master</a:t>
            </a:r>
            <a:r>
              <a:rPr sz="2133" b="1" spc="-7" dirty="0">
                <a:solidFill>
                  <a:srgbClr val="A0D6FF"/>
                </a:solidFill>
                <a:latin typeface="Arial"/>
                <a:cs typeface="Arial"/>
              </a:rPr>
              <a:t>) </a:t>
            </a:r>
            <a:r>
              <a:rPr sz="2133" b="1" spc="-53" dirty="0">
                <a:solidFill>
                  <a:srgbClr val="FFFFB7"/>
                </a:solidFill>
                <a:latin typeface="DejaVu Sans"/>
                <a:cs typeface="DejaVu Sans"/>
              </a:rPr>
              <a:t>✗ </a:t>
            </a:r>
            <a:r>
              <a:rPr sz="2133" spc="233" dirty="0">
                <a:solidFill>
                  <a:srgbClr val="F1F1F1"/>
                </a:solidFill>
                <a:latin typeface="Arial"/>
                <a:cs typeface="Arial"/>
              </a:rPr>
              <a:t>./pkcs1_test_client.py </a:t>
            </a:r>
            <a:r>
              <a:rPr sz="2133" spc="513" dirty="0">
                <a:solidFill>
                  <a:srgbClr val="F1F1F1"/>
                </a:solidFill>
                <a:latin typeface="Arial"/>
                <a:cs typeface="Arial"/>
              </a:rPr>
              <a:t>-f </a:t>
            </a:r>
            <a:r>
              <a:rPr sz="2133" spc="147" dirty="0">
                <a:solidFill>
                  <a:srgbClr val="F1F1F1"/>
                </a:solidFill>
                <a:latin typeface="Arial"/>
                <a:cs typeface="Arial"/>
              </a:rPr>
              <a:t>keypairs/256.pub </a:t>
            </a:r>
            <a:r>
              <a:rPr sz="2133" spc="272" dirty="0">
                <a:solidFill>
                  <a:srgbClr val="F1F1F1"/>
                </a:solidFill>
                <a:latin typeface="Arial"/>
                <a:cs typeface="Arial"/>
              </a:rPr>
              <a:t>-x </a:t>
            </a:r>
            <a:r>
              <a:rPr sz="2133" spc="187" dirty="0">
                <a:solidFill>
                  <a:srgbClr val="F1F1F1"/>
                </a:solidFill>
                <a:latin typeface="Arial"/>
                <a:cs typeface="Arial"/>
              </a:rPr>
              <a:t>"03"  </a:t>
            </a:r>
            <a:r>
              <a:rPr sz="2133" spc="7" dirty="0">
                <a:solidFill>
                  <a:srgbClr val="FFFF00"/>
                </a:solidFill>
                <a:latin typeface="Arial"/>
                <a:cs typeface="Arial"/>
              </a:rPr>
              <a:t>297a509da9dc28d6f052febb3c6ae265e6e2905f851e380a5c9a03de519c5c7b</a:t>
            </a:r>
            <a:endParaRPr sz="2133">
              <a:solidFill>
                <a:prstClr val="black"/>
              </a:solidFill>
              <a:latin typeface="Arial"/>
              <a:cs typeface="Arial"/>
            </a:endParaRPr>
          </a:p>
          <a:p>
            <a:pPr marL="565559" indent="-457189">
              <a:spcBef>
                <a:spcPts val="773"/>
              </a:spcBef>
              <a:buClr>
                <a:srgbClr val="000000"/>
              </a:buClr>
              <a:buFontTx/>
              <a:buChar char="•"/>
              <a:tabLst>
                <a:tab pos="565559" algn="l"/>
                <a:tab pos="566406" algn="l"/>
              </a:tabLst>
            </a:pPr>
            <a:r>
              <a:rPr sz="2933" spc="-47" dirty="0">
                <a:solidFill>
                  <a:srgbClr val="FFFFFF"/>
                </a:solidFill>
                <a:latin typeface="Arial"/>
                <a:cs typeface="Arial"/>
              </a:rPr>
              <a:t>Malleability</a:t>
            </a:r>
            <a:endParaRPr sz="2933">
              <a:solidFill>
                <a:prstClr val="black"/>
              </a:solidFill>
              <a:latin typeface="Arial"/>
              <a:cs typeface="Arial"/>
            </a:endParaRPr>
          </a:p>
          <a:p>
            <a:pPr marL="22859" marR="6773">
              <a:lnSpc>
                <a:spcPts val="2547"/>
              </a:lnSpc>
              <a:spcBef>
                <a:spcPts val="507"/>
              </a:spcBef>
            </a:pPr>
            <a:r>
              <a:rPr sz="2133" b="1" spc="339" dirty="0">
                <a:solidFill>
                  <a:srgbClr val="ACFF63"/>
                </a:solidFill>
                <a:latin typeface="DejaVu Sans"/>
                <a:cs typeface="DejaVu Sans"/>
              </a:rPr>
              <a:t>➜ </a:t>
            </a:r>
            <a:r>
              <a:rPr sz="2133" b="1" spc="-13" dirty="0">
                <a:solidFill>
                  <a:srgbClr val="9FFFFF"/>
                </a:solidFill>
                <a:latin typeface="Arial"/>
                <a:cs typeface="Arial"/>
              </a:rPr>
              <a:t>pyorapad </a:t>
            </a:r>
            <a:r>
              <a:rPr sz="2133" b="1" spc="-7" dirty="0">
                <a:solidFill>
                  <a:srgbClr val="A0D6FF"/>
                </a:solidFill>
                <a:latin typeface="Arial"/>
                <a:cs typeface="Arial"/>
              </a:rPr>
              <a:t>git:(</a:t>
            </a:r>
            <a:r>
              <a:rPr sz="2133" b="1" spc="-7" dirty="0">
                <a:solidFill>
                  <a:srgbClr val="FC7E6F"/>
                </a:solidFill>
                <a:latin typeface="Arial"/>
                <a:cs typeface="Arial"/>
              </a:rPr>
              <a:t>master</a:t>
            </a:r>
            <a:r>
              <a:rPr sz="2133" b="1" spc="-7" dirty="0">
                <a:solidFill>
                  <a:srgbClr val="A0D6FF"/>
                </a:solidFill>
                <a:latin typeface="Arial"/>
                <a:cs typeface="Arial"/>
              </a:rPr>
              <a:t>) </a:t>
            </a:r>
            <a:r>
              <a:rPr sz="2133" b="1" spc="-53" dirty="0">
                <a:solidFill>
                  <a:srgbClr val="FFFFB7"/>
                </a:solidFill>
                <a:latin typeface="DejaVu Sans"/>
                <a:cs typeface="DejaVu Sans"/>
              </a:rPr>
              <a:t>✗ </a:t>
            </a:r>
            <a:r>
              <a:rPr sz="2133" spc="233" dirty="0">
                <a:solidFill>
                  <a:srgbClr val="F1F1F1"/>
                </a:solidFill>
                <a:latin typeface="Arial"/>
                <a:cs typeface="Arial"/>
              </a:rPr>
              <a:t>./pkcs1_test_client.py </a:t>
            </a:r>
            <a:r>
              <a:rPr sz="2133" spc="513" dirty="0">
                <a:solidFill>
                  <a:srgbClr val="F1F1F1"/>
                </a:solidFill>
                <a:latin typeface="Arial"/>
                <a:cs typeface="Arial"/>
              </a:rPr>
              <a:t>-f </a:t>
            </a:r>
            <a:r>
              <a:rPr sz="2133" spc="147" dirty="0">
                <a:solidFill>
                  <a:srgbClr val="F1F1F1"/>
                </a:solidFill>
                <a:latin typeface="Arial"/>
                <a:cs typeface="Arial"/>
              </a:rPr>
              <a:t>keypairs/256.pub </a:t>
            </a:r>
            <a:r>
              <a:rPr sz="2133" spc="272" dirty="0">
                <a:solidFill>
                  <a:srgbClr val="F1F1F1"/>
                </a:solidFill>
                <a:latin typeface="Arial"/>
                <a:cs typeface="Arial"/>
              </a:rPr>
              <a:t>-x </a:t>
            </a:r>
            <a:r>
              <a:rPr sz="2133" spc="187" dirty="0">
                <a:solidFill>
                  <a:srgbClr val="F1F1F1"/>
                </a:solidFill>
                <a:latin typeface="Arial"/>
                <a:cs typeface="Arial"/>
              </a:rPr>
              <a:t>"02"  </a:t>
            </a:r>
            <a:r>
              <a:rPr sz="2133" spc="7" dirty="0">
                <a:solidFill>
                  <a:srgbClr val="F1F1F1"/>
                </a:solidFill>
                <a:latin typeface="Arial"/>
                <a:cs typeface="Arial"/>
              </a:rPr>
              <a:t>76054771607245a9ad162b4aacb1573c444da8d4c1c7e5afaa3679b383d8fd6b</a:t>
            </a:r>
            <a:endParaRPr sz="2133">
              <a:solidFill>
                <a:prstClr val="black"/>
              </a:solidFill>
              <a:latin typeface="Arial"/>
              <a:cs typeface="Arial"/>
            </a:endParaRPr>
          </a:p>
          <a:p>
            <a:pPr marL="22859" marR="6773">
              <a:lnSpc>
                <a:spcPts val="2547"/>
              </a:lnSpc>
              <a:spcBef>
                <a:spcPts val="33"/>
              </a:spcBef>
            </a:pPr>
            <a:r>
              <a:rPr sz="2133" b="1" spc="339" dirty="0">
                <a:solidFill>
                  <a:srgbClr val="ACFF63"/>
                </a:solidFill>
                <a:latin typeface="DejaVu Sans"/>
                <a:cs typeface="DejaVu Sans"/>
              </a:rPr>
              <a:t>➜ </a:t>
            </a:r>
            <a:r>
              <a:rPr sz="2133" b="1" spc="-13" dirty="0">
                <a:solidFill>
                  <a:srgbClr val="9FFFFF"/>
                </a:solidFill>
                <a:latin typeface="Arial"/>
                <a:cs typeface="Arial"/>
              </a:rPr>
              <a:t>pyorapad </a:t>
            </a:r>
            <a:r>
              <a:rPr sz="2133" b="1" spc="-7" dirty="0">
                <a:solidFill>
                  <a:srgbClr val="A0D6FF"/>
                </a:solidFill>
                <a:latin typeface="Arial"/>
                <a:cs typeface="Arial"/>
              </a:rPr>
              <a:t>git:(</a:t>
            </a:r>
            <a:r>
              <a:rPr sz="2133" b="1" spc="-7" dirty="0">
                <a:solidFill>
                  <a:srgbClr val="FC7E6F"/>
                </a:solidFill>
                <a:latin typeface="Arial"/>
                <a:cs typeface="Arial"/>
              </a:rPr>
              <a:t>master</a:t>
            </a:r>
            <a:r>
              <a:rPr sz="2133" b="1" spc="-7" dirty="0">
                <a:solidFill>
                  <a:srgbClr val="A0D6FF"/>
                </a:solidFill>
                <a:latin typeface="Arial"/>
                <a:cs typeface="Arial"/>
              </a:rPr>
              <a:t>) </a:t>
            </a:r>
            <a:r>
              <a:rPr sz="2133" b="1" spc="-53" dirty="0">
                <a:solidFill>
                  <a:srgbClr val="FFFFB7"/>
                </a:solidFill>
                <a:latin typeface="DejaVu Sans"/>
                <a:cs typeface="DejaVu Sans"/>
              </a:rPr>
              <a:t>✗ </a:t>
            </a:r>
            <a:r>
              <a:rPr sz="2133" spc="233" dirty="0">
                <a:solidFill>
                  <a:srgbClr val="F1F1F1"/>
                </a:solidFill>
                <a:latin typeface="Arial"/>
                <a:cs typeface="Arial"/>
              </a:rPr>
              <a:t>./pkcs1_test_client.py </a:t>
            </a:r>
            <a:r>
              <a:rPr sz="2133" spc="513" dirty="0">
                <a:solidFill>
                  <a:srgbClr val="F1F1F1"/>
                </a:solidFill>
                <a:latin typeface="Arial"/>
                <a:cs typeface="Arial"/>
              </a:rPr>
              <a:t>-f </a:t>
            </a:r>
            <a:r>
              <a:rPr sz="2133" spc="147" dirty="0">
                <a:solidFill>
                  <a:srgbClr val="F1F1F1"/>
                </a:solidFill>
                <a:latin typeface="Arial"/>
                <a:cs typeface="Arial"/>
              </a:rPr>
              <a:t>keypairs/256.pub </a:t>
            </a:r>
            <a:r>
              <a:rPr sz="2133" spc="272" dirty="0">
                <a:solidFill>
                  <a:srgbClr val="F1F1F1"/>
                </a:solidFill>
                <a:latin typeface="Arial"/>
                <a:cs typeface="Arial"/>
              </a:rPr>
              <a:t>-x </a:t>
            </a:r>
            <a:r>
              <a:rPr sz="2133" spc="200" dirty="0">
                <a:solidFill>
                  <a:srgbClr val="F1F1F1"/>
                </a:solidFill>
                <a:latin typeface="Arial"/>
                <a:cs typeface="Arial"/>
              </a:rPr>
              <a:t>"03”  </a:t>
            </a:r>
            <a:r>
              <a:rPr sz="2133" spc="60" dirty="0">
                <a:solidFill>
                  <a:srgbClr val="F1F1F1"/>
                </a:solidFill>
                <a:latin typeface="Arial"/>
                <a:cs typeface="Arial"/>
              </a:rPr>
              <a:t>ae367c29f4fb340d02c7fae4bd43e699e50afae443f41c1383d49d927d5ff5fd</a:t>
            </a:r>
            <a:endParaRPr sz="2133">
              <a:solidFill>
                <a:prstClr val="black"/>
              </a:solidFill>
              <a:latin typeface="Arial"/>
              <a:cs typeface="Arial"/>
            </a:endParaRPr>
          </a:p>
          <a:p>
            <a:pPr marL="22859" marR="774681">
              <a:lnSpc>
                <a:spcPts val="2547"/>
              </a:lnSpc>
              <a:spcBef>
                <a:spcPts val="27"/>
              </a:spcBef>
            </a:pPr>
            <a:r>
              <a:rPr sz="2133" spc="-80" dirty="0">
                <a:solidFill>
                  <a:srgbClr val="9FFFFF"/>
                </a:solidFill>
                <a:latin typeface="Arial"/>
                <a:cs typeface="Arial"/>
              </a:rPr>
              <a:t>&gt;&gt;&gt; </a:t>
            </a:r>
            <a:r>
              <a:rPr sz="2133" spc="140" dirty="0">
                <a:solidFill>
                  <a:srgbClr val="9FFFFF"/>
                </a:solidFill>
                <a:latin typeface="Arial"/>
                <a:cs typeface="Arial"/>
              </a:rPr>
              <a:t>hex</a:t>
            </a:r>
            <a:r>
              <a:rPr sz="2133" spc="140" dirty="0">
                <a:solidFill>
                  <a:srgbClr val="FFFFB7"/>
                </a:solidFill>
                <a:latin typeface="Arial"/>
                <a:cs typeface="Arial"/>
              </a:rPr>
              <a:t>((</a:t>
            </a:r>
            <a:r>
              <a:rPr sz="2133" spc="140" dirty="0">
                <a:solidFill>
                  <a:srgbClr val="9FFFFF"/>
                </a:solidFill>
                <a:latin typeface="Arial"/>
                <a:cs typeface="Arial"/>
              </a:rPr>
              <a:t>two </a:t>
            </a:r>
            <a:r>
              <a:rPr sz="2133" b="1" spc="-7" dirty="0">
                <a:solidFill>
                  <a:srgbClr val="FFFFB7"/>
                </a:solidFill>
                <a:latin typeface="Arial"/>
                <a:cs typeface="Arial"/>
              </a:rPr>
              <a:t>* </a:t>
            </a:r>
            <a:r>
              <a:rPr sz="2133" spc="233" dirty="0">
                <a:solidFill>
                  <a:srgbClr val="9FFFFF"/>
                </a:solidFill>
                <a:latin typeface="Arial"/>
                <a:cs typeface="Arial"/>
              </a:rPr>
              <a:t>three</a:t>
            </a:r>
            <a:r>
              <a:rPr sz="2133" spc="233" dirty="0">
                <a:solidFill>
                  <a:srgbClr val="FFFFB7"/>
                </a:solidFill>
                <a:latin typeface="Arial"/>
                <a:cs typeface="Arial"/>
              </a:rPr>
              <a:t>) </a:t>
            </a:r>
            <a:r>
              <a:rPr sz="2133" b="1" spc="-7" dirty="0">
                <a:solidFill>
                  <a:srgbClr val="FFFFB7"/>
                </a:solidFill>
                <a:latin typeface="Arial"/>
                <a:cs typeface="Arial"/>
              </a:rPr>
              <a:t>% </a:t>
            </a:r>
            <a:r>
              <a:rPr sz="2133" spc="213" dirty="0">
                <a:solidFill>
                  <a:srgbClr val="9FFFFF"/>
                </a:solidFill>
                <a:latin typeface="Arial"/>
                <a:cs typeface="Arial"/>
              </a:rPr>
              <a:t>n</a:t>
            </a:r>
            <a:r>
              <a:rPr sz="2133" spc="213" dirty="0">
                <a:solidFill>
                  <a:srgbClr val="FFFFB7"/>
                </a:solidFill>
                <a:latin typeface="Arial"/>
                <a:cs typeface="Arial"/>
              </a:rPr>
              <a:t>)  </a:t>
            </a:r>
            <a:r>
              <a:rPr sz="2133" spc="13" dirty="0">
                <a:solidFill>
                  <a:srgbClr val="F0F0F0"/>
                </a:solidFill>
                <a:latin typeface="Arial"/>
                <a:cs typeface="Arial"/>
              </a:rPr>
              <a:t>'0x</a:t>
            </a:r>
            <a:r>
              <a:rPr sz="2133" spc="13" dirty="0">
                <a:solidFill>
                  <a:srgbClr val="FFFF00"/>
                </a:solidFill>
                <a:latin typeface="Arial"/>
                <a:cs typeface="Arial"/>
              </a:rPr>
              <a:t>79f58ce744adb456c35e1391e7dba658a9acece7d400958cebeb385450d925ec</a:t>
            </a:r>
            <a:r>
              <a:rPr sz="2133" spc="13" dirty="0">
                <a:solidFill>
                  <a:srgbClr val="F0F0F0"/>
                </a:solidFill>
                <a:latin typeface="Arial"/>
                <a:cs typeface="Arial"/>
              </a:rPr>
              <a:t>L'</a:t>
            </a:r>
            <a:endParaRPr sz="2133">
              <a:solidFill>
                <a:prstClr val="black"/>
              </a:solidFill>
              <a:latin typeface="Arial"/>
              <a:cs typeface="Arial"/>
            </a:endParaRPr>
          </a:p>
          <a:p>
            <a:pPr marL="22859">
              <a:lnSpc>
                <a:spcPts val="2485"/>
              </a:lnSpc>
            </a:pPr>
            <a:r>
              <a:rPr sz="2133" b="1" spc="339" dirty="0">
                <a:solidFill>
                  <a:srgbClr val="ACFF63"/>
                </a:solidFill>
                <a:latin typeface="DejaVu Sans"/>
                <a:cs typeface="DejaVu Sans"/>
              </a:rPr>
              <a:t>➜ </a:t>
            </a:r>
            <a:r>
              <a:rPr sz="2133" b="1" spc="-13" dirty="0">
                <a:solidFill>
                  <a:srgbClr val="9FFFFF"/>
                </a:solidFill>
                <a:latin typeface="Arial"/>
                <a:cs typeface="Arial"/>
              </a:rPr>
              <a:t>pyorapad </a:t>
            </a:r>
            <a:r>
              <a:rPr sz="2133" b="1" spc="-7" dirty="0">
                <a:solidFill>
                  <a:srgbClr val="A0D6FF"/>
                </a:solidFill>
                <a:latin typeface="Arial"/>
                <a:cs typeface="Arial"/>
              </a:rPr>
              <a:t>git:(</a:t>
            </a:r>
            <a:r>
              <a:rPr sz="2133" b="1" spc="-7" dirty="0">
                <a:solidFill>
                  <a:srgbClr val="FC7E6F"/>
                </a:solidFill>
                <a:latin typeface="Arial"/>
                <a:cs typeface="Arial"/>
              </a:rPr>
              <a:t>master</a:t>
            </a:r>
            <a:r>
              <a:rPr sz="2133" b="1" spc="-7" dirty="0">
                <a:solidFill>
                  <a:srgbClr val="A0D6FF"/>
                </a:solidFill>
                <a:latin typeface="Arial"/>
                <a:cs typeface="Arial"/>
              </a:rPr>
              <a:t>) </a:t>
            </a:r>
            <a:r>
              <a:rPr sz="2133" b="1" spc="-47" dirty="0">
                <a:solidFill>
                  <a:srgbClr val="FFFFB7"/>
                </a:solidFill>
                <a:latin typeface="DejaVu Sans"/>
                <a:cs typeface="DejaVu Sans"/>
              </a:rPr>
              <a:t>✗ </a:t>
            </a:r>
            <a:r>
              <a:rPr sz="2133" spc="233" dirty="0">
                <a:solidFill>
                  <a:srgbClr val="F1F1F1"/>
                </a:solidFill>
                <a:latin typeface="Arial"/>
                <a:cs typeface="Arial"/>
              </a:rPr>
              <a:t>./pkcs1_test_client.py </a:t>
            </a:r>
            <a:r>
              <a:rPr sz="2133" spc="513" dirty="0">
                <a:solidFill>
                  <a:srgbClr val="F1F1F1"/>
                </a:solidFill>
                <a:latin typeface="Arial"/>
                <a:cs typeface="Arial"/>
              </a:rPr>
              <a:t>-f </a:t>
            </a:r>
            <a:r>
              <a:rPr sz="2133" spc="147" dirty="0">
                <a:solidFill>
                  <a:srgbClr val="F1F1F1"/>
                </a:solidFill>
                <a:latin typeface="Arial"/>
                <a:cs typeface="Arial"/>
              </a:rPr>
              <a:t>keypairs/256.pub </a:t>
            </a:r>
            <a:r>
              <a:rPr sz="2133" spc="272" dirty="0">
                <a:solidFill>
                  <a:srgbClr val="F1F1F1"/>
                </a:solidFill>
                <a:latin typeface="Arial"/>
                <a:cs typeface="Arial"/>
              </a:rPr>
              <a:t>-x</a:t>
            </a:r>
            <a:r>
              <a:rPr sz="2133" spc="73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133" spc="187" dirty="0">
                <a:solidFill>
                  <a:srgbClr val="F1F1F1"/>
                </a:solidFill>
                <a:latin typeface="Arial"/>
                <a:cs typeface="Arial"/>
              </a:rPr>
              <a:t>"06"</a:t>
            </a:r>
            <a:endParaRPr sz="2133">
              <a:solidFill>
                <a:prstClr val="black"/>
              </a:solidFill>
              <a:latin typeface="Arial"/>
              <a:cs typeface="Arial"/>
            </a:endParaRPr>
          </a:p>
          <a:p>
            <a:pPr marL="22859">
              <a:lnSpc>
                <a:spcPts val="2552"/>
              </a:lnSpc>
            </a:pPr>
            <a:r>
              <a:rPr sz="2133" spc="33" dirty="0">
                <a:solidFill>
                  <a:srgbClr val="FFFF00"/>
                </a:solidFill>
                <a:latin typeface="Arial"/>
                <a:cs typeface="Arial"/>
              </a:rPr>
              <a:t>c89593ba78d465d94eb8fab8fccfcfe94ade1369a849671ccc256dc52b009e62</a:t>
            </a:r>
            <a:endParaRPr sz="2133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341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6" y="105427"/>
            <a:ext cx="2444327" cy="67460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pc="-667" dirty="0"/>
              <a:t>PKCS1</a:t>
            </a:r>
            <a:r>
              <a:rPr spc="-333" dirty="0"/>
              <a:t> </a:t>
            </a:r>
            <a:r>
              <a:rPr spc="-187" dirty="0"/>
              <a:t>v1.5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86" y="693793"/>
            <a:ext cx="7473527" cy="3976772"/>
          </a:xfrm>
          <a:prstGeom prst="rect">
            <a:avLst/>
          </a:prstGeom>
        </p:spPr>
        <p:txBody>
          <a:bodyPr vert="horz" wrap="square" lIns="0" tIns="248073" rIns="0" bIns="0" rtlCol="0">
            <a:spAutoFit/>
          </a:bodyPr>
          <a:lstStyle/>
          <a:p>
            <a:pPr marL="474121" indent="-457189">
              <a:spcBef>
                <a:spcPts val="1953"/>
              </a:spcBef>
              <a:buClr>
                <a:srgbClr val="000000"/>
              </a:buClr>
              <a:buFontTx/>
              <a:buChar char="•"/>
              <a:tabLst>
                <a:tab pos="473275" algn="l"/>
                <a:tab pos="474121" algn="l"/>
              </a:tabLst>
            </a:pPr>
            <a:r>
              <a:rPr sz="2933" spc="-173" dirty="0">
                <a:solidFill>
                  <a:srgbClr val="FFFFFF"/>
                </a:solidFill>
                <a:latin typeface="Arial"/>
                <a:cs typeface="Arial"/>
              </a:rPr>
              <a:t>Specifies </a:t>
            </a:r>
            <a:r>
              <a:rPr sz="2933" spc="-233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933" spc="-127" dirty="0">
                <a:solidFill>
                  <a:srgbClr val="FFFFFF"/>
                </a:solidFill>
                <a:latin typeface="Arial"/>
                <a:cs typeface="Arial"/>
              </a:rPr>
              <a:t>padding</a:t>
            </a:r>
            <a:r>
              <a:rPr sz="2933" spc="-4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spc="-40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endParaRPr sz="2933">
              <a:solidFill>
                <a:prstClr val="black"/>
              </a:solidFill>
              <a:latin typeface="Arial"/>
              <a:cs typeface="Arial"/>
            </a:endParaRPr>
          </a:p>
          <a:p>
            <a:pPr marL="474121" indent="-457189">
              <a:spcBef>
                <a:spcPts val="1827"/>
              </a:spcBef>
              <a:buClr>
                <a:srgbClr val="000000"/>
              </a:buClr>
              <a:buFontTx/>
              <a:buChar char="•"/>
              <a:tabLst>
                <a:tab pos="473275" algn="l"/>
                <a:tab pos="474121" algn="l"/>
              </a:tabLst>
            </a:pPr>
            <a:r>
              <a:rPr sz="2933" spc="-113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933" spc="-133" dirty="0">
                <a:solidFill>
                  <a:srgbClr val="FFFFFF"/>
                </a:solidFill>
                <a:latin typeface="Arial"/>
                <a:cs typeface="Arial"/>
              </a:rPr>
              <a:t>looks </a:t>
            </a:r>
            <a:r>
              <a:rPr sz="2933" spc="-10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2933" spc="-2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spc="-53" dirty="0">
                <a:solidFill>
                  <a:srgbClr val="FFFFFF"/>
                </a:solidFill>
                <a:latin typeface="Arial"/>
                <a:cs typeface="Arial"/>
              </a:rPr>
              <a:t>this:</a:t>
            </a:r>
            <a:endParaRPr sz="2933">
              <a:solidFill>
                <a:prstClr val="black"/>
              </a:solidFill>
              <a:latin typeface="Arial"/>
              <a:cs typeface="Arial"/>
            </a:endParaRPr>
          </a:p>
          <a:p>
            <a:pPr marL="1014281" lvl="1" indent="-457189">
              <a:spcBef>
                <a:spcPts val="513"/>
              </a:spcBef>
              <a:buFontTx/>
              <a:buAutoNum type="arabicPeriod"/>
              <a:tabLst>
                <a:tab pos="1015128" algn="l"/>
              </a:tabLst>
            </a:pPr>
            <a:r>
              <a:rPr sz="3733" spc="-333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733" spc="-147" dirty="0">
                <a:solidFill>
                  <a:srgbClr val="FFFFFF"/>
                </a:solidFill>
                <a:latin typeface="Arial"/>
                <a:cs typeface="Arial"/>
              </a:rPr>
              <a:t>header:</a:t>
            </a:r>
            <a:r>
              <a:rPr sz="3733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33" spc="13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733" spc="13" dirty="0">
                <a:solidFill>
                  <a:srgbClr val="FCEADA"/>
                </a:solidFill>
                <a:latin typeface="Arial"/>
                <a:cs typeface="Arial"/>
              </a:rPr>
              <a:t>\x00\x02</a:t>
            </a:r>
            <a:r>
              <a:rPr sz="3733" spc="13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733">
              <a:solidFill>
                <a:prstClr val="black"/>
              </a:solidFill>
              <a:latin typeface="Arial"/>
              <a:cs typeface="Arial"/>
            </a:endParaRPr>
          </a:p>
          <a:p>
            <a:pPr marL="1014281" lvl="1" indent="-457189">
              <a:spcBef>
                <a:spcPts val="579"/>
              </a:spcBef>
              <a:buFontTx/>
              <a:buAutoNum type="arabicPeriod"/>
              <a:tabLst>
                <a:tab pos="1015128" algn="l"/>
              </a:tabLst>
            </a:pPr>
            <a:r>
              <a:rPr sz="3733" spc="-320" dirty="0">
                <a:solidFill>
                  <a:srgbClr val="F9C090"/>
                </a:solidFill>
                <a:latin typeface="Arial"/>
                <a:cs typeface="Arial"/>
              </a:rPr>
              <a:t>Some </a:t>
            </a:r>
            <a:r>
              <a:rPr sz="3733" spc="-133" dirty="0">
                <a:solidFill>
                  <a:srgbClr val="F9C090"/>
                </a:solidFill>
                <a:latin typeface="Arial"/>
                <a:cs typeface="Arial"/>
              </a:rPr>
              <a:t>random </a:t>
            </a:r>
            <a:r>
              <a:rPr sz="3733" spc="-152" dirty="0">
                <a:solidFill>
                  <a:srgbClr val="F9C090"/>
                </a:solidFill>
                <a:latin typeface="Arial"/>
                <a:cs typeface="Arial"/>
              </a:rPr>
              <a:t>bytes </a:t>
            </a:r>
            <a:r>
              <a:rPr sz="3733" spc="-93" dirty="0">
                <a:solidFill>
                  <a:srgbClr val="FFFFFF"/>
                </a:solidFill>
                <a:latin typeface="Arial"/>
                <a:cs typeface="Arial"/>
              </a:rPr>
              <a:t>(minimum</a:t>
            </a:r>
            <a:r>
              <a:rPr sz="3733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33" spc="-152" dirty="0">
                <a:solidFill>
                  <a:srgbClr val="FFFFFF"/>
                </a:solidFill>
                <a:latin typeface="Arial"/>
                <a:cs typeface="Arial"/>
              </a:rPr>
              <a:t>8)</a:t>
            </a:r>
            <a:endParaRPr sz="3733">
              <a:solidFill>
                <a:prstClr val="black"/>
              </a:solidFill>
              <a:latin typeface="Arial"/>
              <a:cs typeface="Arial"/>
            </a:endParaRPr>
          </a:p>
          <a:p>
            <a:pPr marL="1014281" lvl="1" indent="-457189">
              <a:spcBef>
                <a:spcPts val="573"/>
              </a:spcBef>
              <a:buFontTx/>
              <a:buAutoNum type="arabicPeriod"/>
              <a:tabLst>
                <a:tab pos="1015128" algn="l"/>
              </a:tabLst>
            </a:pPr>
            <a:r>
              <a:rPr sz="3733" spc="-333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733" spc="-53" dirty="0">
                <a:solidFill>
                  <a:srgbClr val="FFFFFF"/>
                </a:solidFill>
                <a:latin typeface="Arial"/>
                <a:cs typeface="Arial"/>
              </a:rPr>
              <a:t>delimiter</a:t>
            </a:r>
            <a:r>
              <a:rPr sz="3733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33" spc="6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733" spc="60" dirty="0">
                <a:solidFill>
                  <a:prstClr val="black"/>
                </a:solidFill>
                <a:latin typeface="Arial"/>
                <a:cs typeface="Arial"/>
              </a:rPr>
              <a:t>\x00</a:t>
            </a:r>
            <a:r>
              <a:rPr sz="3733" spc="6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733">
              <a:solidFill>
                <a:prstClr val="black"/>
              </a:solidFill>
              <a:latin typeface="Arial"/>
              <a:cs typeface="Arial"/>
            </a:endParaRPr>
          </a:p>
          <a:p>
            <a:pPr marL="1014281" lvl="1" indent="-457189">
              <a:spcBef>
                <a:spcPts val="579"/>
              </a:spcBef>
              <a:buFontTx/>
              <a:buAutoNum type="arabicPeriod"/>
              <a:tabLst>
                <a:tab pos="1015128" algn="l"/>
              </a:tabLst>
            </a:pPr>
            <a:r>
              <a:rPr sz="3733" spc="-213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73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19" y="4905115"/>
            <a:ext cx="755142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40"/>
              </a:lnSpc>
              <a:tabLst>
                <a:tab pos="456342" algn="l"/>
              </a:tabLst>
            </a:pPr>
            <a:r>
              <a:rPr sz="2933" spc="-7" dirty="0">
                <a:solidFill>
                  <a:prstClr val="black"/>
                </a:solidFill>
                <a:latin typeface="Arial"/>
                <a:cs typeface="Arial"/>
              </a:rPr>
              <a:t>•	</a:t>
            </a:r>
            <a:r>
              <a:rPr sz="2933" spc="-87" dirty="0">
                <a:solidFill>
                  <a:srgbClr val="FFFFFF"/>
                </a:solidFill>
                <a:latin typeface="Arial"/>
                <a:cs typeface="Arial"/>
              </a:rPr>
              <a:t>Pretty </a:t>
            </a:r>
            <a:r>
              <a:rPr sz="2933" spc="-120" dirty="0">
                <a:solidFill>
                  <a:srgbClr val="FFFFFF"/>
                </a:solidFill>
                <a:latin typeface="Arial"/>
                <a:cs typeface="Arial"/>
              </a:rPr>
              <a:t>simple </a:t>
            </a:r>
            <a:r>
              <a:rPr sz="2933" spc="-4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933" spc="-53" dirty="0">
                <a:solidFill>
                  <a:srgbClr val="FFFFFF"/>
                </a:solidFill>
                <a:latin typeface="Arial"/>
                <a:cs typeface="Arial"/>
              </a:rPr>
              <a:t>reality </a:t>
            </a:r>
            <a:r>
              <a:rPr sz="2933" spc="-127" dirty="0">
                <a:solidFill>
                  <a:srgbClr val="FFFFFF"/>
                </a:solidFill>
                <a:latin typeface="Arial"/>
                <a:cs typeface="Arial"/>
              </a:rPr>
              <a:t>(e.g: </a:t>
            </a:r>
            <a:r>
              <a:rPr sz="2933" spc="-13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933" spc="-4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33" spc="-152" dirty="0">
                <a:solidFill>
                  <a:srgbClr val="E36C09"/>
                </a:solidFill>
                <a:latin typeface="Arial"/>
                <a:cs typeface="Arial"/>
              </a:rPr>
              <a:t>0x123456789a</a:t>
            </a:r>
            <a:r>
              <a:rPr sz="2933" spc="-152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93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675631"/>
            <a:ext cx="12192000" cy="1296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" y="4645152"/>
            <a:ext cx="11326369" cy="143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" y="4712207"/>
            <a:ext cx="11998960" cy="1089659"/>
          </a:xfrm>
          <a:custGeom>
            <a:avLst/>
            <a:gdLst/>
            <a:ahLst/>
            <a:cxnLst/>
            <a:rect l="l" t="t" r="r" b="b"/>
            <a:pathLst>
              <a:path w="8999220" h="817245">
                <a:moveTo>
                  <a:pt x="0" y="816864"/>
                </a:moveTo>
                <a:lnTo>
                  <a:pt x="8999220" y="816864"/>
                </a:lnTo>
                <a:lnTo>
                  <a:pt x="8999220" y="0"/>
                </a:lnTo>
                <a:lnTo>
                  <a:pt x="0" y="0"/>
                </a:lnTo>
                <a:lnTo>
                  <a:pt x="0" y="816864"/>
                </a:lnTo>
                <a:close/>
              </a:path>
            </a:pathLst>
          </a:custGeom>
          <a:solidFill>
            <a:srgbClr val="36828B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833" y="4741163"/>
            <a:ext cx="10734887" cy="100093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spcBef>
                <a:spcPts val="127"/>
              </a:spcBef>
            </a:pPr>
            <a:r>
              <a:rPr sz="2133" b="1" spc="339" dirty="0">
                <a:solidFill>
                  <a:srgbClr val="ACFF63"/>
                </a:solidFill>
                <a:latin typeface="DejaVu Sans"/>
                <a:cs typeface="DejaVu Sans"/>
              </a:rPr>
              <a:t>➜ </a:t>
            </a:r>
            <a:r>
              <a:rPr sz="2133" b="1" spc="-13" dirty="0">
                <a:solidFill>
                  <a:srgbClr val="9FFFFF"/>
                </a:solidFill>
                <a:latin typeface="Arial"/>
                <a:cs typeface="Arial"/>
              </a:rPr>
              <a:t>pyorapad </a:t>
            </a:r>
            <a:r>
              <a:rPr sz="2133" b="1" spc="-7" dirty="0">
                <a:solidFill>
                  <a:srgbClr val="A0D6FF"/>
                </a:solidFill>
                <a:latin typeface="Arial"/>
                <a:cs typeface="Arial"/>
              </a:rPr>
              <a:t>git:(</a:t>
            </a:r>
            <a:r>
              <a:rPr sz="2133" b="1" spc="-7" dirty="0">
                <a:solidFill>
                  <a:srgbClr val="FC7E6F"/>
                </a:solidFill>
                <a:latin typeface="Arial"/>
                <a:cs typeface="Arial"/>
              </a:rPr>
              <a:t>master</a:t>
            </a:r>
            <a:r>
              <a:rPr sz="2133" b="1" spc="-7" dirty="0">
                <a:solidFill>
                  <a:srgbClr val="A0D6FF"/>
                </a:solidFill>
                <a:latin typeface="Arial"/>
                <a:cs typeface="Arial"/>
              </a:rPr>
              <a:t>) </a:t>
            </a:r>
            <a:r>
              <a:rPr sz="2133" b="1" spc="-53" dirty="0">
                <a:solidFill>
                  <a:srgbClr val="FFFFB7"/>
                </a:solidFill>
                <a:latin typeface="DejaVu Sans"/>
                <a:cs typeface="DejaVu Sans"/>
              </a:rPr>
              <a:t>✗ </a:t>
            </a:r>
            <a:r>
              <a:rPr sz="2133" spc="233" dirty="0">
                <a:solidFill>
                  <a:srgbClr val="F1F1F1"/>
                </a:solidFill>
                <a:latin typeface="Arial"/>
                <a:cs typeface="Arial"/>
              </a:rPr>
              <a:t>./pkcs1_test_client.py </a:t>
            </a:r>
            <a:r>
              <a:rPr sz="2133" spc="513" dirty="0">
                <a:solidFill>
                  <a:srgbClr val="F1F1F1"/>
                </a:solidFill>
                <a:latin typeface="Arial"/>
                <a:cs typeface="Arial"/>
              </a:rPr>
              <a:t>-f </a:t>
            </a:r>
            <a:r>
              <a:rPr sz="2133" spc="147" dirty="0">
                <a:solidFill>
                  <a:srgbClr val="F1F1F1"/>
                </a:solidFill>
                <a:latin typeface="Arial"/>
                <a:cs typeface="Arial"/>
              </a:rPr>
              <a:t>keypairs/256.pub </a:t>
            </a:r>
            <a:r>
              <a:rPr sz="2133" spc="272" dirty="0">
                <a:solidFill>
                  <a:srgbClr val="F1F1F1"/>
                </a:solidFill>
                <a:latin typeface="Arial"/>
                <a:cs typeface="Arial"/>
              </a:rPr>
              <a:t>-c </a:t>
            </a:r>
            <a:r>
              <a:rPr sz="2133" spc="280" dirty="0">
                <a:solidFill>
                  <a:srgbClr val="F1F1F1"/>
                </a:solidFill>
                <a:latin typeface="Arial"/>
                <a:cs typeface="Arial"/>
              </a:rPr>
              <a:t>-x  </a:t>
            </a:r>
            <a:r>
              <a:rPr sz="2133" spc="47" dirty="0">
                <a:solidFill>
                  <a:srgbClr val="F1F1F1"/>
                </a:solidFill>
                <a:latin typeface="Arial"/>
                <a:cs typeface="Arial"/>
              </a:rPr>
              <a:t>"123456789a"  </a:t>
            </a:r>
            <a:r>
              <a:rPr sz="2133" spc="13" dirty="0">
                <a:solidFill>
                  <a:srgbClr val="FCEADA"/>
                </a:solidFill>
                <a:latin typeface="Arial"/>
                <a:cs typeface="Arial"/>
              </a:rPr>
              <a:t>0002</a:t>
            </a:r>
            <a:r>
              <a:rPr sz="2133" spc="13" dirty="0">
                <a:solidFill>
                  <a:srgbClr val="F9C090"/>
                </a:solidFill>
                <a:latin typeface="Arial"/>
                <a:cs typeface="Arial"/>
              </a:rPr>
              <a:t>c14dcfc27870fa657d0a3446e6571c7f626342e59c1777c6</a:t>
            </a:r>
            <a:r>
              <a:rPr sz="2133" spc="13" dirty="0">
                <a:solidFill>
                  <a:srgbClr val="F1F1F1"/>
                </a:solidFill>
                <a:latin typeface="Arial"/>
                <a:cs typeface="Arial"/>
              </a:rPr>
              <a:t>00</a:t>
            </a:r>
            <a:r>
              <a:rPr sz="2133" spc="13" dirty="0">
                <a:solidFill>
                  <a:srgbClr val="E36C09"/>
                </a:solidFill>
                <a:latin typeface="Arial"/>
                <a:cs typeface="Arial"/>
              </a:rPr>
              <a:t>123456789a</a:t>
            </a:r>
            <a:endParaRPr sz="2133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012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975</Words>
  <Application>Microsoft Macintosh PowerPoint</Application>
  <PresentationFormat>Widescreen</PresentationFormat>
  <Paragraphs>242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40" baseType="lpstr">
      <vt:lpstr>Calibri</vt:lpstr>
      <vt:lpstr>Calibri Light</vt:lpstr>
      <vt:lpstr>Comic Sans MS</vt:lpstr>
      <vt:lpstr>DejaVu Sans</vt:lpstr>
      <vt:lpstr>Liberation Sans</vt:lpstr>
      <vt:lpstr>Liberation Serif</vt:lpstr>
      <vt:lpstr>Symbol</vt:lpstr>
      <vt:lpstr>Tahoma</vt:lpstr>
      <vt:lpstr>Times New Roman</vt:lpstr>
      <vt:lpstr>Trebuchet MS</vt:lpstr>
      <vt:lpstr>Wingdings</vt:lpstr>
      <vt:lpstr>Arial</vt:lpstr>
      <vt:lpstr>Office Theme</vt:lpstr>
      <vt:lpstr>1_Office Theme</vt:lpstr>
      <vt:lpstr>2_Office Theme</vt:lpstr>
      <vt:lpstr>3_Office Theme</vt:lpstr>
      <vt:lpstr>4_Office Theme</vt:lpstr>
      <vt:lpstr>5_Office Theme</vt:lpstr>
      <vt:lpstr>Bleichenbacher Attacks against RSA (PKCS#1)</vt:lpstr>
      <vt:lpstr>The RSA cryptosystem</vt:lpstr>
      <vt:lpstr>The RSA trapdoor permutation</vt:lpstr>
      <vt:lpstr>Textbook RSA is insecure</vt:lpstr>
      <vt:lpstr>Textbook RSA?</vt:lpstr>
      <vt:lpstr>Textbook RSA problems</vt:lpstr>
      <vt:lpstr>Solutions</vt:lpstr>
      <vt:lpstr>Problems fixed (PKCS1 v1.5 example)</vt:lpstr>
      <vt:lpstr>PKCS1 v1.5</vt:lpstr>
      <vt:lpstr>Oh no, wait…</vt:lpstr>
      <vt:lpstr>Bleichenbacher attack</vt:lpstr>
      <vt:lpstr>Bleichenbacher's Attack</vt:lpstr>
      <vt:lpstr>Attack Intuition</vt:lpstr>
      <vt:lpstr>Attack Intuition</vt:lpstr>
      <vt:lpstr>Attack Intuition</vt:lpstr>
      <vt:lpstr>Attack</vt:lpstr>
      <vt:lpstr>PKCS1 V2.0 - OAEP</vt:lpstr>
      <vt:lpstr>PowerPoint Presentation</vt:lpstr>
      <vt:lpstr>References</vt:lpstr>
      <vt:lpstr>PowerPoint Presentation</vt:lpstr>
      <vt:lpstr>Practical RSA padding oracle  Attacks</vt:lpstr>
      <vt:lpstr>Revisiting SSL/TLS Implementations:  New Bleichenbacher Side Channels  and Attacks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Bleichenbacher Attacks against RSA (PKCS#1)</dc:title>
  <dc:creator>yuan xiao</dc:creator>
  <cp:lastModifiedBy>yuan xiao</cp:lastModifiedBy>
  <cp:revision>4</cp:revision>
  <dcterms:created xsi:type="dcterms:W3CDTF">2018-02-20T03:44:47Z</dcterms:created>
  <dcterms:modified xsi:type="dcterms:W3CDTF">2018-02-20T04:35:44Z</dcterms:modified>
</cp:coreProperties>
</file>