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58" r:id="rId4"/>
    <p:sldId id="259" r:id="rId5"/>
    <p:sldId id="260" r:id="rId6"/>
    <p:sldId id="265"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12" d="100"/>
          <a:sy n="112" d="100"/>
        </p:scale>
        <p:origin x="4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C57CC-A7FE-443B-A69A-5101445068C9}" type="datetimeFigureOut">
              <a:rPr lang="en-GB" smtClean="0"/>
              <a:t>18/09/2020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BFF80-3A6B-480D-8452-6B1BD2B3F655}" type="slidenum">
              <a:rPr lang="en-GB" smtClean="0"/>
              <a:t>‹#›</a:t>
            </a:fld>
            <a:endParaRPr lang="en-GB"/>
          </a:p>
        </p:txBody>
      </p:sp>
    </p:spTree>
    <p:extLst>
      <p:ext uri="{BB962C8B-B14F-4D97-AF65-F5344CB8AC3E}">
        <p14:creationId xmlns:p14="http://schemas.microsoft.com/office/powerpoint/2010/main" val="279419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my approach to the project and the specification – I started by looking through the requirements document and then looking through the code provided in the IMS starter. This gave me a good idea of the level of work required and the complexity involved. I then put my user-stories on to my JIRA, added planned out tasks – matching them with these user-stories where possible.</a:t>
            </a:r>
          </a:p>
          <a:p>
            <a:br>
              <a:rPr lang="en-GB" dirty="0"/>
            </a:br>
            <a:r>
              <a:rPr lang="en-GB" dirty="0"/>
              <a:t>I then planned out which tasks to complete first – starting with the Items table, since it as similar to Customer, so working on it would get me used to the functionality of the code. I also figured it would be required by an Orders table.</a:t>
            </a:r>
          </a:p>
        </p:txBody>
      </p:sp>
      <p:sp>
        <p:nvSpPr>
          <p:cNvPr id="4" name="Slide Number Placeholder 3"/>
          <p:cNvSpPr>
            <a:spLocks noGrp="1"/>
          </p:cNvSpPr>
          <p:nvPr>
            <p:ph type="sldNum" sz="quarter" idx="5"/>
          </p:nvPr>
        </p:nvSpPr>
        <p:spPr/>
        <p:txBody>
          <a:bodyPr/>
          <a:lstStyle/>
          <a:p>
            <a:fld id="{5DCBFF80-3A6B-480D-8452-6B1BD2B3F655}" type="slidenum">
              <a:rPr lang="en-GB" smtClean="0"/>
              <a:t>2</a:t>
            </a:fld>
            <a:endParaRPr lang="en-GB"/>
          </a:p>
        </p:txBody>
      </p:sp>
    </p:spTree>
    <p:extLst>
      <p:ext uri="{BB962C8B-B14F-4D97-AF65-F5344CB8AC3E}">
        <p14:creationId xmlns:p14="http://schemas.microsoft.com/office/powerpoint/2010/main" val="126672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I started this project, I already had some familiarity with Java and SQL, but I learned a lot about using Junit for testing and using Maven – the build tool for this project. I also learned a lot about managing and organising a project, including how to properly  manage  a git-repo in Enterprise style, and how to prioritise tasks using </a:t>
            </a:r>
            <a:r>
              <a:rPr lang="en-GB" dirty="0" err="1"/>
              <a:t>MoSCoW</a:t>
            </a:r>
            <a:r>
              <a:rPr lang="en-GB" dirty="0"/>
              <a:t> estimation.</a:t>
            </a:r>
          </a:p>
        </p:txBody>
      </p:sp>
      <p:sp>
        <p:nvSpPr>
          <p:cNvPr id="4" name="Slide Number Placeholder 3"/>
          <p:cNvSpPr>
            <a:spLocks noGrp="1"/>
          </p:cNvSpPr>
          <p:nvPr>
            <p:ph type="sldNum" sz="quarter" idx="5"/>
          </p:nvPr>
        </p:nvSpPr>
        <p:spPr/>
        <p:txBody>
          <a:bodyPr/>
          <a:lstStyle/>
          <a:p>
            <a:fld id="{5DCBFF80-3A6B-480D-8452-6B1BD2B3F655}" type="slidenum">
              <a:rPr lang="en-GB" smtClean="0"/>
              <a:t>3</a:t>
            </a:fld>
            <a:endParaRPr lang="en-GB"/>
          </a:p>
        </p:txBody>
      </p:sp>
    </p:spTree>
    <p:extLst>
      <p:ext uri="{BB962C8B-B14F-4D97-AF65-F5344CB8AC3E}">
        <p14:creationId xmlns:p14="http://schemas.microsoft.com/office/powerpoint/2010/main" val="26247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mentioned, I learned a lot about properly organising a git-repo. For this project, I started with forking from the IMS Starter, and made sure to follow the dev/feature branch model set-out. So I completed most of my work in the dev branch, using feature branches as I worked on elements of the project like adding Items or Orders functionality. I also used ‘test’ branches when I was writing out test code.</a:t>
            </a:r>
          </a:p>
          <a:p>
            <a:endParaRPr lang="en-GB" dirty="0"/>
          </a:p>
          <a:p>
            <a:r>
              <a:rPr lang="en-GB" dirty="0"/>
              <a:t>In addition to this, I also created a hot-fix branch after my first merge from dev to master, after realising I’d missed a problem with the Order CRUD functionality. </a:t>
            </a:r>
          </a:p>
          <a:p>
            <a:endParaRPr lang="en-GB" dirty="0"/>
          </a:p>
          <a:p>
            <a:r>
              <a:rPr lang="en-GB" dirty="0"/>
              <a:t>When I did have working code to be pushed to master, I pushed these as Versions, using semantic versioning – you can see the ‘release’ on my git-page is marked as 1.1.1</a:t>
            </a:r>
          </a:p>
        </p:txBody>
      </p:sp>
      <p:sp>
        <p:nvSpPr>
          <p:cNvPr id="4" name="Slide Number Placeholder 3"/>
          <p:cNvSpPr>
            <a:spLocks noGrp="1"/>
          </p:cNvSpPr>
          <p:nvPr>
            <p:ph type="sldNum" sz="quarter" idx="5"/>
          </p:nvPr>
        </p:nvSpPr>
        <p:spPr/>
        <p:txBody>
          <a:bodyPr/>
          <a:lstStyle/>
          <a:p>
            <a:fld id="{5DCBFF80-3A6B-480D-8452-6B1BD2B3F655}" type="slidenum">
              <a:rPr lang="en-GB" smtClean="0"/>
              <a:t>4</a:t>
            </a:fld>
            <a:endParaRPr lang="en-GB"/>
          </a:p>
        </p:txBody>
      </p:sp>
    </p:spTree>
    <p:extLst>
      <p:ext uri="{BB962C8B-B14F-4D97-AF65-F5344CB8AC3E}">
        <p14:creationId xmlns:p14="http://schemas.microsoft.com/office/powerpoint/2010/main" val="108771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 to testing my project, I achieved around 66% coverage, most of which is done using JUnit. There is some Mockito code for testing the Customer controller, which I was able to replicate for the Item controller – but not for the Order / Order-Item controllers as they are a bit more complex and we have not yet covered Mockito. </a:t>
            </a:r>
          </a:p>
          <a:p>
            <a:endParaRPr lang="en-GB" dirty="0"/>
          </a:p>
          <a:p>
            <a:r>
              <a:rPr lang="en-GB" dirty="0"/>
              <a:t>The testing did come in useful, as I had not properly written out the </a:t>
            </a:r>
            <a:r>
              <a:rPr lang="en-GB" dirty="0" err="1"/>
              <a:t>HashCode</a:t>
            </a:r>
            <a:r>
              <a:rPr lang="en-GB" dirty="0"/>
              <a:t> for my order class, which caused problems when using a HashMap later – I was able to diagnose and fix the problem thanks to the tests.</a:t>
            </a:r>
          </a:p>
          <a:p>
            <a:endParaRPr lang="en-GB" dirty="0"/>
          </a:p>
          <a:p>
            <a:r>
              <a:rPr lang="en-GB" dirty="0"/>
              <a:t>Some of the lacking coverage is with the Controllers, as I said, we haven’t covered Mockito. There is also some missing Junit tests for the Domain classes, as shown, since they are Enumerator classes and I wasn’t sure how to test / whether it was necessary to test them since they don’t contain any complex methods. </a:t>
            </a:r>
          </a:p>
          <a:p>
            <a:r>
              <a:rPr lang="en-GB" dirty="0"/>
              <a:t>A lot of the DAO classes are also missing some coverage in the “catch” segments, where they simply report to the user the nature of the error. I wasn’t sure how to test for catching of exceptions and even if I did, the code tested in the catch is print statements.</a:t>
            </a:r>
          </a:p>
        </p:txBody>
      </p:sp>
      <p:sp>
        <p:nvSpPr>
          <p:cNvPr id="4" name="Slide Number Placeholder 3"/>
          <p:cNvSpPr>
            <a:spLocks noGrp="1"/>
          </p:cNvSpPr>
          <p:nvPr>
            <p:ph type="sldNum" sz="quarter" idx="5"/>
          </p:nvPr>
        </p:nvSpPr>
        <p:spPr/>
        <p:txBody>
          <a:bodyPr/>
          <a:lstStyle/>
          <a:p>
            <a:fld id="{5DCBFF80-3A6B-480D-8452-6B1BD2B3F655}" type="slidenum">
              <a:rPr lang="en-GB" smtClean="0"/>
              <a:t>5</a:t>
            </a:fld>
            <a:endParaRPr lang="en-GB"/>
          </a:p>
        </p:txBody>
      </p:sp>
    </p:spTree>
    <p:extLst>
      <p:ext uri="{BB962C8B-B14F-4D97-AF65-F5344CB8AC3E}">
        <p14:creationId xmlns:p14="http://schemas.microsoft.com/office/powerpoint/2010/main" val="213517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I demo, I just want to walk you through my project operational structure. On the left, shown is how the user performs operations through the Command-Line interface. The Customer and Items behave the same. Orders are done differently – with Read, Create and Delete being the same, however Update branches into update-details (behaves like Items, Customers) or to update Order-Items which leads to another CRUD menu.</a:t>
            </a:r>
          </a:p>
          <a:p>
            <a:endParaRPr lang="en-GB" dirty="0"/>
          </a:p>
          <a:p>
            <a:r>
              <a:rPr lang="en-GB" dirty="0"/>
              <a:t>On the right is my Entity-Relationship diagram. </a:t>
            </a:r>
          </a:p>
        </p:txBody>
      </p:sp>
      <p:sp>
        <p:nvSpPr>
          <p:cNvPr id="4" name="Slide Number Placeholder 3"/>
          <p:cNvSpPr>
            <a:spLocks noGrp="1"/>
          </p:cNvSpPr>
          <p:nvPr>
            <p:ph type="sldNum" sz="quarter" idx="5"/>
          </p:nvPr>
        </p:nvSpPr>
        <p:spPr/>
        <p:txBody>
          <a:bodyPr/>
          <a:lstStyle/>
          <a:p>
            <a:fld id="{5DCBFF80-3A6B-480D-8452-6B1BD2B3F655}" type="slidenum">
              <a:rPr lang="en-GB" smtClean="0"/>
              <a:t>6</a:t>
            </a:fld>
            <a:endParaRPr lang="en-GB"/>
          </a:p>
        </p:txBody>
      </p:sp>
    </p:spTree>
    <p:extLst>
      <p:ext uri="{BB962C8B-B14F-4D97-AF65-F5344CB8AC3E}">
        <p14:creationId xmlns:p14="http://schemas.microsoft.com/office/powerpoint/2010/main" val="3038847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my sprint, I achieved all the tasks tagged with ‘Must’ and ‘Should’, as well as a number of those tagged as ‘could’.</a:t>
            </a:r>
          </a:p>
          <a:p>
            <a:r>
              <a:rPr lang="en-GB" dirty="0"/>
              <a:t>This includes all the Customer and Item operations specified, as well as a majority of the order operations.</a:t>
            </a:r>
          </a:p>
          <a:p>
            <a:r>
              <a:rPr lang="en-GB" dirty="0"/>
              <a:t>A couple of tasks / stories were returned to the backlog, including setting up a GCP connection – after being told it was no-longer necessary, and tasks related to user login, as this was not a minimum requirement.</a:t>
            </a:r>
          </a:p>
        </p:txBody>
      </p:sp>
      <p:sp>
        <p:nvSpPr>
          <p:cNvPr id="4" name="Slide Number Placeholder 3"/>
          <p:cNvSpPr>
            <a:spLocks noGrp="1"/>
          </p:cNvSpPr>
          <p:nvPr>
            <p:ph type="sldNum" sz="quarter" idx="5"/>
          </p:nvPr>
        </p:nvSpPr>
        <p:spPr/>
        <p:txBody>
          <a:bodyPr/>
          <a:lstStyle/>
          <a:p>
            <a:fld id="{5DCBFF80-3A6B-480D-8452-6B1BD2B3F655}" type="slidenum">
              <a:rPr lang="en-GB" smtClean="0"/>
              <a:t>8</a:t>
            </a:fld>
            <a:endParaRPr lang="en-GB"/>
          </a:p>
        </p:txBody>
      </p:sp>
    </p:spTree>
    <p:extLst>
      <p:ext uri="{BB962C8B-B14F-4D97-AF65-F5344CB8AC3E}">
        <p14:creationId xmlns:p14="http://schemas.microsoft.com/office/powerpoint/2010/main" val="326647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Reflecting on this sprint, I am pleased that my project bears some semblance to what I planned – the classes I thought would be there exist in some form, my database schema has remained largely the same. I feel my prioritisation of tasks worked well, helping me get quickly up to speed with the way the code works and enabling me to write my own and make changes that I understood the consequences of.</a:t>
            </a:r>
          </a:p>
          <a:p>
            <a:endParaRPr lang="en-GB" dirty="0"/>
          </a:p>
          <a:p>
            <a:r>
              <a:rPr lang="en-GB" dirty="0"/>
              <a:t>I think I could do much better in terms of user-story coverage, as well as story-points. I could also have a more detailed break-down of tasks, i.e. instead of having “make the Item-Controller” I could have had “Make the controller create method”… and so on.</a:t>
            </a:r>
          </a:p>
        </p:txBody>
      </p:sp>
      <p:sp>
        <p:nvSpPr>
          <p:cNvPr id="4" name="Slide Number Placeholder 3"/>
          <p:cNvSpPr>
            <a:spLocks noGrp="1"/>
          </p:cNvSpPr>
          <p:nvPr>
            <p:ph type="sldNum" sz="quarter" idx="5"/>
          </p:nvPr>
        </p:nvSpPr>
        <p:spPr/>
        <p:txBody>
          <a:bodyPr/>
          <a:lstStyle/>
          <a:p>
            <a:fld id="{5DCBFF80-3A6B-480D-8452-6B1BD2B3F655}" type="slidenum">
              <a:rPr lang="en-GB" smtClean="0"/>
              <a:t>9</a:t>
            </a:fld>
            <a:endParaRPr lang="en-GB"/>
          </a:p>
        </p:txBody>
      </p:sp>
    </p:spTree>
    <p:extLst>
      <p:ext uri="{BB962C8B-B14F-4D97-AF65-F5344CB8AC3E}">
        <p14:creationId xmlns:p14="http://schemas.microsoft.com/office/powerpoint/2010/main" val="96011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4983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5D648-8163-4146-A002-39DD3BECA283}"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33162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611968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968635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1102427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1812230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590693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4289182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24633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11888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80234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5D648-8163-4146-A002-39DD3BECA283}"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4190811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5D648-8163-4146-A002-39DD3BECA283}" type="datetimeFigureOut">
              <a:rPr lang="en-GB" smtClean="0"/>
              <a:t>18/09/2020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94237484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3543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53356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4726693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5D648-8163-4146-A002-39DD3BECA283}"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97712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25D648-8163-4146-A002-39DD3BECA283}" type="datetimeFigureOut">
              <a:rPr lang="en-GB" smtClean="0"/>
              <a:t>18/09/2020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4D75AA-F76A-4A91-860D-AA18D815A645}" type="slidenum">
              <a:rPr lang="en-GB" smtClean="0"/>
              <a:t>‹#›</a:t>
            </a:fld>
            <a:endParaRPr lang="en-GB"/>
          </a:p>
        </p:txBody>
      </p:sp>
    </p:spTree>
    <p:extLst>
      <p:ext uri="{BB962C8B-B14F-4D97-AF65-F5344CB8AC3E}">
        <p14:creationId xmlns:p14="http://schemas.microsoft.com/office/powerpoint/2010/main" val="312523435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elewisQA/IMS-Starter"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7DD1-50F3-49D7-B26F-F42065CD70F0}"/>
              </a:ext>
            </a:extLst>
          </p:cNvPr>
          <p:cNvSpPr>
            <a:spLocks noGrp="1"/>
          </p:cNvSpPr>
          <p:nvPr>
            <p:ph type="ctrTitle"/>
          </p:nvPr>
        </p:nvSpPr>
        <p:spPr>
          <a:xfrm>
            <a:off x="1154955" y="1447800"/>
            <a:ext cx="8825658" cy="3329581"/>
          </a:xfrm>
        </p:spPr>
        <p:txBody>
          <a:bodyPr/>
          <a:lstStyle/>
          <a:p>
            <a:r>
              <a:rPr lang="en-GB"/>
              <a:t>IMS Project</a:t>
            </a:r>
            <a:endParaRPr lang="en-GB" dirty="0"/>
          </a:p>
        </p:txBody>
      </p:sp>
      <p:sp>
        <p:nvSpPr>
          <p:cNvPr id="3" name="Subtitle 2">
            <a:extLst>
              <a:ext uri="{FF2B5EF4-FFF2-40B4-BE49-F238E27FC236}">
                <a16:creationId xmlns:a16="http://schemas.microsoft.com/office/drawing/2014/main" id="{B86DDB7D-C83A-405A-A51A-0C2A5AE2FE3B}"/>
              </a:ext>
            </a:extLst>
          </p:cNvPr>
          <p:cNvSpPr>
            <a:spLocks noGrp="1"/>
          </p:cNvSpPr>
          <p:nvPr>
            <p:ph type="subTitle" idx="1"/>
          </p:nvPr>
        </p:nvSpPr>
        <p:spPr>
          <a:xfrm>
            <a:off x="1154955" y="4777380"/>
            <a:ext cx="8825658" cy="861420"/>
          </a:xfrm>
        </p:spPr>
        <p:txBody>
          <a:bodyPr/>
          <a:lstStyle/>
          <a:p>
            <a:r>
              <a:rPr lang="en-GB"/>
              <a:t>By Elizabeth Lewis</a:t>
            </a:r>
            <a:endParaRPr lang="en-GB" dirty="0"/>
          </a:p>
        </p:txBody>
      </p:sp>
      <p:sp>
        <p:nvSpPr>
          <p:cNvPr id="10" name="Rectangle 9">
            <a:extLst>
              <a:ext uri="{FF2B5EF4-FFF2-40B4-BE49-F238E27FC236}">
                <a16:creationId xmlns:a16="http://schemas.microsoft.com/office/drawing/2014/main" id="{C4731D99-FE94-40AD-B267-E598F798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929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5768-465C-4958-A7BD-83598871C5EC}"/>
              </a:ext>
            </a:extLst>
          </p:cNvPr>
          <p:cNvSpPr>
            <a:spLocks noGrp="1"/>
          </p:cNvSpPr>
          <p:nvPr>
            <p:ph type="title"/>
          </p:nvPr>
        </p:nvSpPr>
        <p:spPr/>
        <p:txBody>
          <a:bodyPr/>
          <a:lstStyle/>
          <a:p>
            <a:r>
              <a:rPr lang="en-GB" dirty="0"/>
              <a:t>Concluding Remarks</a:t>
            </a:r>
          </a:p>
        </p:txBody>
      </p:sp>
      <p:sp>
        <p:nvSpPr>
          <p:cNvPr id="3" name="Text Placeholder 2">
            <a:extLst>
              <a:ext uri="{FF2B5EF4-FFF2-40B4-BE49-F238E27FC236}">
                <a16:creationId xmlns:a16="http://schemas.microsoft.com/office/drawing/2014/main" id="{8B99AFDA-BDFD-401C-BBC7-B6A697C30444}"/>
              </a:ext>
            </a:extLst>
          </p:cNvPr>
          <p:cNvSpPr>
            <a:spLocks noGrp="1"/>
          </p:cNvSpPr>
          <p:nvPr>
            <p:ph type="body" idx="1"/>
          </p:nvPr>
        </p:nvSpPr>
        <p:spPr/>
        <p:txBody>
          <a:bodyPr/>
          <a:lstStyle/>
          <a:p>
            <a:r>
              <a:rPr lang="en-GB" dirty="0"/>
              <a:t>Conclusions</a:t>
            </a:r>
          </a:p>
        </p:txBody>
      </p:sp>
      <p:sp>
        <p:nvSpPr>
          <p:cNvPr id="4" name="Content Placeholder 3">
            <a:extLst>
              <a:ext uri="{FF2B5EF4-FFF2-40B4-BE49-F238E27FC236}">
                <a16:creationId xmlns:a16="http://schemas.microsoft.com/office/drawing/2014/main" id="{B931E9A4-B6A4-43B3-B7BD-FB1D17525FD5}"/>
              </a:ext>
            </a:extLst>
          </p:cNvPr>
          <p:cNvSpPr>
            <a:spLocks noGrp="1"/>
          </p:cNvSpPr>
          <p:nvPr>
            <p:ph sz="half" idx="2"/>
          </p:nvPr>
        </p:nvSpPr>
        <p:spPr/>
        <p:txBody>
          <a:bodyPr/>
          <a:lstStyle/>
          <a:p>
            <a:r>
              <a:rPr lang="en-GB" dirty="0"/>
              <a:t>Picked up a lot of useful skills and techniques</a:t>
            </a:r>
          </a:p>
          <a:p>
            <a:r>
              <a:rPr lang="en-GB" dirty="0"/>
              <a:t>Need to work on my project-management skills</a:t>
            </a:r>
          </a:p>
          <a:p>
            <a:pPr lvl="1"/>
            <a:r>
              <a:rPr lang="en-GB" dirty="0"/>
              <a:t>Managing sprints</a:t>
            </a:r>
          </a:p>
          <a:p>
            <a:pPr lvl="1"/>
            <a:r>
              <a:rPr lang="en-GB" dirty="0"/>
              <a:t>Setting story-points</a:t>
            </a:r>
          </a:p>
          <a:p>
            <a:r>
              <a:rPr lang="en-GB" dirty="0"/>
              <a:t>Would try to aim for a more test-driven approach</a:t>
            </a:r>
          </a:p>
          <a:p>
            <a:endParaRPr lang="en-GB" dirty="0"/>
          </a:p>
        </p:txBody>
      </p:sp>
      <p:sp>
        <p:nvSpPr>
          <p:cNvPr id="6" name="Text Placeholder 5">
            <a:extLst>
              <a:ext uri="{FF2B5EF4-FFF2-40B4-BE49-F238E27FC236}">
                <a16:creationId xmlns:a16="http://schemas.microsoft.com/office/drawing/2014/main" id="{B752D29C-E750-4C96-8D8C-9F13E379FCEA}"/>
              </a:ext>
            </a:extLst>
          </p:cNvPr>
          <p:cNvSpPr>
            <a:spLocks noGrp="1"/>
          </p:cNvSpPr>
          <p:nvPr>
            <p:ph type="body" sz="quarter" idx="3"/>
          </p:nvPr>
        </p:nvSpPr>
        <p:spPr>
          <a:xfrm>
            <a:off x="5654495" y="1905000"/>
            <a:ext cx="5267971" cy="576262"/>
          </a:xfrm>
        </p:spPr>
        <p:txBody>
          <a:bodyPr/>
          <a:lstStyle/>
          <a:p>
            <a:r>
              <a:rPr lang="en-GB" dirty="0"/>
              <a:t>If I were to continue this project…</a:t>
            </a:r>
          </a:p>
        </p:txBody>
      </p:sp>
      <p:sp>
        <p:nvSpPr>
          <p:cNvPr id="5" name="Content Placeholder 4">
            <a:extLst>
              <a:ext uri="{FF2B5EF4-FFF2-40B4-BE49-F238E27FC236}">
                <a16:creationId xmlns:a16="http://schemas.microsoft.com/office/drawing/2014/main" id="{BB7962F8-276F-4411-A58F-B83AC2EE160D}"/>
              </a:ext>
            </a:extLst>
          </p:cNvPr>
          <p:cNvSpPr>
            <a:spLocks noGrp="1"/>
          </p:cNvSpPr>
          <p:nvPr>
            <p:ph sz="quarter" idx="4"/>
          </p:nvPr>
        </p:nvSpPr>
        <p:spPr/>
        <p:txBody>
          <a:bodyPr/>
          <a:lstStyle/>
          <a:p>
            <a:r>
              <a:rPr lang="en-GB" dirty="0"/>
              <a:t>User login-system </a:t>
            </a:r>
          </a:p>
          <a:p>
            <a:pPr lvl="1"/>
            <a:r>
              <a:rPr lang="en-GB" dirty="0"/>
              <a:t>With user’s assigned to </a:t>
            </a:r>
            <a:br>
              <a:rPr lang="en-GB" dirty="0"/>
            </a:br>
            <a:r>
              <a:rPr lang="en-GB" dirty="0"/>
              <a:t>customer /order /item </a:t>
            </a:r>
            <a:br>
              <a:rPr lang="en-GB" dirty="0"/>
            </a:br>
            <a:r>
              <a:rPr lang="en-GB" dirty="0"/>
              <a:t>operations</a:t>
            </a:r>
          </a:p>
          <a:p>
            <a:r>
              <a:rPr lang="en-GB" dirty="0"/>
              <a:t>Find a way to preserve completed orders, even when items or the ordering customer are deleted</a:t>
            </a:r>
          </a:p>
        </p:txBody>
      </p:sp>
    </p:spTree>
    <p:extLst>
      <p:ext uri="{BB962C8B-B14F-4D97-AF65-F5344CB8AC3E}">
        <p14:creationId xmlns:p14="http://schemas.microsoft.com/office/powerpoint/2010/main" val="405043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FD4E89-DE74-4AAC-ABD7-295D981D721B}"/>
              </a:ext>
            </a:extLst>
          </p:cNvPr>
          <p:cNvSpPr>
            <a:spLocks noGrp="1"/>
          </p:cNvSpPr>
          <p:nvPr>
            <p:ph type="title"/>
          </p:nvPr>
        </p:nvSpPr>
        <p:spPr/>
        <p:txBody>
          <a:bodyPr/>
          <a:lstStyle/>
          <a:p>
            <a:r>
              <a:rPr lang="en-GB" dirty="0"/>
              <a:t>Any Questions?</a:t>
            </a:r>
          </a:p>
        </p:txBody>
      </p:sp>
    </p:spTree>
    <p:extLst>
      <p:ext uri="{BB962C8B-B14F-4D97-AF65-F5344CB8AC3E}">
        <p14:creationId xmlns:p14="http://schemas.microsoft.com/office/powerpoint/2010/main" val="86808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6EF9-B0BF-457A-9891-4734C9C734AE}"/>
              </a:ext>
            </a:extLst>
          </p:cNvPr>
          <p:cNvSpPr>
            <a:spLocks noGrp="1"/>
          </p:cNvSpPr>
          <p:nvPr>
            <p:ph type="title"/>
          </p:nvPr>
        </p:nvSpPr>
        <p:spPr/>
        <p:txBody>
          <a:bodyPr/>
          <a:lstStyle/>
          <a:p>
            <a:r>
              <a:rPr lang="en-GB" dirty="0"/>
              <a:t>Introduction</a:t>
            </a:r>
          </a:p>
        </p:txBody>
      </p:sp>
      <p:sp>
        <p:nvSpPr>
          <p:cNvPr id="4" name="Content Placeholder 3">
            <a:extLst>
              <a:ext uri="{FF2B5EF4-FFF2-40B4-BE49-F238E27FC236}">
                <a16:creationId xmlns:a16="http://schemas.microsoft.com/office/drawing/2014/main" id="{A6051213-E029-4B37-8D05-1E70A9310F1A}"/>
              </a:ext>
            </a:extLst>
          </p:cNvPr>
          <p:cNvSpPr>
            <a:spLocks noGrp="1"/>
          </p:cNvSpPr>
          <p:nvPr>
            <p:ph sz="half" idx="1"/>
          </p:nvPr>
        </p:nvSpPr>
        <p:spPr/>
        <p:txBody>
          <a:bodyPr/>
          <a:lstStyle/>
          <a:p>
            <a:pPr marL="0" indent="0">
              <a:buNone/>
            </a:pPr>
            <a:r>
              <a:rPr lang="en-GB" dirty="0"/>
              <a:t>Approaching the Specification:</a:t>
            </a:r>
          </a:p>
          <a:p>
            <a:r>
              <a:rPr lang="en-GB" dirty="0"/>
              <a:t>Looked through the requirements</a:t>
            </a:r>
          </a:p>
          <a:p>
            <a:r>
              <a:rPr lang="en-GB" dirty="0"/>
              <a:t>Studied the code in the IMS</a:t>
            </a:r>
          </a:p>
          <a:p>
            <a:r>
              <a:rPr lang="en-GB" dirty="0"/>
              <a:t>Planned out tasks, matching them up with User-Stories on my JIRA</a:t>
            </a:r>
          </a:p>
          <a:p>
            <a:endParaRPr lang="en-GB" dirty="0"/>
          </a:p>
          <a:p>
            <a:pPr marL="0" indent="0">
              <a:buNone/>
            </a:pPr>
            <a:r>
              <a:rPr lang="en-GB" dirty="0"/>
              <a:t>Started with creating Items, due to its similarity to Customers</a:t>
            </a:r>
          </a:p>
          <a:p>
            <a:pPr marL="0" indent="0">
              <a:buNone/>
            </a:pPr>
            <a:r>
              <a:rPr lang="en-GB" dirty="0"/>
              <a:t>Then planned out how to structure Orders &amp; Order-Items</a:t>
            </a:r>
          </a:p>
        </p:txBody>
      </p:sp>
      <p:pic>
        <p:nvPicPr>
          <p:cNvPr id="10" name="Picture 9">
            <a:extLst>
              <a:ext uri="{FF2B5EF4-FFF2-40B4-BE49-F238E27FC236}">
                <a16:creationId xmlns:a16="http://schemas.microsoft.com/office/drawing/2014/main" id="{5ADCEDAA-E20A-46D8-940D-763F3535F346}"/>
              </a:ext>
            </a:extLst>
          </p:cNvPr>
          <p:cNvPicPr>
            <a:picLocks noChangeAspect="1"/>
          </p:cNvPicPr>
          <p:nvPr/>
        </p:nvPicPr>
        <p:blipFill>
          <a:blip r:embed="rId3"/>
          <a:stretch>
            <a:fillRect/>
          </a:stretch>
        </p:blipFill>
        <p:spPr>
          <a:xfrm>
            <a:off x="6096000" y="1152983"/>
            <a:ext cx="3804418" cy="4282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Content Placeholder 8" descr="A picture containing table&#10;&#10;Description automatically generated">
            <a:extLst>
              <a:ext uri="{FF2B5EF4-FFF2-40B4-BE49-F238E27FC236}">
                <a16:creationId xmlns:a16="http://schemas.microsoft.com/office/drawing/2014/main" id="{E5E31477-78CB-4D70-9EF3-0E7ED74132D3}"/>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19602" r="16807"/>
          <a:stretch/>
        </p:blipFill>
        <p:spPr>
          <a:xfrm rot="5400000">
            <a:off x="7328504" y="2853045"/>
            <a:ext cx="4040153" cy="3176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101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5" name="Picture 74">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3" name="Rectangle 82">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83C8E45-24D2-44E6-B120-C50AD8FAC2CD}"/>
              </a:ext>
            </a:extLst>
          </p:cNvPr>
          <p:cNvSpPr>
            <a:spLocks noGrp="1"/>
          </p:cNvSpPr>
          <p:nvPr>
            <p:ph type="title"/>
          </p:nvPr>
        </p:nvSpPr>
        <p:spPr>
          <a:xfrm>
            <a:off x="5282381" y="629266"/>
            <a:ext cx="4767471" cy="1641986"/>
          </a:xfrm>
        </p:spPr>
        <p:txBody>
          <a:bodyPr vert="horz" lIns="91440" tIns="45720" rIns="91440" bIns="45720" rtlCol="0" anchor="t">
            <a:normAutofit/>
          </a:bodyPr>
          <a:lstStyle/>
          <a:p>
            <a:r>
              <a:rPr lang="en-US"/>
              <a:t>Consultant Journey</a:t>
            </a:r>
          </a:p>
        </p:txBody>
      </p:sp>
      <p:pic>
        <p:nvPicPr>
          <p:cNvPr id="1028" name="Picture 4" descr="8 books to read in the time of the coronavirus | PBS NewsHour">
            <a:extLst>
              <a:ext uri="{FF2B5EF4-FFF2-40B4-BE49-F238E27FC236}">
                <a16:creationId xmlns:a16="http://schemas.microsoft.com/office/drawing/2014/main" id="{B95D7FD2-1A5B-41D9-8723-E613B8CF7B9D}"/>
              </a:ext>
            </a:extLst>
          </p:cNvPr>
          <p:cNvPicPr>
            <a:picLocks noGrp="1" noChangeAspect="1" noChangeArrowheads="1"/>
          </p:cNvPicPr>
          <p:nvPr>
            <p:ph sz="half" idx="2"/>
          </p:nvPr>
        </p:nvPicPr>
        <p:blipFill rotWithShape="1">
          <a:blip r:embed="rId8">
            <a:extLst>
              <a:ext uri="{28A0092B-C50C-407E-A947-70E740481C1C}">
                <a14:useLocalDpi xmlns:a14="http://schemas.microsoft.com/office/drawing/2010/main" val="0"/>
              </a:ext>
            </a:extLst>
          </a:blip>
          <a:srcRect l="22082" r="32807" b="-1"/>
          <a:stretch/>
        </p:blipFill>
        <p:spPr bwMode="auto">
          <a:xfrm>
            <a:off x="-1" y="10"/>
            <a:ext cx="46346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B4E72BDD-37BC-41B2-80D9-57E042EA6CA2}"/>
              </a:ext>
            </a:extLst>
          </p:cNvPr>
          <p:cNvSpPr>
            <a:spLocks noGrp="1"/>
          </p:cNvSpPr>
          <p:nvPr>
            <p:ph sz="half" idx="1"/>
          </p:nvPr>
        </p:nvSpPr>
        <p:spPr>
          <a:xfrm>
            <a:off x="5282381" y="2438400"/>
            <a:ext cx="4767471" cy="3809999"/>
          </a:xfrm>
        </p:spPr>
        <p:txBody>
          <a:bodyPr vert="horz" lIns="91440" tIns="45720" rIns="91440" bIns="45720" rtlCol="0">
            <a:normAutofit/>
          </a:bodyPr>
          <a:lstStyle/>
          <a:p>
            <a:pPr marL="0" indent="0">
              <a:buNone/>
            </a:pPr>
            <a:r>
              <a:rPr lang="en-US" dirty="0"/>
              <a:t>Learned Technologies:</a:t>
            </a:r>
          </a:p>
          <a:p>
            <a:r>
              <a:rPr lang="en-US" dirty="0"/>
              <a:t>JUnit Tests</a:t>
            </a:r>
          </a:p>
          <a:p>
            <a:r>
              <a:rPr lang="en-US" dirty="0"/>
              <a:t>Maven</a:t>
            </a:r>
          </a:p>
          <a:p>
            <a:endParaRPr lang="en-US" dirty="0"/>
          </a:p>
          <a:p>
            <a:pPr marL="0" indent="0">
              <a:buNone/>
            </a:pPr>
            <a:r>
              <a:rPr lang="en-US" dirty="0"/>
              <a:t>Other things learned:</a:t>
            </a:r>
          </a:p>
          <a:p>
            <a:r>
              <a:rPr lang="en-US" dirty="0"/>
              <a:t>Organization of projects </a:t>
            </a:r>
            <a:br>
              <a:rPr lang="en-US" dirty="0"/>
            </a:br>
            <a:r>
              <a:rPr lang="en-US" dirty="0" err="1"/>
              <a:t>i.e</a:t>
            </a:r>
            <a:r>
              <a:rPr lang="en-US" dirty="0"/>
              <a:t>: package structure</a:t>
            </a:r>
          </a:p>
          <a:p>
            <a:r>
              <a:rPr lang="en-US" dirty="0"/>
              <a:t>Enterprise style repository management</a:t>
            </a:r>
          </a:p>
          <a:p>
            <a:r>
              <a:rPr lang="en-US" dirty="0" err="1"/>
              <a:t>MoSCoW</a:t>
            </a:r>
            <a:r>
              <a:rPr lang="en-US" dirty="0"/>
              <a:t> estimation</a:t>
            </a:r>
          </a:p>
        </p:txBody>
      </p:sp>
      <p:sp>
        <p:nvSpPr>
          <p:cNvPr id="11" name="Content Placeholder 3">
            <a:extLst>
              <a:ext uri="{FF2B5EF4-FFF2-40B4-BE49-F238E27FC236}">
                <a16:creationId xmlns:a16="http://schemas.microsoft.com/office/drawing/2014/main" id="{24ADD646-3E90-4D3B-849D-1D906E1F0298}"/>
              </a:ext>
            </a:extLst>
          </p:cNvPr>
          <p:cNvSpPr txBox="1">
            <a:spLocks/>
          </p:cNvSpPr>
          <p:nvPr/>
        </p:nvSpPr>
        <p:spPr>
          <a:xfrm>
            <a:off x="8615952" y="4049907"/>
            <a:ext cx="3322523" cy="2178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endParaRPr lang="en-US" dirty="0"/>
          </a:p>
          <a:p>
            <a:r>
              <a:rPr lang="en-US" dirty="0"/>
              <a:t>Risk Assessment</a:t>
            </a:r>
          </a:p>
          <a:p>
            <a:endParaRPr lang="en-US" dirty="0"/>
          </a:p>
          <a:p>
            <a:endParaRPr lang="en-US" dirty="0"/>
          </a:p>
        </p:txBody>
      </p:sp>
      <p:pic>
        <p:nvPicPr>
          <p:cNvPr id="3" name="Picture 2">
            <a:extLst>
              <a:ext uri="{FF2B5EF4-FFF2-40B4-BE49-F238E27FC236}">
                <a16:creationId xmlns:a16="http://schemas.microsoft.com/office/drawing/2014/main" id="{CB27AB45-4CB2-4BAE-B0E5-AC7A9B6A5F67}"/>
              </a:ext>
            </a:extLst>
          </p:cNvPr>
          <p:cNvPicPr>
            <a:picLocks noChangeAspect="1"/>
          </p:cNvPicPr>
          <p:nvPr/>
        </p:nvPicPr>
        <p:blipFill>
          <a:blip r:embed="rId9"/>
          <a:stretch>
            <a:fillRect/>
          </a:stretch>
        </p:blipFill>
        <p:spPr>
          <a:xfrm>
            <a:off x="1271587" y="1504950"/>
            <a:ext cx="9648825" cy="3848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5547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 name="Picture 1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E0EE22-7B67-401F-9267-618859769977}"/>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a:t>CI / Git</a:t>
            </a:r>
          </a:p>
        </p:txBody>
      </p:sp>
      <p:sp>
        <p:nvSpPr>
          <p:cNvPr id="23" name="Freeform 11">
            <a:extLst>
              <a:ext uri="{FF2B5EF4-FFF2-40B4-BE49-F238E27FC236}">
                <a16:creationId xmlns:a16="http://schemas.microsoft.com/office/drawing/2014/main" id="{658368D8-D75D-4823-A7A0-A59C08C6F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Rectangle 24">
            <a:extLst>
              <a:ext uri="{FF2B5EF4-FFF2-40B4-BE49-F238E27FC236}">
                <a16:creationId xmlns:a16="http://schemas.microsoft.com/office/drawing/2014/main" id="{B91CB0D8-FCC7-402D-A22B-47D345BD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AF5F0A42-AA4F-47C8-BF18-C22FD12B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9" name="Rectangle 28">
            <a:extLst>
              <a:ext uri="{FF2B5EF4-FFF2-40B4-BE49-F238E27FC236}">
                <a16:creationId xmlns:a16="http://schemas.microsoft.com/office/drawing/2014/main" id="{052B1A1D-D947-43CC-882E-78CECF8D1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82BD2209-928A-4358-8BCD-8AEBBDBAAB05}"/>
              </a:ext>
            </a:extLst>
          </p:cNvPr>
          <p:cNvSpPr>
            <a:spLocks noGrp="1"/>
          </p:cNvSpPr>
          <p:nvPr>
            <p:ph sz="half" idx="1"/>
          </p:nvPr>
        </p:nvSpPr>
        <p:spPr>
          <a:xfrm>
            <a:off x="643855" y="3072385"/>
            <a:ext cx="3108057" cy="2947415"/>
          </a:xfrm>
        </p:spPr>
        <p:txBody>
          <a:bodyPr vert="horz" lIns="91440" tIns="45720" rIns="91440" bIns="45720" rtlCol="0">
            <a:normAutofit/>
          </a:bodyPr>
          <a:lstStyle/>
          <a:p>
            <a:r>
              <a:rPr lang="en-US" sz="1400"/>
              <a:t>Forked my Git from the IMS Starter</a:t>
            </a:r>
          </a:p>
          <a:p>
            <a:r>
              <a:rPr lang="en-US" sz="1400"/>
              <a:t>Followed the dev/feature model</a:t>
            </a:r>
          </a:p>
          <a:p>
            <a:pPr lvl="1"/>
            <a:r>
              <a:rPr lang="en-US" sz="1400"/>
              <a:t>Feature branches</a:t>
            </a:r>
          </a:p>
          <a:p>
            <a:pPr lvl="1"/>
            <a:r>
              <a:rPr lang="en-US" sz="1400"/>
              <a:t>Test branches</a:t>
            </a:r>
          </a:p>
          <a:p>
            <a:pPr lvl="1"/>
            <a:r>
              <a:rPr lang="en-US" sz="1400"/>
              <a:t>A hotfix after my first dev/master pull-request</a:t>
            </a:r>
          </a:p>
          <a:p>
            <a:r>
              <a:rPr lang="en-US" sz="1400"/>
              <a:t>Followed semantic versioning</a:t>
            </a:r>
          </a:p>
        </p:txBody>
      </p:sp>
      <p:pic>
        <p:nvPicPr>
          <p:cNvPr id="6" name="Content Placeholder 5">
            <a:hlinkClick r:id="rId8"/>
            <a:extLst>
              <a:ext uri="{FF2B5EF4-FFF2-40B4-BE49-F238E27FC236}">
                <a16:creationId xmlns:a16="http://schemas.microsoft.com/office/drawing/2014/main" id="{421E66BC-BACA-47E5-B98C-70532DE0AE8C}"/>
              </a:ext>
            </a:extLst>
          </p:cNvPr>
          <p:cNvPicPr>
            <a:picLocks noGrp="1" noChangeAspect="1"/>
          </p:cNvPicPr>
          <p:nvPr>
            <p:ph sz="half" idx="2"/>
          </p:nvPr>
        </p:nvPicPr>
        <p:blipFill>
          <a:blip r:embed="rId9"/>
          <a:stretch>
            <a:fillRect/>
          </a:stretch>
        </p:blipFill>
        <p:spPr>
          <a:xfrm>
            <a:off x="5048451" y="1484613"/>
            <a:ext cx="6495847" cy="4498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117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 name="Picture 12">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355994-A916-4D1F-8FD0-6B58E9D5A0F5}"/>
              </a:ext>
            </a:extLst>
          </p:cNvPr>
          <p:cNvSpPr>
            <a:spLocks noGrp="1"/>
          </p:cNvSpPr>
          <p:nvPr>
            <p:ph type="title"/>
          </p:nvPr>
        </p:nvSpPr>
        <p:spPr>
          <a:xfrm>
            <a:off x="648930" y="629266"/>
            <a:ext cx="4795482" cy="1641987"/>
          </a:xfrm>
        </p:spPr>
        <p:txBody>
          <a:bodyPr vert="horz" lIns="91440" tIns="45720" rIns="91440" bIns="45720" rtlCol="0" anchor="t">
            <a:normAutofit/>
          </a:bodyPr>
          <a:lstStyle/>
          <a:p>
            <a:r>
              <a:rPr lang="en-US" dirty="0"/>
              <a:t>Testing</a:t>
            </a:r>
          </a:p>
        </p:txBody>
      </p:sp>
      <p:sp>
        <p:nvSpPr>
          <p:cNvPr id="23" name="Rectangle 22">
            <a:extLst>
              <a:ext uri="{FF2B5EF4-FFF2-40B4-BE49-F238E27FC236}">
                <a16:creationId xmlns:a16="http://schemas.microsoft.com/office/drawing/2014/main" id="{8CFA7DB6-9E1C-4921-AAAA-A5A1EDBCB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4465334-D1B3-4F71-8DFB-0F9FE7F78A91}"/>
              </a:ext>
            </a:extLst>
          </p:cNvPr>
          <p:cNvSpPr>
            <a:spLocks noGrp="1"/>
          </p:cNvSpPr>
          <p:nvPr>
            <p:ph sz="half" idx="2"/>
          </p:nvPr>
        </p:nvSpPr>
        <p:spPr>
          <a:xfrm>
            <a:off x="770679" y="1785504"/>
            <a:ext cx="4396341" cy="4200245"/>
          </a:xfrm>
        </p:spPr>
        <p:txBody>
          <a:bodyPr/>
          <a:lstStyle/>
          <a:p>
            <a:r>
              <a:rPr lang="en-GB" dirty="0"/>
              <a:t>Achieved approximately 66% testing coverage</a:t>
            </a:r>
          </a:p>
          <a:p>
            <a:r>
              <a:rPr lang="en-GB" dirty="0"/>
              <a:t>Primarily using JUnit for unit testing</a:t>
            </a:r>
          </a:p>
          <a:p>
            <a:pPr lvl="1"/>
            <a:r>
              <a:rPr lang="en-GB" dirty="0"/>
              <a:t>Also used some Mockito where I was able to adapt it from the Customer-Controller testing</a:t>
            </a:r>
          </a:p>
          <a:p>
            <a:r>
              <a:rPr lang="en-GB" dirty="0"/>
              <a:t>Went through re-writing code to better fit tests as well as changing tests to fit changes to the IMS</a:t>
            </a:r>
          </a:p>
        </p:txBody>
      </p:sp>
      <p:pic>
        <p:nvPicPr>
          <p:cNvPr id="3" name="Picture 2">
            <a:extLst>
              <a:ext uri="{FF2B5EF4-FFF2-40B4-BE49-F238E27FC236}">
                <a16:creationId xmlns:a16="http://schemas.microsoft.com/office/drawing/2014/main" id="{3D960C0F-E40A-4C4A-A5A1-39E8B386194D}"/>
              </a:ext>
            </a:extLst>
          </p:cNvPr>
          <p:cNvPicPr>
            <a:picLocks noChangeAspect="1"/>
          </p:cNvPicPr>
          <p:nvPr/>
        </p:nvPicPr>
        <p:blipFill>
          <a:blip r:embed="rId8"/>
          <a:stretch>
            <a:fillRect/>
          </a:stretch>
        </p:blipFill>
        <p:spPr>
          <a:xfrm>
            <a:off x="6096000" y="1805577"/>
            <a:ext cx="4860185" cy="3626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641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ABF7-C59E-4182-957B-DA8B1924013D}"/>
              </a:ext>
            </a:extLst>
          </p:cNvPr>
          <p:cNvSpPr>
            <a:spLocks noGrp="1"/>
          </p:cNvSpPr>
          <p:nvPr>
            <p:ph type="title"/>
          </p:nvPr>
        </p:nvSpPr>
        <p:spPr/>
        <p:txBody>
          <a:bodyPr/>
          <a:lstStyle/>
          <a:p>
            <a:r>
              <a:rPr lang="en-GB" dirty="0"/>
              <a:t>Operational Structure</a:t>
            </a:r>
          </a:p>
        </p:txBody>
      </p:sp>
      <p:sp>
        <p:nvSpPr>
          <p:cNvPr id="5" name="Text Placeholder 4">
            <a:extLst>
              <a:ext uri="{FF2B5EF4-FFF2-40B4-BE49-F238E27FC236}">
                <a16:creationId xmlns:a16="http://schemas.microsoft.com/office/drawing/2014/main" id="{4130FD52-3CC5-4E63-A9C0-CA75AEE46BA7}"/>
              </a:ext>
            </a:extLst>
          </p:cNvPr>
          <p:cNvSpPr>
            <a:spLocks noGrp="1"/>
          </p:cNvSpPr>
          <p:nvPr>
            <p:ph type="body" idx="1"/>
          </p:nvPr>
        </p:nvSpPr>
        <p:spPr/>
        <p:txBody>
          <a:bodyPr/>
          <a:lstStyle/>
          <a:p>
            <a:r>
              <a:rPr lang="en-GB" dirty="0"/>
              <a:t>IMS Operations</a:t>
            </a:r>
          </a:p>
        </p:txBody>
      </p:sp>
      <p:sp>
        <p:nvSpPr>
          <p:cNvPr id="6" name="Content Placeholder 5">
            <a:extLst>
              <a:ext uri="{FF2B5EF4-FFF2-40B4-BE49-F238E27FC236}">
                <a16:creationId xmlns:a16="http://schemas.microsoft.com/office/drawing/2014/main" id="{A6823825-58A1-455F-BB89-56027343938D}"/>
              </a:ext>
            </a:extLst>
          </p:cNvPr>
          <p:cNvSpPr>
            <a:spLocks noGrp="1"/>
          </p:cNvSpPr>
          <p:nvPr>
            <p:ph sz="half" idx="2"/>
          </p:nvPr>
        </p:nvSpPr>
        <p:spPr>
          <a:xfrm>
            <a:off x="1103313" y="2514600"/>
            <a:ext cx="2076116" cy="3741738"/>
          </a:xfrm>
        </p:spPr>
        <p:txBody>
          <a:bodyPr numCol="1">
            <a:normAutofit/>
          </a:bodyPr>
          <a:lstStyle/>
          <a:p>
            <a:r>
              <a:rPr lang="en-GB" dirty="0"/>
              <a:t>Customers</a:t>
            </a:r>
          </a:p>
          <a:p>
            <a:pPr lvl="1"/>
            <a:r>
              <a:rPr lang="en-GB" dirty="0"/>
              <a:t>Create</a:t>
            </a:r>
          </a:p>
          <a:p>
            <a:pPr lvl="1"/>
            <a:r>
              <a:rPr lang="en-GB" dirty="0"/>
              <a:t>Read</a:t>
            </a:r>
          </a:p>
          <a:p>
            <a:pPr lvl="1"/>
            <a:r>
              <a:rPr lang="en-GB" dirty="0"/>
              <a:t>Update</a:t>
            </a:r>
          </a:p>
          <a:p>
            <a:pPr lvl="1"/>
            <a:r>
              <a:rPr lang="en-GB" dirty="0"/>
              <a:t>Delete</a:t>
            </a:r>
          </a:p>
          <a:p>
            <a:r>
              <a:rPr lang="en-GB" dirty="0"/>
              <a:t>Items</a:t>
            </a:r>
          </a:p>
          <a:p>
            <a:pPr lvl="1"/>
            <a:r>
              <a:rPr lang="en-GB" dirty="0"/>
              <a:t>Create</a:t>
            </a:r>
          </a:p>
          <a:p>
            <a:pPr lvl="1"/>
            <a:r>
              <a:rPr lang="en-GB" dirty="0"/>
              <a:t>Read</a:t>
            </a:r>
          </a:p>
          <a:p>
            <a:pPr lvl="1"/>
            <a:r>
              <a:rPr lang="en-GB" dirty="0"/>
              <a:t>Update</a:t>
            </a:r>
          </a:p>
          <a:p>
            <a:pPr lvl="1"/>
            <a:r>
              <a:rPr lang="en-GB" dirty="0"/>
              <a:t>Delete</a:t>
            </a:r>
          </a:p>
        </p:txBody>
      </p:sp>
      <p:sp>
        <p:nvSpPr>
          <p:cNvPr id="7" name="Text Placeholder 6">
            <a:extLst>
              <a:ext uri="{FF2B5EF4-FFF2-40B4-BE49-F238E27FC236}">
                <a16:creationId xmlns:a16="http://schemas.microsoft.com/office/drawing/2014/main" id="{3F6E87F0-91A0-4AE6-B236-1FA5CB809C18}"/>
              </a:ext>
            </a:extLst>
          </p:cNvPr>
          <p:cNvSpPr>
            <a:spLocks noGrp="1"/>
          </p:cNvSpPr>
          <p:nvPr>
            <p:ph type="body" sz="quarter" idx="3"/>
          </p:nvPr>
        </p:nvSpPr>
        <p:spPr/>
        <p:txBody>
          <a:bodyPr/>
          <a:lstStyle/>
          <a:p>
            <a:r>
              <a:rPr lang="en-GB" dirty="0"/>
              <a:t>Database Backend</a:t>
            </a:r>
          </a:p>
        </p:txBody>
      </p:sp>
      <p:sp>
        <p:nvSpPr>
          <p:cNvPr id="11" name="Rectangle 10">
            <a:extLst>
              <a:ext uri="{FF2B5EF4-FFF2-40B4-BE49-F238E27FC236}">
                <a16:creationId xmlns:a16="http://schemas.microsoft.com/office/drawing/2014/main" id="{F4756350-4457-4B8D-AD69-44F41C37DB14}"/>
              </a:ext>
            </a:extLst>
          </p:cNvPr>
          <p:cNvSpPr/>
          <p:nvPr/>
        </p:nvSpPr>
        <p:spPr>
          <a:xfrm>
            <a:off x="5558374" y="2635315"/>
            <a:ext cx="4651028" cy="3171039"/>
          </a:xfrm>
          <a:prstGeom prst="rect">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Content Placeholder 9" descr="A picture containing computer&#10;&#10;Description automatically generated">
            <a:extLst>
              <a:ext uri="{FF2B5EF4-FFF2-40B4-BE49-F238E27FC236}">
                <a16:creationId xmlns:a16="http://schemas.microsoft.com/office/drawing/2014/main" id="{6D20EC0D-3335-408A-A808-D04B2CE0BAB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13398" y="2865088"/>
            <a:ext cx="4395788" cy="2841770"/>
          </a:xfrm>
        </p:spPr>
      </p:pic>
      <p:sp>
        <p:nvSpPr>
          <p:cNvPr id="13" name="Content Placeholder 5">
            <a:extLst>
              <a:ext uri="{FF2B5EF4-FFF2-40B4-BE49-F238E27FC236}">
                <a16:creationId xmlns:a16="http://schemas.microsoft.com/office/drawing/2014/main" id="{67518BED-C744-4B69-850D-C74301E634D0}"/>
              </a:ext>
            </a:extLst>
          </p:cNvPr>
          <p:cNvSpPr txBox="1">
            <a:spLocks/>
          </p:cNvSpPr>
          <p:nvPr/>
        </p:nvSpPr>
        <p:spPr>
          <a:xfrm>
            <a:off x="2845270" y="2531378"/>
            <a:ext cx="2654381" cy="3890682"/>
          </a:xfrm>
          <a:prstGeom prst="rect">
            <a:avLst/>
          </a:prstGeom>
        </p:spPr>
        <p:txBody>
          <a:bodyPr vert="horz" lIns="91440" tIns="45720" rIns="91440" bIns="45720" numCol="1"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9pPr>
          </a:lstStyle>
          <a:p>
            <a:r>
              <a:rPr lang="en-GB" dirty="0"/>
              <a:t>Orders</a:t>
            </a:r>
          </a:p>
          <a:p>
            <a:pPr lvl="2"/>
            <a:r>
              <a:rPr lang="en-GB" dirty="0"/>
              <a:t>Create</a:t>
            </a:r>
          </a:p>
          <a:p>
            <a:pPr lvl="2"/>
            <a:r>
              <a:rPr lang="en-GB" dirty="0"/>
              <a:t>Read</a:t>
            </a:r>
          </a:p>
          <a:p>
            <a:pPr lvl="2"/>
            <a:r>
              <a:rPr lang="en-GB" dirty="0"/>
              <a:t>Update</a:t>
            </a:r>
          </a:p>
          <a:p>
            <a:pPr lvl="3"/>
            <a:r>
              <a:rPr lang="en-GB" dirty="0"/>
              <a:t>Details</a:t>
            </a:r>
          </a:p>
          <a:p>
            <a:pPr lvl="3"/>
            <a:r>
              <a:rPr lang="en-GB" dirty="0"/>
              <a:t>Items</a:t>
            </a:r>
          </a:p>
          <a:p>
            <a:pPr lvl="2"/>
            <a:r>
              <a:rPr lang="en-GB" dirty="0"/>
              <a:t>Delete</a:t>
            </a:r>
          </a:p>
          <a:p>
            <a:pPr lvl="1"/>
            <a:r>
              <a:rPr lang="en-GB" dirty="0"/>
              <a:t>Order-Items</a:t>
            </a:r>
          </a:p>
          <a:p>
            <a:pPr lvl="2"/>
            <a:r>
              <a:rPr lang="en-GB" dirty="0"/>
              <a:t>Create</a:t>
            </a:r>
          </a:p>
          <a:p>
            <a:pPr lvl="2"/>
            <a:r>
              <a:rPr lang="en-GB" dirty="0"/>
              <a:t>Read</a:t>
            </a:r>
          </a:p>
          <a:p>
            <a:pPr lvl="2"/>
            <a:r>
              <a:rPr lang="en-GB" dirty="0"/>
              <a:t>Update</a:t>
            </a:r>
          </a:p>
          <a:p>
            <a:pPr lvl="2"/>
            <a:r>
              <a:rPr lang="en-GB" dirty="0"/>
              <a:t>Delete</a:t>
            </a:r>
          </a:p>
        </p:txBody>
      </p:sp>
    </p:spTree>
    <p:extLst>
      <p:ext uri="{BB962C8B-B14F-4D97-AF65-F5344CB8AC3E}">
        <p14:creationId xmlns:p14="http://schemas.microsoft.com/office/powerpoint/2010/main" val="6786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C1EB-F4F7-452E-A75B-FDFC3D043B78}"/>
              </a:ext>
            </a:extLst>
          </p:cNvPr>
          <p:cNvSpPr>
            <a:spLocks noGrp="1"/>
          </p:cNvSpPr>
          <p:nvPr>
            <p:ph type="title"/>
          </p:nvPr>
        </p:nvSpPr>
        <p:spPr/>
        <p:txBody>
          <a:bodyPr/>
          <a:lstStyle/>
          <a:p>
            <a:r>
              <a:rPr lang="en-GB" dirty="0"/>
              <a:t>Demonstration</a:t>
            </a:r>
          </a:p>
        </p:txBody>
      </p:sp>
    </p:spTree>
    <p:extLst>
      <p:ext uri="{BB962C8B-B14F-4D97-AF65-F5344CB8AC3E}">
        <p14:creationId xmlns:p14="http://schemas.microsoft.com/office/powerpoint/2010/main" val="133265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7A50-5896-4916-A970-CA611D701151}"/>
              </a:ext>
            </a:extLst>
          </p:cNvPr>
          <p:cNvSpPr>
            <a:spLocks noGrp="1"/>
          </p:cNvSpPr>
          <p:nvPr>
            <p:ph type="title"/>
          </p:nvPr>
        </p:nvSpPr>
        <p:spPr/>
        <p:txBody>
          <a:bodyPr/>
          <a:lstStyle/>
          <a:p>
            <a:r>
              <a:rPr lang="en-GB" dirty="0"/>
              <a:t>Sprint Review</a:t>
            </a:r>
          </a:p>
        </p:txBody>
      </p:sp>
      <p:sp>
        <p:nvSpPr>
          <p:cNvPr id="4" name="Text Placeholder 3">
            <a:extLst>
              <a:ext uri="{FF2B5EF4-FFF2-40B4-BE49-F238E27FC236}">
                <a16:creationId xmlns:a16="http://schemas.microsoft.com/office/drawing/2014/main" id="{C6073FAC-CA60-4E93-B9BE-5DA7DEC64CE7}"/>
              </a:ext>
            </a:extLst>
          </p:cNvPr>
          <p:cNvSpPr>
            <a:spLocks noGrp="1"/>
          </p:cNvSpPr>
          <p:nvPr>
            <p:ph type="body" idx="1"/>
          </p:nvPr>
        </p:nvSpPr>
        <p:spPr/>
        <p:txBody>
          <a:bodyPr/>
          <a:lstStyle/>
          <a:p>
            <a:r>
              <a:rPr lang="en-GB" dirty="0"/>
              <a:t>Completed</a:t>
            </a:r>
          </a:p>
        </p:txBody>
      </p:sp>
      <p:sp>
        <p:nvSpPr>
          <p:cNvPr id="5" name="Content Placeholder 4">
            <a:extLst>
              <a:ext uri="{FF2B5EF4-FFF2-40B4-BE49-F238E27FC236}">
                <a16:creationId xmlns:a16="http://schemas.microsoft.com/office/drawing/2014/main" id="{6C4A2C23-8A88-4E00-B6BB-6D836758267D}"/>
              </a:ext>
            </a:extLst>
          </p:cNvPr>
          <p:cNvSpPr>
            <a:spLocks noGrp="1"/>
          </p:cNvSpPr>
          <p:nvPr>
            <p:ph sz="half" idx="2"/>
          </p:nvPr>
        </p:nvSpPr>
        <p:spPr/>
        <p:txBody>
          <a:bodyPr/>
          <a:lstStyle/>
          <a:p>
            <a:r>
              <a:rPr lang="en-GB" dirty="0"/>
              <a:t>All tasks tagged as ‘Must’</a:t>
            </a:r>
          </a:p>
          <a:p>
            <a:pPr lvl="1"/>
            <a:r>
              <a:rPr lang="en-GB" dirty="0"/>
              <a:t>Includes all Customer / Item operations and their user stories</a:t>
            </a:r>
          </a:p>
          <a:p>
            <a:r>
              <a:rPr lang="en-GB" dirty="0"/>
              <a:t>Majority Order Operations</a:t>
            </a:r>
          </a:p>
          <a:p>
            <a:pPr lvl="1"/>
            <a:r>
              <a:rPr lang="en-GB" dirty="0"/>
              <a:t>Create, Read, Update, Delete</a:t>
            </a:r>
          </a:p>
          <a:p>
            <a:pPr lvl="1"/>
            <a:r>
              <a:rPr lang="en-GB" dirty="0"/>
              <a:t>Read gives a total cost</a:t>
            </a:r>
          </a:p>
          <a:p>
            <a:pPr lvl="1"/>
            <a:r>
              <a:rPr lang="en-GB" dirty="0"/>
              <a:t>Can CRUD each item in an order</a:t>
            </a:r>
          </a:p>
        </p:txBody>
      </p:sp>
      <p:sp>
        <p:nvSpPr>
          <p:cNvPr id="6" name="Text Placeholder 5">
            <a:extLst>
              <a:ext uri="{FF2B5EF4-FFF2-40B4-BE49-F238E27FC236}">
                <a16:creationId xmlns:a16="http://schemas.microsoft.com/office/drawing/2014/main" id="{EA3D4C1F-3AED-4C95-8004-CB40140B1D7D}"/>
              </a:ext>
            </a:extLst>
          </p:cNvPr>
          <p:cNvSpPr>
            <a:spLocks noGrp="1"/>
          </p:cNvSpPr>
          <p:nvPr>
            <p:ph type="body" sz="quarter" idx="3"/>
          </p:nvPr>
        </p:nvSpPr>
        <p:spPr/>
        <p:txBody>
          <a:bodyPr/>
          <a:lstStyle/>
          <a:p>
            <a:r>
              <a:rPr lang="en-GB" dirty="0"/>
              <a:t>Returned to Backlog</a:t>
            </a:r>
          </a:p>
        </p:txBody>
      </p:sp>
      <p:sp>
        <p:nvSpPr>
          <p:cNvPr id="7" name="Content Placeholder 6">
            <a:extLst>
              <a:ext uri="{FF2B5EF4-FFF2-40B4-BE49-F238E27FC236}">
                <a16:creationId xmlns:a16="http://schemas.microsoft.com/office/drawing/2014/main" id="{1199A193-F529-42E5-98EE-F65392B11203}"/>
              </a:ext>
            </a:extLst>
          </p:cNvPr>
          <p:cNvSpPr>
            <a:spLocks noGrp="1"/>
          </p:cNvSpPr>
          <p:nvPr>
            <p:ph sz="quarter" idx="4"/>
          </p:nvPr>
        </p:nvSpPr>
        <p:spPr>
          <a:xfrm>
            <a:off x="5654495" y="2514600"/>
            <a:ext cx="4583367" cy="3741738"/>
          </a:xfrm>
        </p:spPr>
        <p:txBody>
          <a:bodyPr/>
          <a:lstStyle/>
          <a:p>
            <a:r>
              <a:rPr lang="en-GB" dirty="0"/>
              <a:t>GCP Connection</a:t>
            </a:r>
          </a:p>
          <a:p>
            <a:r>
              <a:rPr lang="en-GB" dirty="0"/>
              <a:t>User-Login</a:t>
            </a:r>
          </a:p>
          <a:p>
            <a:pPr lvl="1"/>
            <a:r>
              <a:rPr lang="en-GB" dirty="0"/>
              <a:t>User Story</a:t>
            </a:r>
          </a:p>
          <a:p>
            <a:pPr lvl="1"/>
            <a:r>
              <a:rPr lang="en-GB" dirty="0"/>
              <a:t>Related / ‘Blocked-by’ tasks</a:t>
            </a:r>
            <a:br>
              <a:rPr lang="en-GB" dirty="0"/>
            </a:br>
            <a:r>
              <a:rPr lang="en-GB" dirty="0" err="1"/>
              <a:t>i.e</a:t>
            </a:r>
            <a:r>
              <a:rPr lang="en-GB" dirty="0"/>
              <a:t>: assigning transactions to a user</a:t>
            </a:r>
          </a:p>
        </p:txBody>
      </p:sp>
    </p:spTree>
    <p:extLst>
      <p:ext uri="{BB962C8B-B14F-4D97-AF65-F5344CB8AC3E}">
        <p14:creationId xmlns:p14="http://schemas.microsoft.com/office/powerpoint/2010/main" val="188783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DC91-3227-4B2C-A891-810D1D8D4830}"/>
              </a:ext>
            </a:extLst>
          </p:cNvPr>
          <p:cNvSpPr>
            <a:spLocks noGrp="1"/>
          </p:cNvSpPr>
          <p:nvPr>
            <p:ph type="title"/>
          </p:nvPr>
        </p:nvSpPr>
        <p:spPr/>
        <p:txBody>
          <a:bodyPr/>
          <a:lstStyle/>
          <a:p>
            <a:r>
              <a:rPr lang="en-GB" dirty="0"/>
              <a:t>Sprint Retrospective</a:t>
            </a:r>
          </a:p>
        </p:txBody>
      </p:sp>
      <p:sp>
        <p:nvSpPr>
          <p:cNvPr id="4" name="Text Placeholder 3">
            <a:extLst>
              <a:ext uri="{FF2B5EF4-FFF2-40B4-BE49-F238E27FC236}">
                <a16:creationId xmlns:a16="http://schemas.microsoft.com/office/drawing/2014/main" id="{224B78D1-7C7E-4772-B4E4-DA6E2B079842}"/>
              </a:ext>
            </a:extLst>
          </p:cNvPr>
          <p:cNvSpPr>
            <a:spLocks noGrp="1"/>
          </p:cNvSpPr>
          <p:nvPr>
            <p:ph type="body" idx="1"/>
          </p:nvPr>
        </p:nvSpPr>
        <p:spPr/>
        <p:txBody>
          <a:bodyPr/>
          <a:lstStyle/>
          <a:p>
            <a:r>
              <a:rPr lang="en-GB" dirty="0"/>
              <a:t>Accomplishments</a:t>
            </a:r>
          </a:p>
        </p:txBody>
      </p:sp>
      <p:sp>
        <p:nvSpPr>
          <p:cNvPr id="5" name="Content Placeholder 4">
            <a:extLst>
              <a:ext uri="{FF2B5EF4-FFF2-40B4-BE49-F238E27FC236}">
                <a16:creationId xmlns:a16="http://schemas.microsoft.com/office/drawing/2014/main" id="{726371C0-EFB0-4C54-8CC4-6990B05A88FB}"/>
              </a:ext>
            </a:extLst>
          </p:cNvPr>
          <p:cNvSpPr>
            <a:spLocks noGrp="1"/>
          </p:cNvSpPr>
          <p:nvPr>
            <p:ph sz="half" idx="2"/>
          </p:nvPr>
        </p:nvSpPr>
        <p:spPr/>
        <p:txBody>
          <a:bodyPr/>
          <a:lstStyle/>
          <a:p>
            <a:r>
              <a:rPr lang="en-GB" dirty="0"/>
              <a:t>My product still bears some resemblance to my planning</a:t>
            </a:r>
          </a:p>
          <a:p>
            <a:pPr lvl="1"/>
            <a:r>
              <a:rPr lang="en-GB" dirty="0"/>
              <a:t>Table structures</a:t>
            </a:r>
          </a:p>
          <a:p>
            <a:pPr lvl="1"/>
            <a:r>
              <a:rPr lang="en-GB" dirty="0"/>
              <a:t>Features</a:t>
            </a:r>
          </a:p>
          <a:p>
            <a:r>
              <a:rPr lang="en-GB" dirty="0"/>
              <a:t>Task prioritisation seemed to work</a:t>
            </a:r>
          </a:p>
          <a:p>
            <a:pPr lvl="1"/>
            <a:r>
              <a:rPr lang="en-GB" dirty="0"/>
              <a:t>Completing ‘small’ or ‘easier’ tasks, first</a:t>
            </a:r>
          </a:p>
          <a:p>
            <a:pPr lvl="1"/>
            <a:r>
              <a:rPr lang="en-GB" dirty="0"/>
              <a:t>Moving on to more complex ones</a:t>
            </a:r>
          </a:p>
        </p:txBody>
      </p:sp>
      <p:sp>
        <p:nvSpPr>
          <p:cNvPr id="6" name="Text Placeholder 5">
            <a:extLst>
              <a:ext uri="{FF2B5EF4-FFF2-40B4-BE49-F238E27FC236}">
                <a16:creationId xmlns:a16="http://schemas.microsoft.com/office/drawing/2014/main" id="{3F1FE110-0C2B-424E-A353-1564B64614F0}"/>
              </a:ext>
            </a:extLst>
          </p:cNvPr>
          <p:cNvSpPr>
            <a:spLocks noGrp="1"/>
          </p:cNvSpPr>
          <p:nvPr>
            <p:ph type="body" sz="quarter" idx="3"/>
          </p:nvPr>
        </p:nvSpPr>
        <p:spPr/>
        <p:txBody>
          <a:bodyPr/>
          <a:lstStyle/>
          <a:p>
            <a:r>
              <a:rPr lang="en-GB" dirty="0"/>
              <a:t>Areas for Improvement</a:t>
            </a:r>
          </a:p>
        </p:txBody>
      </p:sp>
      <p:sp>
        <p:nvSpPr>
          <p:cNvPr id="7" name="Content Placeholder 6">
            <a:extLst>
              <a:ext uri="{FF2B5EF4-FFF2-40B4-BE49-F238E27FC236}">
                <a16:creationId xmlns:a16="http://schemas.microsoft.com/office/drawing/2014/main" id="{EACCE9D3-4FA2-4153-9FFC-1DEED30F4208}"/>
              </a:ext>
            </a:extLst>
          </p:cNvPr>
          <p:cNvSpPr>
            <a:spLocks noGrp="1"/>
          </p:cNvSpPr>
          <p:nvPr>
            <p:ph sz="quarter" idx="4"/>
          </p:nvPr>
        </p:nvSpPr>
        <p:spPr/>
        <p:txBody>
          <a:bodyPr/>
          <a:lstStyle/>
          <a:p>
            <a:r>
              <a:rPr lang="en-GB" dirty="0"/>
              <a:t>Could do with greater User-Story coverage</a:t>
            </a:r>
          </a:p>
          <a:p>
            <a:r>
              <a:rPr lang="en-GB" dirty="0"/>
              <a:t>Better Story-pointing</a:t>
            </a:r>
          </a:p>
          <a:p>
            <a:pPr lvl="1"/>
            <a:r>
              <a:rPr lang="en-GB" dirty="0"/>
              <a:t>Would be useful for gauging time needed</a:t>
            </a:r>
          </a:p>
          <a:p>
            <a:r>
              <a:rPr lang="en-GB" dirty="0"/>
              <a:t>More detailed break-down of tasks</a:t>
            </a:r>
          </a:p>
          <a:p>
            <a:pPr lvl="1"/>
            <a:r>
              <a:rPr lang="en-GB" dirty="0"/>
              <a:t>Creating / Updating tasks as changes in project occur</a:t>
            </a:r>
            <a:br>
              <a:rPr lang="en-GB" dirty="0"/>
            </a:br>
            <a:r>
              <a:rPr lang="en-GB" dirty="0" err="1"/>
              <a:t>i.e</a:t>
            </a:r>
            <a:r>
              <a:rPr lang="en-GB" dirty="0"/>
              <a:t>: Viewing Order History</a:t>
            </a:r>
          </a:p>
        </p:txBody>
      </p:sp>
    </p:spTree>
    <p:extLst>
      <p:ext uri="{BB962C8B-B14F-4D97-AF65-F5344CB8AC3E}">
        <p14:creationId xmlns:p14="http://schemas.microsoft.com/office/powerpoint/2010/main" val="154518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
      <a:dk1>
        <a:sysClr val="windowText" lastClr="000000"/>
      </a:dk1>
      <a:lt1>
        <a:sysClr val="window" lastClr="FFFFFF"/>
      </a:lt1>
      <a:dk2>
        <a:srgbClr val="3B3059"/>
      </a:dk2>
      <a:lt2>
        <a:srgbClr val="EBEBEB"/>
      </a:lt2>
      <a:accent1>
        <a:srgbClr val="33CCFF"/>
      </a:accent1>
      <a:accent2>
        <a:srgbClr val="FF99FF"/>
      </a:accent2>
      <a:accent3>
        <a:srgbClr val="F3ACD2"/>
      </a:accent3>
      <a:accent4>
        <a:srgbClr val="CCFFFF"/>
      </a:accent4>
      <a:accent5>
        <a:srgbClr val="D8D8D8"/>
      </a:accent5>
      <a:accent6>
        <a:srgbClr val="D53DD0"/>
      </a:accent6>
      <a:hlink>
        <a:srgbClr val="EC76B5"/>
      </a:hlink>
      <a:folHlink>
        <a:srgbClr val="E8ACCD"/>
      </a:folHlink>
    </a:clrScheme>
    <a:fontScheme name="Custom 3">
      <a:majorFont>
        <a:latin typeface="Lucida Sans"/>
        <a:ea typeface=""/>
        <a:cs typeface=""/>
      </a:majorFont>
      <a:minorFont>
        <a:latin typeface="Arial"/>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1300</Words>
  <Application>Microsoft Office PowerPoint</Application>
  <PresentationFormat>Widescreen</PresentationFormat>
  <Paragraphs>128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Lucida Sans</vt:lpstr>
      <vt:lpstr>Wingdings 3</vt:lpstr>
      <vt:lpstr>Ion</vt:lpstr>
      <vt:lpstr>IMS Project</vt:lpstr>
      <vt:lpstr>Introduction</vt:lpstr>
      <vt:lpstr>Consultant Journey</vt:lpstr>
      <vt:lpstr>CI / Git</vt:lpstr>
      <vt:lpstr>Testing</vt:lpstr>
      <vt:lpstr>Operational Structure</vt:lpstr>
      <vt:lpstr>Demonstration</vt:lpstr>
      <vt:lpstr>Sprint Review</vt:lpstr>
      <vt:lpstr>Sprint Retrospective</vt:lpstr>
      <vt:lpstr>Concluding Remarks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 Project</dc:title>
  <dc:creator>Henry Lewis</dc:creator>
  <cp:lastModifiedBy>Henry Lewis</cp:lastModifiedBy>
  <cp:revision>16</cp:revision>
  <dcterms:created xsi:type="dcterms:W3CDTF">2020-09-17T16:01:34Z</dcterms:created>
  <dcterms:modified xsi:type="dcterms:W3CDTF">2020-09-18T12:31:29Z</dcterms:modified>
</cp:coreProperties>
</file>