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Inter SemiBold"/>
      <p:regular r:id="rId22"/>
      <p:bold r:id="rId23"/>
    </p:embeddedFont>
    <p:embeddedFont>
      <p:font typeface="Maven Pro SemiBold"/>
      <p:regular r:id="rId24"/>
      <p:bold r:id="rId25"/>
    </p:embeddedFont>
    <p:embeddedFont>
      <p:font typeface="Inter"/>
      <p:regular r:id="rId26"/>
      <p:bold r:id="rId27"/>
    </p:embeddedFont>
    <p:embeddedFont>
      <p:font typeface="Inter Medium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InterSemiBold-regular.fntdata"/><Relationship Id="rId21" Type="http://schemas.openxmlformats.org/officeDocument/2006/relationships/slide" Target="slides/slide16.xml"/><Relationship Id="rId24" Type="http://schemas.openxmlformats.org/officeDocument/2006/relationships/font" Target="fonts/MavenProSemiBold-regular.fntdata"/><Relationship Id="rId23" Type="http://schemas.openxmlformats.org/officeDocument/2006/relationships/font" Target="fonts/Inter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-regular.fntdata"/><Relationship Id="rId25" Type="http://schemas.openxmlformats.org/officeDocument/2006/relationships/font" Target="fonts/MavenProSemiBold-bold.fntdata"/><Relationship Id="rId28" Type="http://schemas.openxmlformats.org/officeDocument/2006/relationships/font" Target="fonts/InterMedium-regular.fntdata"/><Relationship Id="rId27" Type="http://schemas.openxmlformats.org/officeDocument/2006/relationships/font" Target="fonts/Int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d516647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d516647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bd40f888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bd40f888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58e27b57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58e27b57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58e27b57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58e27b57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bd40f88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bd40f88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58e27b57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58e27b57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58e27b57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358e27b57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4d516647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4d516647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8e27b57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58e27b57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4d516647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4d516647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list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d516647d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d516647d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4d516647d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4d516647d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58e27b5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58e27b5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8e27b57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58e27b57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8e27b57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8e27b57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58e27b57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58e27b57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final-projek-zenius.herokuapp.com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yasserh/walmart-dataset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09950"/>
            <a:ext cx="4200600" cy="9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 Class</a:t>
            </a:r>
            <a:endParaRPr sz="140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cap="flat" cmpd="sng" w="9525">
            <a:solidFill>
              <a:srgbClr val="A338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403875"/>
            <a:ext cx="5774700" cy="9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 Kelompok:  06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Mentor: Kak Erwin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Elfarian Dela Virdausa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Char char="-"/>
            </a:pPr>
            <a:r>
              <a:rPr lang="en"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Matthew Johanes Jubilant Simangung</a:t>
            </a:r>
            <a:endParaRPr sz="18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b="1" sz="1100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b="1" sz="1100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-1385" r="20837" t="0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0" l="-1001" r="15385" t="0"/>
          <a:stretch/>
        </p:blipFill>
        <p:spPr>
          <a:xfrm>
            <a:off x="5491100" y="1912250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3"/>
          <p:cNvGrpSpPr/>
          <p:nvPr/>
        </p:nvGrpSpPr>
        <p:grpSpPr>
          <a:xfrm>
            <a:off x="384040" y="392237"/>
            <a:ext cx="2423786" cy="634878"/>
            <a:chOff x="384019" y="392240"/>
            <a:chExt cx="2701500" cy="707700"/>
          </a:xfrm>
        </p:grpSpPr>
        <p:sp>
          <p:nvSpPr>
            <p:cNvPr id="62" name="Google Shape;62;p13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3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66" name="Google Shape;66;p13"/>
            <p:cNvPicPr preferRelativeResize="0"/>
            <p:nvPr/>
          </p:nvPicPr>
          <p:blipFill rotWithShape="1">
            <a:blip r:embed="rId6">
              <a:alphaModFix/>
            </a:blip>
            <a:srcRect b="0" l="9895" r="8731" t="0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 analisis dengan menggunakan Heat Map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Hapus kolom yang tidak diperlukan (tahun, Fuel_Price)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 One Hot Encoding untuk kolom Store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2" name="Google Shape;182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3" name="Google Shape;183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4" name="Google Shape;184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86" name="Google Shape;186;p22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p22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7750" y="1912300"/>
            <a:ext cx="2226925" cy="19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95" name="Google Shape;195;p23"/>
          <p:cNvPicPr preferRelativeResize="0"/>
          <p:nvPr/>
        </p:nvPicPr>
        <p:blipFill rotWithShape="1">
          <a:blip r:embed="rId3">
            <a:alphaModFix amt="50000"/>
          </a:blip>
          <a:srcRect b="39246" l="0" r="43100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98" name="Google Shape;198;p23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3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0" name="Google Shape;200;p23"/>
          <p:cNvPicPr preferRelativeResize="0"/>
          <p:nvPr/>
        </p:nvPicPr>
        <p:blipFill rotWithShape="1">
          <a:blip r:embed="rId4">
            <a:alphaModFix/>
          </a:blip>
          <a:srcRect b="31665" l="9895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 rotWithShape="1">
          <a:blip r:embed="rId5">
            <a:alphaModFix/>
          </a:blip>
          <a:srcRect b="0" l="9895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311700" y="1492925"/>
            <a:ext cx="7934100" cy="32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 train test split dengan test size 25%.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 metode model awal Linier Regression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●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Akurasi: 94,29%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●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MAE: 84810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Improve Model 1: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●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 Feature Important (x)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Mencoba menggunakan metode Random Forest Regression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●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Akurasi: 96,43%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●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MAE: 55842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Final Model menggunakan metode Random Forest Regression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Kolom-kolom parameter: Unemployment, CPI, Temperature, Holiday_Flag, Store, Tanggal dan Bulan.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11" name="Google Shape;211;p2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12" name="Google Shape;212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3" name="Google Shape;213;p2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2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15" name="Google Shape;215;p24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" name="Google Shape;216;p24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Build Model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311700" y="1492925"/>
            <a:ext cx="7934100" cy="32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Website Walmart Weekly Sales Prediction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https://final-projek-zenius.herokuapp.com/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Tampilan: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4" name="Google Shape;224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5" name="Google Shape;225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6" name="Google Shape;226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28" name="Google Shape;228;p25"/>
            <p:cNvPicPr preferRelativeResize="0"/>
            <p:nvPr/>
          </p:nvPicPr>
          <p:blipFill rotWithShape="1">
            <a:blip r:embed="rId5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9" name="Google Shape;229;p25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Implementasi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31" name="Google Shape;23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7251" y="2395487"/>
            <a:ext cx="4265559" cy="2243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37" name="Google Shape;237;p26"/>
          <p:cNvPicPr preferRelativeResize="0"/>
          <p:nvPr/>
        </p:nvPicPr>
        <p:blipFill rotWithShape="1">
          <a:blip r:embed="rId3">
            <a:alphaModFix amt="50000"/>
          </a:blip>
          <a:srcRect b="39246" l="0" r="43100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40" name="Google Shape;240;p26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6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2" name="Google Shape;242;p26"/>
          <p:cNvPicPr preferRelativeResize="0"/>
          <p:nvPr/>
        </p:nvPicPr>
        <p:blipFill rotWithShape="1">
          <a:blip r:embed="rId4">
            <a:alphaModFix/>
          </a:blip>
          <a:srcRect b="31665" l="9895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6"/>
          <p:cNvPicPr preferRelativeResize="0"/>
          <p:nvPr/>
        </p:nvPicPr>
        <p:blipFill rotWithShape="1">
          <a:blip r:embed="rId5">
            <a:alphaModFix/>
          </a:blip>
          <a:srcRect b="0" l="9895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b="1"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Weekly Sales Walmart rata-rata akan menghasilkan nilai paling tinggi pada bulan Desember. Hal ini berkaitan dengan musim dingin dan libur hari besar yang ada di bulan desember.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Store dari Walmart juga sangat berpengaruh, masih banyak store yang Weekly Salesnya masih rendah.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Faktor lain yang mempengaruhi yaitu pengangguran dan CPI. Ketika angka pengangguran atau CPI sedang tinggi maka nilai Weekly Sales Walmart akan menurun.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2" name="Google Shape;252;p2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53" name="Google Shape;253;p2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54" name="Google Shape;25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5" name="Google Shape;255;p2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2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57" name="Google Shape;257;p27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27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Saran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4F0FF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Ada pertanyaan?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65" name="Google Shape;2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8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28"/>
          <p:cNvPicPr preferRelativeResize="0"/>
          <p:nvPr/>
        </p:nvPicPr>
        <p:blipFill rotWithShape="1">
          <a:blip r:embed="rId4">
            <a:alphaModFix/>
          </a:blip>
          <a:srcRect b="0" l="9895" r="8731" t="0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744750"/>
            <a:ext cx="78534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presentasi adalah 5 menit (tentatif, tergantung dari banyaknya kelompok yang mendaftarkan diri)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tanya jawab adalah 5 menit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Silakan menambahkan gambar/visualisasi pada slide presentasi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Upayakan agar tetap dalam format poin-poin (ingat, ini presentasi, bukan esai)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Jangan masukkan </a:t>
            </a:r>
            <a:r>
              <a:rPr i="1"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code</a:t>
            </a: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ke dalam slide presentasi (tidak usah memasukan screenshot jupyter notebook)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" name="Google Shape;74;p1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75" name="Google Shape;7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6" name="Google Shape;76;p1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78" name="Google Shape;78;p14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4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Petunjuk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0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517750" y="1101600"/>
            <a:ext cx="6253800" cy="29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40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39246" l="0" r="43100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Google Shape;90;p1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92" name="Google Shape;92;p15"/>
            <p:cNvPicPr preferRelativeResize="0"/>
            <p:nvPr/>
          </p:nvPicPr>
          <p:blipFill rotWithShape="1">
            <a:blip r:embed="rId5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 amt="50000"/>
          </a:blip>
          <a:srcRect b="39246" l="0" r="43100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b="31665" l="9895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5">
            <a:alphaModFix/>
          </a:blip>
          <a:srcRect b="0" l="9895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Pendahuluan</a:t>
            </a:r>
            <a:endParaRPr b="1"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744750"/>
            <a:ext cx="65910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Sumber Data: </a:t>
            </a:r>
            <a:r>
              <a:rPr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https://www.kaggle.com/datasets/yasserh/walmart-dataset</a:t>
            </a:r>
            <a:endParaRPr sz="11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Problem: </a:t>
            </a:r>
            <a:r>
              <a:rPr b="1"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regression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Tujuan: 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Memprediksi penjualan mingguan Walmart berdasarkan faktor suhu, CPI, pengangguran, dll.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1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19" name="Google Shape;119;p17"/>
            <p:cNvPicPr preferRelativeResize="0"/>
            <p:nvPr/>
          </p:nvPicPr>
          <p:blipFill rotWithShape="1">
            <a:blip r:embed="rId5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 Project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01F99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 amt="50000"/>
          </a:blip>
          <a:srcRect b="39246" l="0" r="43100" t="0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31665" l="9895" r="8731" t="0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5">
            <a:alphaModFix/>
          </a:blip>
          <a:srcRect b="0" l="9895" r="8731" t="68332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Explorasi Data dan Visualisasi</a:t>
            </a:r>
            <a:endParaRPr b="1"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311700" y="1556750"/>
            <a:ext cx="83325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Walmart adalah perusahaan ritel multinasional AS yang mengoperasikan rantai pasar swalayan, departemen store dan toko kelontong.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Faktor penjualan mingguan Walmart :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Dilansir pada kabar24bisnis.com, penjualan Walmart naik 4,2% selama libur panjang.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1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47" name="Google Shape;147;p19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19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Dimensi dataset nya yaitu 6435 x 8, dan setelah di cek tidak terdapat missing value pada dataset tersebut.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Selanjutnya membersihkan outlier pada dataset, dari 6435 baris setelah di bersihkan tersisa 6184 baris.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Parsing tanggal yang awalnya berformat “22-02-2010” menjadi terpisah dengan memisahkan tanggal, bulan dan tahun.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Melakukan analisis data pada tahun 2010, 2011, 2012.</a:t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68" name="Google Shape;168;p21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69" name="Google Shape;169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0" name="Google Shape;170;p21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1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72" name="Google Shape;172;p21"/>
            <p:cNvPicPr preferRelativeResize="0"/>
            <p:nvPr/>
          </p:nvPicPr>
          <p:blipFill rotWithShape="1">
            <a:blip r:embed="rId4">
              <a:alphaModFix/>
            </a:blip>
            <a:srcRect b="0" l="9895" r="8731" t="0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3" name="Google Shape;173;p21"/>
          <p:cNvSpPr txBox="1"/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b="1" sz="100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00" y="2433200"/>
            <a:ext cx="4612075" cy="16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