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7FC04-4A0D-4625-ABEE-D858671BB1EB}" v="1" dt="2023-07-19T17:33:21.64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1" autoAdjust="0"/>
    <p:restoredTop sz="71343" autoAdjust="0"/>
  </p:normalViewPr>
  <p:slideViewPr>
    <p:cSldViewPr snapToGrid="0">
      <p:cViewPr varScale="1">
        <p:scale>
          <a:sx n="79" d="100"/>
          <a:sy n="79" d="100"/>
        </p:scale>
        <p:origin x="22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f avcı" userId="21a5d4ae2831a0e1" providerId="LiveId" clId="{F377FC04-4A0D-4625-ABEE-D858671BB1EB}"/>
    <pc:docChg chg="custSel modSld">
      <pc:chgData name="elif avcı" userId="21a5d4ae2831a0e1" providerId="LiveId" clId="{F377FC04-4A0D-4625-ABEE-D858671BB1EB}" dt="2023-07-18T10:54:51.933" v="1042" actId="20577"/>
      <pc:docMkLst>
        <pc:docMk/>
      </pc:docMkLst>
      <pc:sldChg chg="modNotesTx">
        <pc:chgData name="elif avcı" userId="21a5d4ae2831a0e1" providerId="LiveId" clId="{F377FC04-4A0D-4625-ABEE-D858671BB1EB}" dt="2023-07-18T10:54:51.933" v="1042" actId="20577"/>
        <pc:sldMkLst>
          <pc:docMk/>
          <pc:sldMk cId="16439128" sldId="259"/>
        </pc:sldMkLst>
      </pc:sldChg>
      <pc:sldChg chg="modNotesTx">
        <pc:chgData name="elif avcı" userId="21a5d4ae2831a0e1" providerId="LiveId" clId="{F377FC04-4A0D-4625-ABEE-D858671BB1EB}" dt="2023-07-18T10:54:12.574" v="1009" actId="20577"/>
        <pc:sldMkLst>
          <pc:docMk/>
          <pc:sldMk cId="1734314424"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960453-69B3-4D33-8A23-8F1281BC16F3}" type="datetimeFigureOut">
              <a:rPr lang="tr-TR" smtClean="0"/>
              <a:t>19.07.2023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A8079-8A7A-4047-9E9B-28CFB3D7F805}" type="slidenum">
              <a:rPr lang="tr-TR" smtClean="0"/>
              <a:t>‹#›</a:t>
            </a:fld>
            <a:endParaRPr lang="tr-TR"/>
          </a:p>
        </p:txBody>
      </p:sp>
    </p:spTree>
    <p:extLst>
      <p:ext uri="{BB962C8B-B14F-4D97-AF65-F5344CB8AC3E}">
        <p14:creationId xmlns:p14="http://schemas.microsoft.com/office/powerpoint/2010/main" val="3498063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br>
              <a:rPr lang="tr-TR" dirty="0"/>
            </a:br>
            <a:r>
              <a:rPr lang="tr-TR" b="0" i="0" dirty="0">
                <a:solidFill>
                  <a:srgbClr val="D1D5DB"/>
                </a:solidFill>
                <a:effectLst/>
                <a:latin typeface="Söhne"/>
              </a:rPr>
              <a:t>"</a:t>
            </a:r>
            <a:r>
              <a:rPr lang="tr-TR" b="0" i="0" dirty="0" err="1">
                <a:solidFill>
                  <a:srgbClr val="D1D5DB"/>
                </a:solidFill>
                <a:effectLst/>
                <a:latin typeface="Söhne"/>
              </a:rPr>
              <a:t>Benchmark</a:t>
            </a:r>
            <a:r>
              <a:rPr lang="tr-TR" b="0" i="0" dirty="0">
                <a:solidFill>
                  <a:srgbClr val="D1D5DB"/>
                </a:solidFill>
                <a:effectLst/>
                <a:latin typeface="Söhne"/>
              </a:rPr>
              <a:t>", bir sistemin performansını ölçmek ve değerlendirmek için kullanılan bir standart, referans ölçü veya kıyaslama noktasıdır. Özellikle teknoloji, bilgisayar donanımı, yazılım veya algoritmalar gibi alanlarda, farklı sistemlerin veya yaklaşımların performansını nesnel bir şekilde karşılaştırmak için kullanılır.</a:t>
            </a:r>
            <a:endParaRPr lang="tr-TR" dirty="0"/>
          </a:p>
        </p:txBody>
      </p:sp>
      <p:sp>
        <p:nvSpPr>
          <p:cNvPr id="4" name="Slayt Numarası Yer Tutucusu 3"/>
          <p:cNvSpPr>
            <a:spLocks noGrp="1"/>
          </p:cNvSpPr>
          <p:nvPr>
            <p:ph type="sldNum" sz="quarter" idx="5"/>
          </p:nvPr>
        </p:nvSpPr>
        <p:spPr/>
        <p:txBody>
          <a:bodyPr/>
          <a:lstStyle/>
          <a:p>
            <a:fld id="{C22A8079-8A7A-4047-9E9B-28CFB3D7F805}" type="slidenum">
              <a:rPr lang="tr-TR" smtClean="0"/>
              <a:t>1</a:t>
            </a:fld>
            <a:endParaRPr lang="tr-TR"/>
          </a:p>
        </p:txBody>
      </p:sp>
    </p:spTree>
    <p:extLst>
      <p:ext uri="{BB962C8B-B14F-4D97-AF65-F5344CB8AC3E}">
        <p14:creationId xmlns:p14="http://schemas.microsoft.com/office/powerpoint/2010/main" val="2234530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Random</a:t>
            </a:r>
            <a:r>
              <a:rPr lang="tr-TR" dirty="0"/>
              <a:t> </a:t>
            </a:r>
            <a:r>
              <a:rPr lang="tr-TR" dirty="0" err="1"/>
              <a:t>forest</a:t>
            </a:r>
            <a:r>
              <a:rPr lang="tr-TR" dirty="0"/>
              <a:t> algoritmasını uygularken 2 ayrı şekilde inceledim.</a:t>
            </a:r>
          </a:p>
          <a:p>
            <a:r>
              <a:rPr lang="tr-TR" dirty="0"/>
              <a:t>İki farklı sıralı ön işlem adımından geçirerek hangisi en iyi sonucu veriyor diye karşılaştırmak istedim.</a:t>
            </a:r>
          </a:p>
          <a:p>
            <a:r>
              <a:rPr lang="tr-TR" dirty="0"/>
              <a:t>2.Adımı yapmadan önce çıktı olarak </a:t>
            </a:r>
            <a:r>
              <a:rPr lang="tr-TR" dirty="0" err="1"/>
              <a:t>ravel</a:t>
            </a:r>
            <a:r>
              <a:rPr lang="tr-TR" dirty="0"/>
              <a:t> ile dönüştürün uyarı mesajından sonra eklediğim bir adım.</a:t>
            </a:r>
          </a:p>
          <a:p>
            <a:endParaRPr lang="tr-TR" dirty="0"/>
          </a:p>
          <a:p>
            <a:endParaRPr lang="tr-TR" dirty="0"/>
          </a:p>
          <a:p>
            <a:endParaRPr lang="tr-TR" dirty="0"/>
          </a:p>
          <a:p>
            <a:endParaRPr lang="tr-TR" dirty="0"/>
          </a:p>
        </p:txBody>
      </p:sp>
      <p:sp>
        <p:nvSpPr>
          <p:cNvPr id="4" name="Slayt Numarası Yer Tutucusu 3"/>
          <p:cNvSpPr>
            <a:spLocks noGrp="1"/>
          </p:cNvSpPr>
          <p:nvPr>
            <p:ph type="sldNum" sz="quarter" idx="5"/>
          </p:nvPr>
        </p:nvSpPr>
        <p:spPr/>
        <p:txBody>
          <a:bodyPr/>
          <a:lstStyle/>
          <a:p>
            <a:fld id="{C22A8079-8A7A-4047-9E9B-28CFB3D7F805}" type="slidenum">
              <a:rPr lang="tr-TR" smtClean="0"/>
              <a:t>2</a:t>
            </a:fld>
            <a:endParaRPr lang="tr-TR"/>
          </a:p>
        </p:txBody>
      </p:sp>
    </p:spTree>
    <p:extLst>
      <p:ext uri="{BB962C8B-B14F-4D97-AF65-F5344CB8AC3E}">
        <p14:creationId xmlns:p14="http://schemas.microsoft.com/office/powerpoint/2010/main" val="262697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D1D5DB"/>
                </a:solidFill>
                <a:effectLst/>
                <a:latin typeface="Söhne"/>
              </a:rPr>
              <a:t>Her iki kod bloğu da sonrasında aynı adımları izler:</a:t>
            </a:r>
          </a:p>
          <a:p>
            <a:pPr algn="l"/>
            <a:r>
              <a:rPr lang="tr-TR" b="0" i="0" dirty="0">
                <a:solidFill>
                  <a:srgbClr val="D1D5DB"/>
                </a:solidFill>
                <a:effectLst/>
                <a:latin typeface="Söhne"/>
              </a:rPr>
              <a:t>Ardından bu iki deneme için de </a:t>
            </a:r>
            <a:r>
              <a:rPr lang="tr-TR" b="0" i="0" dirty="0" err="1">
                <a:solidFill>
                  <a:srgbClr val="D1D5DB"/>
                </a:solidFill>
                <a:effectLst/>
                <a:latin typeface="Söhne"/>
              </a:rPr>
              <a:t>random</a:t>
            </a:r>
            <a:r>
              <a:rPr lang="tr-TR" b="0" i="0" dirty="0">
                <a:solidFill>
                  <a:srgbClr val="D1D5DB"/>
                </a:solidFill>
                <a:effectLst/>
                <a:latin typeface="Söhne"/>
              </a:rPr>
              <a:t> </a:t>
            </a:r>
            <a:r>
              <a:rPr lang="tr-TR" b="0" i="0" dirty="0" err="1">
                <a:solidFill>
                  <a:srgbClr val="D1D5DB"/>
                </a:solidFill>
                <a:effectLst/>
                <a:latin typeface="Söhne"/>
              </a:rPr>
              <a:t>forest</a:t>
            </a:r>
            <a:r>
              <a:rPr lang="tr-TR" b="0" i="0" dirty="0">
                <a:solidFill>
                  <a:srgbClr val="D1D5DB"/>
                </a:solidFill>
                <a:effectLst/>
                <a:latin typeface="Söhne"/>
              </a:rPr>
              <a:t> algoritmasını hesaplayıp  100 karar ağacından oluşacak şekilde yapılandırdım. 100 karar ağacı kullandım çünkü 100 karar ağacı kullanarak </a:t>
            </a:r>
            <a:r>
              <a:rPr lang="tr-TR" b="0" i="0" dirty="0" err="1">
                <a:solidFill>
                  <a:srgbClr val="D1D5DB"/>
                </a:solidFill>
                <a:effectLst/>
                <a:latin typeface="Söhne"/>
              </a:rPr>
              <a:t>Random</a:t>
            </a:r>
            <a:r>
              <a:rPr lang="tr-TR" b="0" i="0" dirty="0">
                <a:solidFill>
                  <a:srgbClr val="D1D5DB"/>
                </a:solidFill>
                <a:effectLst/>
                <a:latin typeface="Söhne"/>
              </a:rPr>
              <a:t> </a:t>
            </a:r>
            <a:r>
              <a:rPr lang="tr-TR" b="0" i="0" dirty="0" err="1">
                <a:solidFill>
                  <a:srgbClr val="D1D5DB"/>
                </a:solidFill>
                <a:effectLst/>
                <a:latin typeface="Söhne"/>
              </a:rPr>
              <a:t>Forest</a:t>
            </a:r>
            <a:r>
              <a:rPr lang="tr-TR" b="0" i="0" dirty="0">
                <a:solidFill>
                  <a:srgbClr val="D1D5DB"/>
                </a:solidFill>
                <a:effectLst/>
                <a:latin typeface="Söhne"/>
              </a:rPr>
              <a:t>, aşırı uyumu azaltır, genelleştirme yeteneğini artırır, güvenilir sonuçlar verir ve dengeli sınıflandırma sağlar. Bu nedenlerle, çok sayıda karar ağacının bir araya gelmesi, </a:t>
            </a:r>
            <a:r>
              <a:rPr lang="tr-TR" b="0" i="0" dirty="0" err="1">
                <a:solidFill>
                  <a:srgbClr val="D1D5DB"/>
                </a:solidFill>
                <a:effectLst/>
                <a:latin typeface="Söhne"/>
              </a:rPr>
              <a:t>Random</a:t>
            </a:r>
            <a:r>
              <a:rPr lang="tr-TR" b="0" i="0" dirty="0">
                <a:solidFill>
                  <a:srgbClr val="D1D5DB"/>
                </a:solidFill>
                <a:effectLst/>
                <a:latin typeface="Söhne"/>
              </a:rPr>
              <a:t> </a:t>
            </a:r>
            <a:r>
              <a:rPr lang="tr-TR" b="0" i="0" dirty="0" err="1">
                <a:solidFill>
                  <a:srgbClr val="D1D5DB"/>
                </a:solidFill>
                <a:effectLst/>
                <a:latin typeface="Söhne"/>
              </a:rPr>
              <a:t>Forest'un</a:t>
            </a:r>
            <a:r>
              <a:rPr lang="tr-TR" b="0" i="0" dirty="0">
                <a:solidFill>
                  <a:srgbClr val="D1D5DB"/>
                </a:solidFill>
                <a:effectLst/>
                <a:latin typeface="Söhne"/>
              </a:rPr>
              <a:t> başarısı ve etkinliği için önemlidir. Ancak, 100 adet ağaç bir standart değil, veri kümesi ve probleme bağlı olarak sayı değiştirilebilir. Deneyler ve uygulama ihtiyaçlarına göre en uygun sayı seçilebilir.</a:t>
            </a:r>
          </a:p>
          <a:p>
            <a:pPr algn="l">
              <a:buFont typeface="+mj-lt"/>
              <a:buNone/>
            </a:pPr>
            <a:r>
              <a:rPr lang="tr-TR" b="0" i="0" dirty="0">
                <a:solidFill>
                  <a:srgbClr val="D1D5DB"/>
                </a:solidFill>
                <a:effectLst/>
                <a:latin typeface="Söhne"/>
              </a:rPr>
              <a:t>Oluşturulan </a:t>
            </a:r>
            <a:r>
              <a:rPr lang="tr-TR" b="0" i="0" dirty="0" err="1">
                <a:solidFill>
                  <a:srgbClr val="D1D5DB"/>
                </a:solidFill>
                <a:effectLst/>
                <a:latin typeface="Söhne"/>
              </a:rPr>
              <a:t>Random</a:t>
            </a:r>
            <a:r>
              <a:rPr lang="tr-TR" b="0" i="0" dirty="0">
                <a:solidFill>
                  <a:srgbClr val="D1D5DB"/>
                </a:solidFill>
                <a:effectLst/>
                <a:latin typeface="Söhne"/>
              </a:rPr>
              <a:t> </a:t>
            </a:r>
            <a:r>
              <a:rPr lang="tr-TR" b="0" i="0" dirty="0" err="1">
                <a:solidFill>
                  <a:srgbClr val="D1D5DB"/>
                </a:solidFill>
                <a:effectLst/>
                <a:latin typeface="Söhne"/>
              </a:rPr>
              <a:t>Forest</a:t>
            </a:r>
            <a:r>
              <a:rPr lang="tr-TR" b="0" i="0" dirty="0">
                <a:solidFill>
                  <a:srgbClr val="D1D5DB"/>
                </a:solidFill>
                <a:effectLst/>
                <a:latin typeface="Söhne"/>
              </a:rPr>
              <a:t> sınıflandırıcısı eğitim verileri ile eğitilir.</a:t>
            </a:r>
          </a:p>
          <a:p>
            <a:pPr algn="l">
              <a:buFont typeface="+mj-lt"/>
              <a:buNone/>
            </a:pPr>
            <a:r>
              <a:rPr lang="tr-TR" b="0" i="0" dirty="0">
                <a:solidFill>
                  <a:srgbClr val="D1D5DB"/>
                </a:solidFill>
                <a:effectLst/>
                <a:latin typeface="Söhne"/>
              </a:rPr>
              <a:t>Test verileri üzerinde sınıflandırıcı tarafından yapılan tahminlerle doğruluk (</a:t>
            </a:r>
            <a:r>
              <a:rPr lang="tr-TR" b="0" i="0" dirty="0" err="1">
                <a:solidFill>
                  <a:srgbClr val="D1D5DB"/>
                </a:solidFill>
                <a:effectLst/>
                <a:latin typeface="Söhne"/>
              </a:rPr>
              <a:t>accuracy</a:t>
            </a:r>
            <a:r>
              <a:rPr lang="tr-TR" b="0" i="0" dirty="0">
                <a:solidFill>
                  <a:srgbClr val="D1D5DB"/>
                </a:solidFill>
                <a:effectLst/>
                <a:latin typeface="Söhne"/>
              </a:rPr>
              <a:t>) ve F1 skorunu hesapladım ve </a:t>
            </a:r>
            <a:r>
              <a:rPr lang="tr-TR" b="0" i="0" dirty="0" err="1">
                <a:solidFill>
                  <a:srgbClr val="D1D5DB"/>
                </a:solidFill>
                <a:effectLst/>
                <a:latin typeface="Söhne"/>
              </a:rPr>
              <a:t>confussion</a:t>
            </a:r>
            <a:r>
              <a:rPr lang="tr-TR" b="0" i="0" dirty="0">
                <a:solidFill>
                  <a:srgbClr val="D1D5DB"/>
                </a:solidFill>
                <a:effectLst/>
                <a:latin typeface="Söhne"/>
              </a:rPr>
              <a:t> </a:t>
            </a:r>
            <a:r>
              <a:rPr lang="tr-TR" b="0" i="0" dirty="0" err="1">
                <a:solidFill>
                  <a:srgbClr val="D1D5DB"/>
                </a:solidFill>
                <a:effectLst/>
                <a:latin typeface="Söhne"/>
              </a:rPr>
              <a:t>matrixi</a:t>
            </a:r>
            <a:r>
              <a:rPr lang="tr-TR" b="0" i="0" dirty="0">
                <a:solidFill>
                  <a:srgbClr val="D1D5DB"/>
                </a:solidFill>
                <a:effectLst/>
                <a:latin typeface="Söhne"/>
              </a:rPr>
              <a:t> çizdirdim.</a:t>
            </a:r>
          </a:p>
          <a:p>
            <a:pPr algn="l">
              <a:buFont typeface="+mj-lt"/>
              <a:buNone/>
            </a:pPr>
            <a:r>
              <a:rPr lang="tr-TR" b="0" i="0" dirty="0">
                <a:solidFill>
                  <a:srgbClr val="D1D5DB"/>
                </a:solidFill>
                <a:effectLst/>
                <a:latin typeface="Söhne"/>
              </a:rPr>
              <a:t>1.denemede:</a:t>
            </a:r>
          </a:p>
          <a:p>
            <a:pPr algn="l">
              <a:buFont typeface="+mj-lt"/>
              <a:buNone/>
            </a:pPr>
            <a:r>
              <a:rPr lang="pl-PL" b="0" i="0" dirty="0">
                <a:solidFill>
                  <a:srgbClr val="D5D5D5"/>
                </a:solidFill>
                <a:effectLst/>
                <a:latin typeface="Courier New" panose="02070309020205020404" pitchFamily="49" charset="0"/>
              </a:rPr>
              <a:t>F1 skoru : 0.462062096809522 </a:t>
            </a:r>
            <a:r>
              <a:rPr lang="tr-TR" b="0" i="0" dirty="0">
                <a:solidFill>
                  <a:srgbClr val="D5D5D5"/>
                </a:solidFill>
                <a:effectLst/>
                <a:latin typeface="Courier New" panose="02070309020205020404" pitchFamily="49" charset="0"/>
              </a:rPr>
              <a:t> %46 </a:t>
            </a:r>
          </a:p>
          <a:p>
            <a:pPr algn="l">
              <a:buFont typeface="+mj-lt"/>
              <a:buNone/>
            </a:pPr>
            <a:r>
              <a:rPr lang="pl-PL" b="0" i="0" dirty="0">
                <a:solidFill>
                  <a:srgbClr val="D5D5D5"/>
                </a:solidFill>
                <a:effectLst/>
                <a:latin typeface="Courier New" panose="02070309020205020404" pitchFamily="49" charset="0"/>
              </a:rPr>
              <a:t>accuracy : 0.4654</a:t>
            </a:r>
            <a:endParaRPr lang="tr-TR" b="0" i="0" dirty="0">
              <a:solidFill>
                <a:srgbClr val="D5D5D5"/>
              </a:solidFill>
              <a:effectLst/>
              <a:latin typeface="Courier New" panose="02070309020205020404" pitchFamily="49" charset="0"/>
            </a:endParaRPr>
          </a:p>
          <a:p>
            <a:pPr algn="l">
              <a:buFont typeface="+mj-lt"/>
              <a:buNone/>
            </a:pPr>
            <a:r>
              <a:rPr lang="tr-TR" b="0" i="0" dirty="0">
                <a:solidFill>
                  <a:srgbClr val="D5D5D5"/>
                </a:solidFill>
                <a:effectLst/>
                <a:latin typeface="Courier New" panose="02070309020205020404" pitchFamily="49" charset="0"/>
              </a:rPr>
              <a:t>Çıkarken </a:t>
            </a:r>
          </a:p>
          <a:p>
            <a:pPr algn="l">
              <a:buFont typeface="+mj-lt"/>
              <a:buNone/>
            </a:pPr>
            <a:r>
              <a:rPr lang="tr-TR" b="0" i="0" dirty="0">
                <a:solidFill>
                  <a:srgbClr val="D5D5D5"/>
                </a:solidFill>
                <a:effectLst/>
                <a:latin typeface="Courier New" panose="02070309020205020404" pitchFamily="49" charset="0"/>
              </a:rPr>
              <a:t>2.denemede:</a:t>
            </a:r>
          </a:p>
          <a:p>
            <a:pPr algn="l">
              <a:buFont typeface="+mj-lt"/>
              <a:buNone/>
            </a:pPr>
            <a:r>
              <a:rPr lang="pl-PL" b="0" i="0" dirty="0">
                <a:solidFill>
                  <a:srgbClr val="D5D5D5"/>
                </a:solidFill>
                <a:effectLst/>
                <a:latin typeface="Courier New" panose="02070309020205020404" pitchFamily="49" charset="0"/>
              </a:rPr>
              <a:t>accuracy : 0.3735 </a:t>
            </a:r>
            <a:r>
              <a:rPr lang="tr-TR" b="0" i="0" dirty="0">
                <a:solidFill>
                  <a:srgbClr val="D5D5D5"/>
                </a:solidFill>
                <a:effectLst/>
                <a:latin typeface="Courier New" panose="02070309020205020404" pitchFamily="49" charset="0"/>
              </a:rPr>
              <a:t>   %37</a:t>
            </a:r>
          </a:p>
          <a:p>
            <a:pPr algn="l">
              <a:buFont typeface="+mj-lt"/>
              <a:buNone/>
            </a:pPr>
            <a:r>
              <a:rPr lang="pl-PL" b="0" i="0" dirty="0">
                <a:solidFill>
                  <a:srgbClr val="D5D5D5"/>
                </a:solidFill>
                <a:effectLst/>
                <a:latin typeface="Courier New" panose="02070309020205020404" pitchFamily="49" charset="0"/>
              </a:rPr>
              <a:t>F1 skoru : 0.3706022804916992</a:t>
            </a:r>
            <a:endParaRPr lang="tr-TR" b="0" i="0" dirty="0">
              <a:solidFill>
                <a:srgbClr val="D5D5D5"/>
              </a:solidFill>
              <a:effectLst/>
              <a:latin typeface="Courier New" panose="02070309020205020404" pitchFamily="49" charset="0"/>
            </a:endParaRPr>
          </a:p>
          <a:p>
            <a:pPr algn="l">
              <a:buFont typeface="+mj-lt"/>
              <a:buNone/>
            </a:pPr>
            <a:r>
              <a:rPr lang="tr-TR" b="0" i="0" dirty="0">
                <a:solidFill>
                  <a:srgbClr val="D5D5D5"/>
                </a:solidFill>
                <a:effectLst/>
                <a:latin typeface="Courier New" panose="02070309020205020404" pitchFamily="49" charset="0"/>
              </a:rPr>
              <a:t>Sonucunu yakaladım bu da demek oluyor ki 1.denemede daha iyi bir sonuç yakaladım ancak başarılı bir sonuç ortaya çıktığı söylenemez.</a:t>
            </a:r>
            <a:endParaRPr lang="tr-TR" b="0" i="0" dirty="0">
              <a:solidFill>
                <a:srgbClr val="D1D5DB"/>
              </a:solidFill>
              <a:effectLst/>
              <a:latin typeface="Söhne"/>
            </a:endParaRPr>
          </a:p>
          <a:p>
            <a:endParaRPr lang="tr-TR" dirty="0"/>
          </a:p>
        </p:txBody>
      </p:sp>
      <p:sp>
        <p:nvSpPr>
          <p:cNvPr id="4" name="Slayt Numarası Yer Tutucusu 3"/>
          <p:cNvSpPr>
            <a:spLocks noGrp="1"/>
          </p:cNvSpPr>
          <p:nvPr>
            <p:ph type="sldNum" sz="quarter" idx="5"/>
          </p:nvPr>
        </p:nvSpPr>
        <p:spPr/>
        <p:txBody>
          <a:bodyPr/>
          <a:lstStyle/>
          <a:p>
            <a:fld id="{C22A8079-8A7A-4047-9E9B-28CFB3D7F805}" type="slidenum">
              <a:rPr lang="tr-TR" smtClean="0"/>
              <a:t>3</a:t>
            </a:fld>
            <a:endParaRPr lang="tr-TR"/>
          </a:p>
        </p:txBody>
      </p:sp>
    </p:spTree>
    <p:extLst>
      <p:ext uri="{BB962C8B-B14F-4D97-AF65-F5344CB8AC3E}">
        <p14:creationId xmlns:p14="http://schemas.microsoft.com/office/powerpoint/2010/main" val="367540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800" b="1" i="1" u="none" strike="noStrike" baseline="0" dirty="0">
                <a:latin typeface="Calibri-BoldItalic"/>
              </a:rPr>
              <a:t>Adım-2 : </a:t>
            </a:r>
            <a:r>
              <a:rPr lang="tr-TR" sz="1800" b="0" i="1" u="none" strike="noStrike" baseline="0" dirty="0">
                <a:latin typeface="Calibri-Italic"/>
              </a:rPr>
              <a:t>Veri kümesinin CNN modeli üzerinden sınıflandırılması</a:t>
            </a:r>
          </a:p>
          <a:p>
            <a:r>
              <a:rPr lang="tr-TR" sz="1800" b="0" i="1" u="none" strike="noStrike" baseline="0" dirty="0">
                <a:latin typeface="Calibri-Italic"/>
              </a:rPr>
              <a:t>İşlem kaçıncı </a:t>
            </a:r>
            <a:r>
              <a:rPr lang="tr-TR" sz="1800" b="0" i="1" u="none" strike="noStrike" baseline="0" dirty="0" err="1">
                <a:latin typeface="Calibri-Italic"/>
              </a:rPr>
              <a:t>epochta</a:t>
            </a:r>
            <a:r>
              <a:rPr lang="tr-TR" sz="1800" b="0" i="1" u="none" strike="noStrike" baseline="0" dirty="0">
                <a:latin typeface="Calibri-Italic"/>
              </a:rPr>
              <a:t> kesilmeli?</a:t>
            </a:r>
          </a:p>
          <a:p>
            <a:r>
              <a:rPr lang="tr-TR" sz="1800" b="0" i="1" u="none" strike="noStrike" baseline="0" dirty="0">
                <a:latin typeface="Calibri-Italic"/>
              </a:rPr>
              <a:t>Test </a:t>
            </a:r>
            <a:r>
              <a:rPr lang="tr-TR" sz="1800" b="0" i="1" u="none" strike="noStrike" baseline="0" dirty="0" err="1">
                <a:latin typeface="Calibri-Italic"/>
              </a:rPr>
              <a:t>loss</a:t>
            </a:r>
            <a:r>
              <a:rPr lang="tr-TR" sz="1800" b="0" i="1" u="none" strike="noStrike" baseline="0" dirty="0">
                <a:latin typeface="Calibri-Italic"/>
              </a:rPr>
              <a:t> değeri 1.14 </a:t>
            </a:r>
            <a:r>
              <a:rPr lang="tr-TR" sz="1800" b="0" i="1" u="none" strike="noStrike" baseline="0" dirty="0" err="1">
                <a:latin typeface="Calibri-Italic"/>
              </a:rPr>
              <a:t>tst</a:t>
            </a:r>
            <a:r>
              <a:rPr lang="tr-TR" sz="1800" b="0" i="1" u="none" strike="noStrike" baseline="0" dirty="0">
                <a:latin typeface="Calibri-Italic"/>
              </a:rPr>
              <a:t> </a:t>
            </a:r>
            <a:r>
              <a:rPr lang="tr-TR" sz="1800" b="0" i="1" u="none" strike="noStrike" baseline="0" dirty="0" err="1">
                <a:latin typeface="Calibri-Italic"/>
              </a:rPr>
              <a:t>accuracy</a:t>
            </a:r>
            <a:r>
              <a:rPr lang="tr-TR" sz="1800" b="0" i="1" u="none" strike="noStrike" baseline="0" dirty="0">
                <a:latin typeface="Calibri-Italic"/>
              </a:rPr>
              <a:t> değeri 0.75 çıktı, peki neden bu değerler çıktı bunu bir araştır.</a:t>
            </a:r>
          </a:p>
          <a:p>
            <a:r>
              <a:rPr lang="tr-TR" sz="1800" b="0" i="1" u="none" strike="noStrike" baseline="0" dirty="0" err="1">
                <a:latin typeface="Calibri-Italic"/>
              </a:rPr>
              <a:t>Layer</a:t>
            </a:r>
            <a:r>
              <a:rPr lang="tr-TR" sz="1800" b="0" i="1" u="none" strike="noStrike" baseline="0" dirty="0">
                <a:latin typeface="Calibri-Italic"/>
              </a:rPr>
              <a:t> , </a:t>
            </a:r>
            <a:r>
              <a:rPr lang="tr-TR" sz="1800" b="0" i="1" u="none" strike="noStrike" baseline="0" dirty="0" err="1">
                <a:latin typeface="Calibri-Italic"/>
              </a:rPr>
              <a:t>output</a:t>
            </a:r>
            <a:r>
              <a:rPr lang="tr-TR" sz="1800" b="0" i="1" u="none" strike="noStrike" baseline="0" dirty="0">
                <a:latin typeface="Calibri-Italic"/>
              </a:rPr>
              <a:t> </a:t>
            </a:r>
            <a:r>
              <a:rPr lang="tr-TR" sz="1800" b="0" i="1" u="none" strike="noStrike" baseline="0" dirty="0" err="1">
                <a:latin typeface="Calibri-Italic"/>
              </a:rPr>
              <a:t>shaep</a:t>
            </a:r>
            <a:r>
              <a:rPr lang="tr-TR" sz="1800" b="0" i="1" u="none" strike="noStrike" baseline="0" dirty="0">
                <a:latin typeface="Calibri-Italic"/>
              </a:rPr>
              <a:t> ve param kavramlarını araştır.</a:t>
            </a:r>
          </a:p>
          <a:p>
            <a:r>
              <a:rPr lang="tr-TR" sz="1800" b="0" i="1" u="none" strike="noStrike" baseline="0" dirty="0">
                <a:latin typeface="Calibri-Italic"/>
              </a:rPr>
              <a:t>Model </a:t>
            </a:r>
            <a:r>
              <a:rPr lang="tr-TR" sz="1800" b="0" i="1" u="none" strike="noStrike" baseline="0" dirty="0" err="1">
                <a:latin typeface="Calibri-Italic"/>
              </a:rPr>
              <a:t>sequential</a:t>
            </a:r>
            <a:r>
              <a:rPr lang="tr-TR" sz="1800" b="0" i="1" u="none" strike="noStrike" baseline="0" dirty="0">
                <a:latin typeface="Calibri-Italic"/>
              </a:rPr>
              <a:t> nedir araştır.</a:t>
            </a:r>
          </a:p>
          <a:p>
            <a:r>
              <a:rPr lang="tr-TR" sz="1800" b="0" i="1" u="none" strike="noStrike" baseline="0" dirty="0">
                <a:latin typeface="Calibri-Italic"/>
              </a:rPr>
              <a:t>Total </a:t>
            </a:r>
            <a:r>
              <a:rPr lang="tr-TR" sz="1800" b="0" i="1" u="none" strike="noStrike" baseline="0" dirty="0" err="1">
                <a:latin typeface="Calibri-Italic"/>
              </a:rPr>
              <a:t>params</a:t>
            </a:r>
            <a:r>
              <a:rPr lang="tr-TR" sz="1800" b="0" i="1" u="none" strike="noStrike" baseline="0" dirty="0">
                <a:latin typeface="Calibri-Italic"/>
              </a:rPr>
              <a:t> , </a:t>
            </a:r>
            <a:r>
              <a:rPr lang="tr-TR" sz="1800" b="0" i="1" u="none" strike="noStrike" baseline="0" dirty="0" err="1">
                <a:latin typeface="Calibri-Italic"/>
              </a:rPr>
              <a:t>trainable</a:t>
            </a:r>
            <a:r>
              <a:rPr lang="tr-TR" sz="1800" b="0" i="1" u="none" strike="noStrike" baseline="0" dirty="0">
                <a:latin typeface="Calibri-Italic"/>
              </a:rPr>
              <a:t> </a:t>
            </a:r>
            <a:r>
              <a:rPr lang="tr-TR" sz="1800" b="0" i="1" u="none" strike="noStrike" baseline="0" dirty="0" err="1">
                <a:latin typeface="Calibri-Italic"/>
              </a:rPr>
              <a:t>params</a:t>
            </a:r>
            <a:r>
              <a:rPr lang="tr-TR" sz="1800" b="0" i="1" u="none" strike="noStrike" baseline="0" dirty="0">
                <a:latin typeface="Calibri-Italic"/>
              </a:rPr>
              <a:t> ve </a:t>
            </a:r>
            <a:r>
              <a:rPr lang="tr-TR" sz="1800" b="0" i="1" u="none" strike="noStrike" baseline="0" dirty="0" err="1">
                <a:latin typeface="Calibri-Italic"/>
              </a:rPr>
              <a:t>non-trainable</a:t>
            </a:r>
            <a:r>
              <a:rPr lang="tr-TR" sz="1800" b="0" i="1" u="none" strike="noStrike" baseline="0" dirty="0">
                <a:latin typeface="Calibri-Italic"/>
              </a:rPr>
              <a:t> </a:t>
            </a:r>
            <a:r>
              <a:rPr lang="tr-TR" sz="1800" b="0" i="1" u="none" strike="noStrike" baseline="0" dirty="0" err="1">
                <a:latin typeface="Calibri-Italic"/>
              </a:rPr>
              <a:t>params</a:t>
            </a:r>
            <a:r>
              <a:rPr lang="tr-TR" sz="1800" b="0" i="1" u="none" strike="noStrike" baseline="0" dirty="0">
                <a:latin typeface="Calibri-Italic"/>
              </a:rPr>
              <a:t> kavramlarını araştır ve neden öyle çıktıklarına bak.</a:t>
            </a:r>
          </a:p>
          <a:p>
            <a:r>
              <a:rPr lang="tr-TR" sz="1800" b="0" i="1" u="none" strike="noStrike" baseline="0" dirty="0" err="1">
                <a:latin typeface="Calibri-Italic"/>
              </a:rPr>
              <a:t>Loss</a:t>
            </a:r>
            <a:r>
              <a:rPr lang="tr-TR" sz="1800" b="0" i="1" u="none" strike="noStrike" baseline="0" dirty="0">
                <a:latin typeface="Calibri-Italic"/>
              </a:rPr>
              <a:t>, </a:t>
            </a:r>
            <a:r>
              <a:rPr lang="tr-TR" sz="1800" b="0" i="1" u="none" strike="noStrike" baseline="0" dirty="0" err="1">
                <a:latin typeface="Calibri-Italic"/>
              </a:rPr>
              <a:t>accuracy,val_loss,val_accuracy</a:t>
            </a:r>
            <a:r>
              <a:rPr lang="tr-TR" sz="1800" b="0" i="1" u="none" strike="noStrike" baseline="0" dirty="0">
                <a:latin typeface="Calibri-Italic"/>
              </a:rPr>
              <a:t> kavramlarını araştır ve neler olduklarına neden o kadar çıktıklarını araştır ve onları da anlat.</a:t>
            </a:r>
          </a:p>
          <a:p>
            <a:r>
              <a:rPr lang="tr-TR" sz="1800" b="0" i="1" u="none" strike="noStrike" baseline="0" dirty="0">
                <a:latin typeface="Calibri-Italic"/>
              </a:rPr>
              <a:t>Neden 10 </a:t>
            </a:r>
            <a:r>
              <a:rPr lang="tr-TR" sz="1800" b="0" i="1" u="none" strike="noStrike" baseline="0" dirty="0" err="1">
                <a:latin typeface="Calibri-Italic"/>
              </a:rPr>
              <a:t>epoch</a:t>
            </a:r>
            <a:r>
              <a:rPr lang="tr-TR" sz="1800" b="0" i="1" u="none" strike="noStrike" baseline="0" dirty="0">
                <a:latin typeface="Calibri-Italic"/>
              </a:rPr>
              <a:t> olarak denedin ve kaçta kesmemiz gerektiğine videolardaki konuları izleyerek karar ver!!!!!!!!!!!</a:t>
            </a:r>
          </a:p>
        </p:txBody>
      </p:sp>
      <p:sp>
        <p:nvSpPr>
          <p:cNvPr id="4" name="Slayt Numarası Yer Tutucusu 3"/>
          <p:cNvSpPr>
            <a:spLocks noGrp="1"/>
          </p:cNvSpPr>
          <p:nvPr>
            <p:ph type="sldNum" sz="quarter" idx="5"/>
          </p:nvPr>
        </p:nvSpPr>
        <p:spPr/>
        <p:txBody>
          <a:bodyPr/>
          <a:lstStyle/>
          <a:p>
            <a:fld id="{C22A8079-8A7A-4047-9E9B-28CFB3D7F805}" type="slidenum">
              <a:rPr lang="tr-TR" smtClean="0"/>
              <a:t>4</a:t>
            </a:fld>
            <a:endParaRPr lang="tr-TR"/>
          </a:p>
        </p:txBody>
      </p:sp>
    </p:spTree>
    <p:extLst>
      <p:ext uri="{BB962C8B-B14F-4D97-AF65-F5344CB8AC3E}">
        <p14:creationId xmlns:p14="http://schemas.microsoft.com/office/powerpoint/2010/main" val="108480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335E1-69E3-53B5-FC6D-059D31068A5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F13A167-F518-D662-E20A-8757ACEF4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254D0B4-CE9D-DC9B-B924-731D70C22A86}"/>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58DE0CA5-AA6E-D4BC-7773-55DEB92241A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72A135-83B8-48B2-D30B-C1C86D9A64AF}"/>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135382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F329B5-021D-D2F9-00DA-D5B76D3DA29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E88CB75-EABB-7A41-B4C3-993C9441999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7197F2-CEE5-423F-8F95-54777224D317}"/>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60537FE0-6059-23A2-1EF6-FAE3FDD3DD7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1D5BC1-D781-8842-5829-D52B6C6D1C5A}"/>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1563696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512529D-5BC7-9487-25C4-446B09B6B67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67BF41B-AE9F-83E9-5B7B-7B7D8C371692}"/>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EBCFC12-2D18-C8E6-3F45-F7F5E2F36DE1}"/>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AD240011-67A2-2FF9-5048-E88A56CBD8C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7FDD281-74F8-8C01-311C-AC7A5CE37E61}"/>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299217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EC9C4E-89C6-E34C-58CB-94856A78BE5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5ADA26E-4E8D-655E-8988-C76F6440F1C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8E8757-B35C-C05F-8007-DCCBA76FFF7C}"/>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5BADCD0E-017B-8591-B196-2F4892B498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465053-2598-29A5-CF4C-BF5C6118947C}"/>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3204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8A8F4D-7C86-B07A-5143-0D0DEF71EDF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7F1E10A-FFD5-DFAB-E6D8-A1B6CA2FB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C6157BF-0CCE-D1F4-9C18-DDFEC88330C8}"/>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E1B23897-1596-F2A1-37E1-056DFA69339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E32A76C-D828-76E7-C886-13BFC7143C66}"/>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147532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C16CD-73AF-F453-CE9B-7F68F01886E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8D48FD1-A328-CE92-9AA1-8FEF9956951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86F02C5-FC95-532F-D49A-D3943A8DDFA2}"/>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7587CB9-3825-B50E-C10E-07A39638F787}"/>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6" name="Alt Bilgi Yer Tutucusu 5">
            <a:extLst>
              <a:ext uri="{FF2B5EF4-FFF2-40B4-BE49-F238E27FC236}">
                <a16:creationId xmlns:a16="http://schemas.microsoft.com/office/drawing/2014/main" id="{F06B1EA8-C72E-BB9D-6169-9F50AE69142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7DD0C8-D812-432A-4615-B2163C64EFB5}"/>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21270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16D85-1CFF-2846-B0FE-11BF72995F8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7AB71E5-266F-2FEA-A2F9-5B02BA77C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1AE1B20-EF6C-BDC5-528B-66DD15A192E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206D73A-9C18-068F-F420-487C00E8FF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05BA0AF-2BF5-A96C-2BD6-DA739B9429D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ECC4A905-0EF7-AB8B-2C3A-B8A50995D471}"/>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8" name="Alt Bilgi Yer Tutucusu 7">
            <a:extLst>
              <a:ext uri="{FF2B5EF4-FFF2-40B4-BE49-F238E27FC236}">
                <a16:creationId xmlns:a16="http://schemas.microsoft.com/office/drawing/2014/main" id="{0ABA7124-A4C3-5FA1-AC9D-CEC8A53E31E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48E47679-4993-60A7-7F87-E2A0EE359390}"/>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156130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4B27BE-30DD-42E2-0060-D77FB4AF882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4CFAE19B-CB5E-9AAE-2130-4BB7F2A4B1F4}"/>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4" name="Alt Bilgi Yer Tutucusu 3">
            <a:extLst>
              <a:ext uri="{FF2B5EF4-FFF2-40B4-BE49-F238E27FC236}">
                <a16:creationId xmlns:a16="http://schemas.microsoft.com/office/drawing/2014/main" id="{2CDCA117-9B56-A509-2EDB-83156CB9AE3D}"/>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22C7F490-3EA9-0363-A05E-FB4B988FB3E0}"/>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275415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20C8851-DCBA-E537-8EE9-2B18D497BF86}"/>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3" name="Alt Bilgi Yer Tutucusu 2">
            <a:extLst>
              <a:ext uri="{FF2B5EF4-FFF2-40B4-BE49-F238E27FC236}">
                <a16:creationId xmlns:a16="http://schemas.microsoft.com/office/drawing/2014/main" id="{346780C9-FD26-E21B-5BB4-AD6471A29673}"/>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7231029E-31F3-2601-859C-A1B63B9C28A7}"/>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3963889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FACE9F-3E2A-A9D6-0CC1-8EEF4A5A232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036C422-21FE-C0BB-58FE-1415095B0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62D9F691-A243-689A-516C-DE579DD91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61ABA51-F00A-FE38-81C4-A9EB7E5714F8}"/>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6" name="Alt Bilgi Yer Tutucusu 5">
            <a:extLst>
              <a:ext uri="{FF2B5EF4-FFF2-40B4-BE49-F238E27FC236}">
                <a16:creationId xmlns:a16="http://schemas.microsoft.com/office/drawing/2014/main" id="{6A079D8C-E251-092C-E1ED-0082A088076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8EE8E75-FE54-0BA5-9B2C-FBDEFEE214EF}"/>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398872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9AE6B4-428A-533E-DBA9-11527E79BC5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854C976F-1DBB-5133-5DDB-F4B9E00D6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A980AF42-0768-AF63-E85C-0180C8723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6245D28-4DCA-EC87-5C2D-0C637C6DC489}"/>
              </a:ext>
            </a:extLst>
          </p:cNvPr>
          <p:cNvSpPr>
            <a:spLocks noGrp="1"/>
          </p:cNvSpPr>
          <p:nvPr>
            <p:ph type="dt" sz="half" idx="10"/>
          </p:nvPr>
        </p:nvSpPr>
        <p:spPr/>
        <p:txBody>
          <a:bodyPr/>
          <a:lstStyle/>
          <a:p>
            <a:fld id="{4EBEC24B-7FF0-48CD-ACA7-EC74F2F401B8}" type="datetimeFigureOut">
              <a:rPr lang="tr-TR" smtClean="0"/>
              <a:t>19.07.2023</a:t>
            </a:fld>
            <a:endParaRPr lang="tr-TR"/>
          </a:p>
        </p:txBody>
      </p:sp>
      <p:sp>
        <p:nvSpPr>
          <p:cNvPr id="6" name="Alt Bilgi Yer Tutucusu 5">
            <a:extLst>
              <a:ext uri="{FF2B5EF4-FFF2-40B4-BE49-F238E27FC236}">
                <a16:creationId xmlns:a16="http://schemas.microsoft.com/office/drawing/2014/main" id="{AD914D63-4608-747A-78DD-E62BE7FB93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C632B246-22F8-6674-0FD5-868EC17612E5}"/>
              </a:ext>
            </a:extLst>
          </p:cNvPr>
          <p:cNvSpPr>
            <a:spLocks noGrp="1"/>
          </p:cNvSpPr>
          <p:nvPr>
            <p:ph type="sldNum" sz="quarter" idx="12"/>
          </p:nvPr>
        </p:nvSpPr>
        <p:spPr/>
        <p:txBody>
          <a:bodyPr/>
          <a:lstStyle/>
          <a:p>
            <a:fld id="{124CCB20-CB3D-488C-A8D4-D7F3A0B29A00}" type="slidenum">
              <a:rPr lang="tr-TR" smtClean="0"/>
              <a:t>‹#›</a:t>
            </a:fld>
            <a:endParaRPr lang="tr-TR"/>
          </a:p>
        </p:txBody>
      </p:sp>
    </p:spTree>
    <p:extLst>
      <p:ext uri="{BB962C8B-B14F-4D97-AF65-F5344CB8AC3E}">
        <p14:creationId xmlns:p14="http://schemas.microsoft.com/office/powerpoint/2010/main" val="976319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116EC63-0914-07F4-475F-52B6C7B2AE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5615C96-C28D-5EAB-6E2B-6D73F6D2D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F62D4A8-7804-64F8-3E3F-9CC3BB7A87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BEC24B-7FF0-48CD-ACA7-EC74F2F401B8}" type="datetimeFigureOut">
              <a:rPr lang="tr-TR" smtClean="0"/>
              <a:t>19.07.2023</a:t>
            </a:fld>
            <a:endParaRPr lang="tr-TR"/>
          </a:p>
        </p:txBody>
      </p:sp>
      <p:sp>
        <p:nvSpPr>
          <p:cNvPr id="5" name="Alt Bilgi Yer Tutucusu 4">
            <a:extLst>
              <a:ext uri="{FF2B5EF4-FFF2-40B4-BE49-F238E27FC236}">
                <a16:creationId xmlns:a16="http://schemas.microsoft.com/office/drawing/2014/main" id="{E9154DC6-141B-84E2-AEEB-596BB0FE6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11B6575-3A56-5FD8-C850-995BC875A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CCB20-CB3D-488C-A8D4-D7F3A0B29A00}" type="slidenum">
              <a:rPr lang="tr-TR" smtClean="0"/>
              <a:t>‹#›</a:t>
            </a:fld>
            <a:endParaRPr lang="tr-TR"/>
          </a:p>
        </p:txBody>
      </p:sp>
    </p:spTree>
    <p:extLst>
      <p:ext uri="{BB962C8B-B14F-4D97-AF65-F5344CB8AC3E}">
        <p14:creationId xmlns:p14="http://schemas.microsoft.com/office/powerpoint/2010/main" val="241021984"/>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CBE740-8182-CE66-26D3-9C58FAF3F1B0}"/>
              </a:ext>
            </a:extLst>
          </p:cNvPr>
          <p:cNvSpPr>
            <a:spLocks noGrp="1"/>
          </p:cNvSpPr>
          <p:nvPr>
            <p:ph type="title"/>
          </p:nvPr>
        </p:nvSpPr>
        <p:spPr>
          <a:xfrm>
            <a:off x="4589093" y="106126"/>
            <a:ext cx="2409914" cy="574911"/>
          </a:xfrm>
        </p:spPr>
        <p:txBody>
          <a:bodyPr>
            <a:noAutofit/>
          </a:bodyPr>
          <a:lstStyle/>
          <a:p>
            <a:r>
              <a:rPr lang="tr-TR" sz="4000" dirty="0">
                <a:solidFill>
                  <a:srgbClr val="C00000"/>
                </a:solidFill>
                <a:latin typeface="Amasis MT Pro Black" panose="02040A04050005020304" pitchFamily="18" charset="-94"/>
              </a:rPr>
              <a:t>CIFAR10</a:t>
            </a:r>
          </a:p>
        </p:txBody>
      </p:sp>
      <p:sp>
        <p:nvSpPr>
          <p:cNvPr id="3" name="İçerik Yer Tutucusu 2">
            <a:extLst>
              <a:ext uri="{FF2B5EF4-FFF2-40B4-BE49-F238E27FC236}">
                <a16:creationId xmlns:a16="http://schemas.microsoft.com/office/drawing/2014/main" id="{F6262469-2D2D-D6D3-A2CA-FA0EF4A9BC2A}"/>
              </a:ext>
            </a:extLst>
          </p:cNvPr>
          <p:cNvSpPr>
            <a:spLocks noGrp="1"/>
          </p:cNvSpPr>
          <p:nvPr>
            <p:ph idx="1"/>
          </p:nvPr>
        </p:nvSpPr>
        <p:spPr>
          <a:xfrm>
            <a:off x="7666063" y="2308769"/>
            <a:ext cx="4504943" cy="5250434"/>
          </a:xfrm>
        </p:spPr>
        <p:txBody>
          <a:bodyPr>
            <a:normAutofit/>
          </a:bodyPr>
          <a:lstStyle/>
          <a:p>
            <a:pPr>
              <a:buFont typeface="Wingdings" panose="05000000000000000000" pitchFamily="2" charset="2"/>
              <a:buChar char="Ø"/>
            </a:pPr>
            <a:r>
              <a:rPr lang="tr-TR" sz="1400" b="0" i="0" dirty="0">
                <a:effectLst/>
              </a:rPr>
              <a:t>CIFAR-10 veri seti, 10 sınıftan ve 3 kanalda 32 x 32 pikselden oluşan 60.000 renkli görüntü içerir. Her sınıf 6,000 resim içermektedir. Eğitim seti 50.000 görüntü içerirken, test setleri 10.000 görüntü içerir.</a:t>
            </a:r>
            <a:endParaRPr lang="tr-TR" sz="1400" dirty="0"/>
          </a:p>
          <a:p>
            <a:pPr>
              <a:buFont typeface="Wingdings" panose="05000000000000000000" pitchFamily="2" charset="2"/>
              <a:buChar char="Ø"/>
            </a:pPr>
            <a:r>
              <a:rPr lang="tr-TR" sz="1400" b="0" i="0" dirty="0">
                <a:effectLst/>
              </a:rPr>
              <a:t>Test partisi, her sınıftan tam olarak rastgele seçilmiş 1000 görüntü içerir.</a:t>
            </a:r>
          </a:p>
          <a:p>
            <a:pPr algn="l">
              <a:buFont typeface="Wingdings" panose="05000000000000000000" pitchFamily="2" charset="2"/>
              <a:buChar char="Ø"/>
            </a:pPr>
            <a:r>
              <a:rPr lang="tr-TR" sz="1400" b="0" i="0" dirty="0">
                <a:effectLst/>
              </a:rPr>
              <a:t>Eğitim grupları, kalan görüntüleri rastgele sırada içerir, ancak bazı eğitim grupları bir sınıftan diğerine göre daha fazla görüntü içerebilir. Bunlar arasında, eğitim grupları her sınıftan tam 5000 görüntü içerir.</a:t>
            </a:r>
          </a:p>
          <a:p>
            <a:pPr algn="l">
              <a:buFont typeface="Wingdings" panose="05000000000000000000" pitchFamily="2" charset="2"/>
              <a:buChar char="Ø"/>
            </a:pPr>
            <a:r>
              <a:rPr lang="tr-TR" sz="1400" dirty="0"/>
              <a:t>CIFAR-10 veri kümesi, makine öğrenimi algoritmalarının ve yapay sinir ağlarının (örneğin, </a:t>
            </a:r>
            <a:r>
              <a:rPr lang="tr-TR" sz="1400" dirty="0" err="1"/>
              <a:t>evrişimli</a:t>
            </a:r>
            <a:r>
              <a:rPr lang="tr-TR" sz="1400" dirty="0"/>
              <a:t> sinir ağları) performansını test etmek, karşılaştırmak ve geliştirmek için sıkça kullanılan bir </a:t>
            </a:r>
            <a:r>
              <a:rPr lang="tr-TR" sz="1400" dirty="0" err="1"/>
              <a:t>benchmark</a:t>
            </a:r>
            <a:r>
              <a:rPr lang="tr-TR" sz="1400" dirty="0"/>
              <a:t> haline gelmiştir. Yeni bir sınıflandırma modeli geliştirmek, eğitim verileri üzerinde iyi bir performans sergilemek ve test verileri üzerinde doğru tahminler yapmak için CIFAR-10 veri kümesini kullanmak oldukça yaygındır.</a:t>
            </a:r>
          </a:p>
          <a:p>
            <a:pPr marL="0" indent="0">
              <a:buNone/>
            </a:pPr>
            <a:endParaRPr lang="tr-TR" sz="1800" dirty="0">
              <a:solidFill>
                <a:schemeClr val="tx1">
                  <a:lumMod val="95000"/>
                  <a:lumOff val="5000"/>
                </a:schemeClr>
              </a:solidFill>
              <a:latin typeface="+mj-lt"/>
            </a:endParaRPr>
          </a:p>
        </p:txBody>
      </p:sp>
      <p:pic>
        <p:nvPicPr>
          <p:cNvPr id="2050" name="Picture 2">
            <a:extLst>
              <a:ext uri="{FF2B5EF4-FFF2-40B4-BE49-F238E27FC236}">
                <a16:creationId xmlns:a16="http://schemas.microsoft.com/office/drawing/2014/main" id="{03580941-0706-9E53-4072-2FF4C8449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31" y="2308769"/>
            <a:ext cx="4672378" cy="4256494"/>
          </a:xfrm>
          <a:prstGeom prst="rect">
            <a:avLst/>
          </a:prstGeom>
          <a:noFill/>
          <a:extLst>
            <a:ext uri="{909E8E84-426E-40DD-AFC4-6F175D3DCCD1}">
              <a14:hiddenFill xmlns:a14="http://schemas.microsoft.com/office/drawing/2010/main">
                <a:solidFill>
                  <a:srgbClr val="FFFFFF"/>
                </a:solidFill>
              </a14:hiddenFill>
            </a:ext>
          </a:extLst>
        </p:spPr>
      </p:pic>
      <p:sp>
        <p:nvSpPr>
          <p:cNvPr id="5" name="Metin kutusu 4">
            <a:extLst>
              <a:ext uri="{FF2B5EF4-FFF2-40B4-BE49-F238E27FC236}">
                <a16:creationId xmlns:a16="http://schemas.microsoft.com/office/drawing/2014/main" id="{20738DF4-CAB5-C78B-44B1-D5EDDAE452F1}"/>
              </a:ext>
            </a:extLst>
          </p:cNvPr>
          <p:cNvSpPr txBox="1"/>
          <p:nvPr/>
        </p:nvSpPr>
        <p:spPr>
          <a:xfrm>
            <a:off x="4912567" y="5227760"/>
            <a:ext cx="3090766" cy="1169551"/>
          </a:xfrm>
          <a:prstGeom prst="rect">
            <a:avLst/>
          </a:prstGeom>
          <a:noFill/>
        </p:spPr>
        <p:txBody>
          <a:bodyPr wrap="square">
            <a:spAutoFit/>
          </a:bodyPr>
          <a:lstStyle/>
          <a:p>
            <a:r>
              <a:rPr lang="tr-TR" sz="1400" dirty="0"/>
              <a:t>Veri setinden örnek görüntü ve çıktı</a:t>
            </a:r>
          </a:p>
          <a:p>
            <a:r>
              <a:rPr lang="tr-TR" sz="1400" dirty="0" err="1"/>
              <a:t>plt.imshow</a:t>
            </a:r>
            <a:r>
              <a:rPr lang="tr-TR" sz="1400" dirty="0"/>
              <a:t>(</a:t>
            </a:r>
            <a:r>
              <a:rPr lang="tr-TR" sz="1400" dirty="0" err="1"/>
              <a:t>x_train</a:t>
            </a:r>
            <a:r>
              <a:rPr lang="tr-TR" sz="1400" dirty="0"/>
              <a:t>[1])</a:t>
            </a:r>
          </a:p>
          <a:p>
            <a:r>
              <a:rPr lang="tr-TR" sz="1400" dirty="0" err="1"/>
              <a:t>print</a:t>
            </a:r>
            <a:r>
              <a:rPr lang="tr-TR" sz="1400" dirty="0"/>
              <a:t>("y = ",</a:t>
            </a:r>
            <a:r>
              <a:rPr lang="tr-TR" sz="1400" dirty="0" err="1"/>
              <a:t>y_train</a:t>
            </a:r>
            <a:r>
              <a:rPr lang="tr-TR" sz="1400" dirty="0"/>
              <a:t>[1])</a:t>
            </a:r>
          </a:p>
          <a:p>
            <a:endParaRPr lang="tr-TR" sz="1400" dirty="0"/>
          </a:p>
          <a:p>
            <a:r>
              <a:rPr lang="tr-TR" sz="1400" dirty="0"/>
              <a:t>y = [9]</a:t>
            </a:r>
          </a:p>
        </p:txBody>
      </p:sp>
      <p:pic>
        <p:nvPicPr>
          <p:cNvPr id="2054" name="Picture 6">
            <a:extLst>
              <a:ext uri="{FF2B5EF4-FFF2-40B4-BE49-F238E27FC236}">
                <a16:creationId xmlns:a16="http://schemas.microsoft.com/office/drawing/2014/main" id="{A860768D-4E48-A47E-4574-606061FB8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068" y="2308769"/>
            <a:ext cx="2478927" cy="2468245"/>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D2A02BA1-F61D-F7ED-0F78-5E3538E092F4}"/>
              </a:ext>
            </a:extLst>
          </p:cNvPr>
          <p:cNvSpPr txBox="1"/>
          <p:nvPr/>
        </p:nvSpPr>
        <p:spPr>
          <a:xfrm>
            <a:off x="377373" y="942041"/>
            <a:ext cx="11793633" cy="1200329"/>
          </a:xfrm>
          <a:prstGeom prst="rect">
            <a:avLst/>
          </a:prstGeom>
          <a:noFill/>
        </p:spPr>
        <p:txBody>
          <a:bodyPr wrap="square">
            <a:spAutoFit/>
          </a:bodyPr>
          <a:lstStyle/>
          <a:p>
            <a:r>
              <a:rPr lang="tr-TR" sz="1800" dirty="0"/>
              <a:t>CIFAR-10, "</a:t>
            </a:r>
            <a:r>
              <a:rPr lang="tr-TR" sz="1800" dirty="0" err="1"/>
              <a:t>Canadian</a:t>
            </a:r>
            <a:r>
              <a:rPr lang="tr-TR" sz="1800" dirty="0"/>
              <a:t> </a:t>
            </a:r>
            <a:r>
              <a:rPr lang="tr-TR" sz="1800" dirty="0" err="1"/>
              <a:t>Institute</a:t>
            </a:r>
            <a:r>
              <a:rPr lang="tr-TR" sz="1800" dirty="0"/>
              <a:t> </a:t>
            </a:r>
            <a:r>
              <a:rPr lang="tr-TR" sz="1800" dirty="0" err="1"/>
              <a:t>for</a:t>
            </a:r>
            <a:r>
              <a:rPr lang="tr-TR" sz="1800" dirty="0"/>
              <a:t> Advanced </a:t>
            </a:r>
            <a:r>
              <a:rPr lang="tr-TR" sz="1800" dirty="0" err="1"/>
              <a:t>Research</a:t>
            </a:r>
            <a:r>
              <a:rPr lang="tr-TR" sz="1800" dirty="0"/>
              <a:t>" (CIFAR) tarafından oluşturulan bir veri kümesidir. Bu veri kümesi, makine öğrenimi ve yapay zeka alanlarında yaygın olarak kullanılan bir görüntü sınıflandırma problemini çözmek için oluşturulmuştur. CIFAR-10 veri kümesi, 10 farklı sınıftan (kategori veya etiket) oluşan renkli (RGB) görüntüler içerir.</a:t>
            </a:r>
          </a:p>
          <a:p>
            <a:endParaRPr lang="tr-TR" sz="1800" dirty="0"/>
          </a:p>
        </p:txBody>
      </p:sp>
    </p:spTree>
    <p:extLst>
      <p:ext uri="{BB962C8B-B14F-4D97-AF65-F5344CB8AC3E}">
        <p14:creationId xmlns:p14="http://schemas.microsoft.com/office/powerpoint/2010/main" val="85063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FB235C-9752-4D32-2623-0C0D036C9462}"/>
              </a:ext>
            </a:extLst>
          </p:cNvPr>
          <p:cNvSpPr>
            <a:spLocks noGrp="1"/>
          </p:cNvSpPr>
          <p:nvPr>
            <p:ph type="title"/>
          </p:nvPr>
        </p:nvSpPr>
        <p:spPr>
          <a:xfrm>
            <a:off x="1427582" y="-17092"/>
            <a:ext cx="10095723" cy="959822"/>
          </a:xfrm>
        </p:spPr>
        <p:txBody>
          <a:bodyPr>
            <a:normAutofit/>
          </a:bodyPr>
          <a:lstStyle/>
          <a:p>
            <a:r>
              <a:rPr lang="tr-TR" sz="3600" dirty="0">
                <a:solidFill>
                  <a:srgbClr val="C00000"/>
                </a:solidFill>
                <a:latin typeface="Amasis MT Pro Black" panose="02040A04050005020304" pitchFamily="18" charset="-94"/>
              </a:rPr>
              <a:t>Veri Üzerinde Uygulanan Ön İşlemler</a:t>
            </a:r>
          </a:p>
        </p:txBody>
      </p:sp>
      <p:sp>
        <p:nvSpPr>
          <p:cNvPr id="3" name="İçerik Yer Tutucusu 2">
            <a:extLst>
              <a:ext uri="{FF2B5EF4-FFF2-40B4-BE49-F238E27FC236}">
                <a16:creationId xmlns:a16="http://schemas.microsoft.com/office/drawing/2014/main" id="{B8A3B924-08F7-4732-E605-8D3FF6F32259}"/>
              </a:ext>
            </a:extLst>
          </p:cNvPr>
          <p:cNvSpPr>
            <a:spLocks noGrp="1"/>
          </p:cNvSpPr>
          <p:nvPr>
            <p:ph idx="1"/>
          </p:nvPr>
        </p:nvSpPr>
        <p:spPr>
          <a:xfrm>
            <a:off x="126716" y="1387011"/>
            <a:ext cx="5143928" cy="4873620"/>
          </a:xfrm>
        </p:spPr>
        <p:txBody>
          <a:bodyPr>
            <a:normAutofit fontScale="25000" lnSpcReduction="20000"/>
          </a:bodyPr>
          <a:lstStyle/>
          <a:p>
            <a:pPr marL="0" indent="0">
              <a:buNone/>
            </a:pPr>
            <a:r>
              <a:rPr lang="tr-TR" sz="8000" dirty="0">
                <a:solidFill>
                  <a:schemeClr val="accent1">
                    <a:lumMod val="50000"/>
                  </a:schemeClr>
                </a:solidFill>
              </a:rPr>
              <a:t>Birinci denemede veri ön işleme adımları aşağıdaki gibi gerçekleştirildi</a:t>
            </a:r>
          </a:p>
          <a:p>
            <a:pPr marL="0" indent="0">
              <a:buNone/>
            </a:pPr>
            <a:endParaRPr lang="tr-TR" sz="4900" dirty="0">
              <a:solidFill>
                <a:schemeClr val="accent4">
                  <a:lumMod val="75000"/>
                </a:schemeClr>
              </a:solidFill>
            </a:endParaRPr>
          </a:p>
          <a:p>
            <a:pPr marL="0" indent="0">
              <a:buNone/>
            </a:pPr>
            <a:r>
              <a:rPr lang="tr-TR" sz="5600" dirty="0">
                <a:solidFill>
                  <a:schemeClr val="accent4">
                    <a:lumMod val="75000"/>
                  </a:schemeClr>
                </a:solidFill>
              </a:rPr>
              <a:t>1.Görüntüleri Düzleştirmek(</a:t>
            </a:r>
            <a:r>
              <a:rPr lang="tr-TR" sz="5600" dirty="0" err="1">
                <a:solidFill>
                  <a:schemeClr val="accent4">
                    <a:lumMod val="75000"/>
                  </a:schemeClr>
                </a:solidFill>
              </a:rPr>
              <a:t>flatten</a:t>
            </a:r>
            <a:r>
              <a:rPr lang="tr-TR" sz="5600" dirty="0">
                <a:solidFill>
                  <a:schemeClr val="accent4">
                    <a:lumMod val="75000"/>
                  </a:schemeClr>
                </a:solidFill>
              </a:rPr>
              <a:t>):</a:t>
            </a:r>
          </a:p>
          <a:p>
            <a:pPr algn="l"/>
            <a:r>
              <a:rPr lang="tr-TR" sz="5600" dirty="0"/>
              <a:t>CIFAR-10 veri kümesindeki her görüntü 32x32 piksel boyutundadır ve her piksel üç renk kanalını (kırmızı, yeşil ve mavi) içerir. Bu nedenle, her bir renkli görüntü 32x32x3 = 3072 boyutlu bir tensördür. Ancak, geleneksel makine öğrenimi algoritmaları(örneğin, SVM, </a:t>
            </a:r>
            <a:r>
              <a:rPr lang="tr-TR" sz="5600" dirty="0" err="1"/>
              <a:t>Random</a:t>
            </a:r>
            <a:r>
              <a:rPr lang="tr-TR" sz="5600" dirty="0"/>
              <a:t> </a:t>
            </a:r>
            <a:r>
              <a:rPr lang="tr-TR" sz="5600" dirty="0" err="1"/>
              <a:t>Forest</a:t>
            </a:r>
            <a:r>
              <a:rPr lang="tr-TR" sz="5600" dirty="0"/>
              <a:t> gibi) veya bazı sıkı şekilde bağlı yapay sinir ağları, düz bir vektörü giriş olarak kabul eder. </a:t>
            </a:r>
          </a:p>
          <a:p>
            <a:pPr marL="0" indent="0">
              <a:buNone/>
            </a:pPr>
            <a:r>
              <a:rPr lang="tr-TR" sz="5600" dirty="0" err="1"/>
              <a:t>X_train_flat</a:t>
            </a:r>
            <a:r>
              <a:rPr lang="tr-TR" sz="5600" dirty="0"/>
              <a:t> = </a:t>
            </a:r>
            <a:r>
              <a:rPr lang="tr-TR" sz="5600" dirty="0" err="1"/>
              <a:t>x_train.reshape</a:t>
            </a:r>
            <a:r>
              <a:rPr lang="tr-TR" sz="5600" dirty="0"/>
              <a:t>(</a:t>
            </a:r>
            <a:r>
              <a:rPr lang="tr-TR" sz="5600" dirty="0" err="1"/>
              <a:t>x_train.shape</a:t>
            </a:r>
            <a:r>
              <a:rPr lang="tr-TR" sz="5600" dirty="0"/>
              <a:t>[0], -1)</a:t>
            </a:r>
          </a:p>
          <a:p>
            <a:pPr marL="0" indent="0">
              <a:buNone/>
            </a:pPr>
            <a:r>
              <a:rPr lang="tr-TR" sz="5600" dirty="0" err="1"/>
              <a:t>X_test_flat</a:t>
            </a:r>
            <a:r>
              <a:rPr lang="tr-TR" sz="5600" dirty="0"/>
              <a:t> = </a:t>
            </a:r>
            <a:r>
              <a:rPr lang="tr-TR" sz="5600" dirty="0" err="1"/>
              <a:t>x_test.reshape</a:t>
            </a:r>
            <a:r>
              <a:rPr lang="tr-TR" sz="5600" dirty="0"/>
              <a:t>(</a:t>
            </a:r>
            <a:r>
              <a:rPr lang="tr-TR" sz="5600" dirty="0" err="1"/>
              <a:t>x_test.shape</a:t>
            </a:r>
            <a:r>
              <a:rPr lang="tr-TR" sz="5600" dirty="0"/>
              <a:t>[0], -1)</a:t>
            </a:r>
          </a:p>
          <a:p>
            <a:pPr marL="0" indent="0">
              <a:buNone/>
            </a:pPr>
            <a:r>
              <a:rPr lang="tr-TR" sz="5600" dirty="0">
                <a:solidFill>
                  <a:schemeClr val="accent4">
                    <a:lumMod val="75000"/>
                  </a:schemeClr>
                </a:solidFill>
              </a:rPr>
              <a:t>2.  Hedef değişkenleri </a:t>
            </a:r>
            <a:r>
              <a:rPr lang="tr-TR" sz="5600" dirty="0" err="1">
                <a:solidFill>
                  <a:schemeClr val="accent4">
                    <a:lumMod val="75000"/>
                  </a:schemeClr>
                </a:solidFill>
              </a:rPr>
              <a:t>ravel</a:t>
            </a:r>
            <a:r>
              <a:rPr lang="tr-TR" sz="5600" dirty="0">
                <a:solidFill>
                  <a:schemeClr val="accent4">
                    <a:lumMod val="75000"/>
                  </a:schemeClr>
                </a:solidFill>
              </a:rPr>
              <a:t>() fonksiyonuyla yeniden şekillendirme İşlemi:</a:t>
            </a:r>
          </a:p>
          <a:p>
            <a:r>
              <a:rPr lang="tr-TR" sz="5600" dirty="0" err="1"/>
              <a:t>Ravel</a:t>
            </a:r>
            <a:r>
              <a:rPr lang="tr-TR" sz="5600" dirty="0"/>
              <a:t> fonksiyonu, veri ön işleme adımlarından biridir ve verilerin şekillendirilmesine yardımcı olabilir. </a:t>
            </a:r>
            <a:r>
              <a:rPr lang="tr-TR" sz="5600" dirty="0" err="1"/>
              <a:t>ravel</a:t>
            </a:r>
            <a:r>
              <a:rPr lang="tr-TR" sz="5600" dirty="0"/>
              <a:t>, çok boyutlu bir diziyi düz bir dizi (1B vektör) olarak yeniden şekillendirir. Bu, özellikle makine öğrenimi modelleri için uygun giriş formatlarına dönüştürmek için kullanılabilir.</a:t>
            </a:r>
          </a:p>
          <a:p>
            <a:pPr marL="0" indent="0">
              <a:buNone/>
            </a:pPr>
            <a:r>
              <a:rPr lang="tr-TR" sz="5600" dirty="0" err="1"/>
              <a:t>y_train_flat</a:t>
            </a:r>
            <a:r>
              <a:rPr lang="tr-TR" sz="5600" dirty="0"/>
              <a:t> = </a:t>
            </a:r>
            <a:r>
              <a:rPr lang="tr-TR" sz="5600" dirty="0" err="1"/>
              <a:t>y_train.ravel</a:t>
            </a:r>
            <a:r>
              <a:rPr lang="tr-TR" sz="5600" dirty="0"/>
              <a:t>()</a:t>
            </a:r>
          </a:p>
          <a:p>
            <a:pPr marL="0" indent="0">
              <a:buNone/>
            </a:pPr>
            <a:r>
              <a:rPr lang="tr-TR" sz="5600" dirty="0" err="1"/>
              <a:t>y_test_flat</a:t>
            </a:r>
            <a:r>
              <a:rPr lang="tr-TR" sz="5600" dirty="0"/>
              <a:t> = </a:t>
            </a:r>
            <a:r>
              <a:rPr lang="tr-TR" sz="5600" dirty="0" err="1"/>
              <a:t>y_test.ravel</a:t>
            </a:r>
            <a:r>
              <a:rPr lang="tr-TR" sz="5600" dirty="0"/>
              <a:t>()</a:t>
            </a:r>
          </a:p>
          <a:p>
            <a:pPr marL="0" indent="0">
              <a:buNone/>
            </a:pPr>
            <a:endParaRPr lang="tr-TR" sz="1200" dirty="0">
              <a:solidFill>
                <a:schemeClr val="tx1">
                  <a:lumMod val="95000"/>
                  <a:lumOff val="5000"/>
                </a:schemeClr>
              </a:solidFill>
              <a:latin typeface="+mj-lt"/>
            </a:endParaRPr>
          </a:p>
          <a:p>
            <a:pPr marL="0" indent="0">
              <a:buNone/>
            </a:pPr>
            <a:endParaRPr lang="tr-TR" sz="2000" dirty="0">
              <a:solidFill>
                <a:schemeClr val="accent4">
                  <a:lumMod val="75000"/>
                </a:schemeClr>
              </a:solidFill>
              <a:latin typeface="Amasis MT Pro Black" panose="02040A04050005020304" pitchFamily="18" charset="-94"/>
            </a:endParaRPr>
          </a:p>
          <a:p>
            <a:pPr marL="0" indent="0">
              <a:buNone/>
            </a:pPr>
            <a:endParaRPr lang="tr-TR" sz="1200" dirty="0">
              <a:solidFill>
                <a:schemeClr val="tx1">
                  <a:lumMod val="95000"/>
                  <a:lumOff val="5000"/>
                </a:schemeClr>
              </a:solidFill>
              <a:latin typeface="+mj-lt"/>
            </a:endParaRPr>
          </a:p>
          <a:p>
            <a:pPr marL="0" indent="0" algn="l">
              <a:buNone/>
            </a:pPr>
            <a:br>
              <a:rPr lang="tr-TR" sz="1400" dirty="0">
                <a:solidFill>
                  <a:schemeClr val="tx1">
                    <a:lumMod val="95000"/>
                    <a:lumOff val="5000"/>
                  </a:schemeClr>
                </a:solidFill>
              </a:rPr>
            </a:br>
            <a:endParaRPr lang="tr-TR" sz="2000" dirty="0">
              <a:solidFill>
                <a:schemeClr val="tx1">
                  <a:lumMod val="95000"/>
                  <a:lumOff val="5000"/>
                </a:schemeClr>
              </a:solidFill>
              <a:latin typeface="Amasis MT Pro Black" panose="02040A04050005020304" pitchFamily="18" charset="-94"/>
            </a:endParaRPr>
          </a:p>
        </p:txBody>
      </p:sp>
      <p:sp>
        <p:nvSpPr>
          <p:cNvPr id="8" name="Metin kutusu 7">
            <a:extLst>
              <a:ext uri="{FF2B5EF4-FFF2-40B4-BE49-F238E27FC236}">
                <a16:creationId xmlns:a16="http://schemas.microsoft.com/office/drawing/2014/main" id="{F978A0DB-A183-F478-B553-23156E110B45}"/>
              </a:ext>
            </a:extLst>
          </p:cNvPr>
          <p:cNvSpPr txBox="1"/>
          <p:nvPr/>
        </p:nvSpPr>
        <p:spPr>
          <a:xfrm flipH="1">
            <a:off x="126715" y="683212"/>
            <a:ext cx="11938569" cy="584775"/>
          </a:xfrm>
          <a:prstGeom prst="rect">
            <a:avLst/>
          </a:prstGeom>
          <a:noFill/>
        </p:spPr>
        <p:txBody>
          <a:bodyPr wrap="square" rtlCol="0">
            <a:spAutoFit/>
          </a:bodyPr>
          <a:lstStyle/>
          <a:p>
            <a:r>
              <a:rPr lang="tr-TR" sz="1600" dirty="0"/>
              <a:t>CIFAR10 veri kümesinde iki farklı  veri ön işleme yöntemlerinden geçirerek iki şekilde inceledim ve en aralarından hangisi daha iyi sonuç veriyor diye karşılaştırmak istedim.</a:t>
            </a:r>
          </a:p>
        </p:txBody>
      </p:sp>
      <p:sp>
        <p:nvSpPr>
          <p:cNvPr id="12" name="Metin kutusu 11">
            <a:extLst>
              <a:ext uri="{FF2B5EF4-FFF2-40B4-BE49-F238E27FC236}">
                <a16:creationId xmlns:a16="http://schemas.microsoft.com/office/drawing/2014/main" id="{FBEC479F-FB8E-8924-7E21-D9AE22DA5C06}"/>
              </a:ext>
            </a:extLst>
          </p:cNvPr>
          <p:cNvSpPr txBox="1"/>
          <p:nvPr/>
        </p:nvSpPr>
        <p:spPr>
          <a:xfrm>
            <a:off x="5734868" y="1119849"/>
            <a:ext cx="6457132" cy="5972597"/>
          </a:xfrm>
          <a:prstGeom prst="rect">
            <a:avLst/>
          </a:prstGeom>
          <a:noFill/>
        </p:spPr>
        <p:txBody>
          <a:bodyPr wrap="square" rtlCol="0">
            <a:spAutoFit/>
          </a:bodyPr>
          <a:lstStyle/>
          <a:p>
            <a:pPr>
              <a:lnSpc>
                <a:spcPct val="107000"/>
              </a:lnSpc>
              <a:spcAft>
                <a:spcPts val="800"/>
              </a:spcAft>
            </a:pPr>
            <a:r>
              <a:rPr lang="tr-TR" sz="2000" dirty="0">
                <a:solidFill>
                  <a:schemeClr val="accent1">
                    <a:lumMod val="50000"/>
                  </a:schemeClr>
                </a:solidFill>
              </a:rPr>
              <a:t>İkinci denemede veri ön işleme adımları aşağıdaki gibi gerçekleştirildi.</a:t>
            </a:r>
          </a:p>
          <a:p>
            <a:pPr>
              <a:lnSpc>
                <a:spcPct val="107000"/>
              </a:lnSpc>
              <a:spcAft>
                <a:spcPts val="800"/>
              </a:spcAft>
            </a:pPr>
            <a:r>
              <a:rPr lang="tr-TR" sz="1400" dirty="0">
                <a:solidFill>
                  <a:schemeClr val="accent4">
                    <a:lumMod val="75000"/>
                  </a:schemeClr>
                </a:solidFill>
              </a:rPr>
              <a:t>1.    </a:t>
            </a:r>
            <a:r>
              <a:rPr lang="tr-TR" sz="1400" dirty="0" err="1">
                <a:solidFill>
                  <a:schemeClr val="accent4">
                    <a:lumMod val="75000"/>
                  </a:schemeClr>
                </a:solidFill>
              </a:rPr>
              <a:t>x_train</a:t>
            </a:r>
            <a:r>
              <a:rPr lang="tr-TR" sz="1400" dirty="0">
                <a:solidFill>
                  <a:schemeClr val="accent4">
                    <a:lumMod val="75000"/>
                  </a:schemeClr>
                </a:solidFill>
              </a:rPr>
              <a:t> ve </a:t>
            </a:r>
            <a:r>
              <a:rPr lang="tr-TR" sz="1400" dirty="0" err="1">
                <a:solidFill>
                  <a:schemeClr val="accent4">
                    <a:lumMod val="75000"/>
                  </a:schemeClr>
                </a:solidFill>
              </a:rPr>
              <a:t>x_test</a:t>
            </a:r>
            <a:r>
              <a:rPr lang="tr-TR" sz="1400" dirty="0">
                <a:solidFill>
                  <a:schemeClr val="accent4">
                    <a:lumMod val="75000"/>
                  </a:schemeClr>
                </a:solidFill>
              </a:rPr>
              <a:t> verileri normalleştirilir: </a:t>
            </a:r>
            <a:r>
              <a:rPr lang="tr-TR" sz="1400" dirty="0"/>
              <a:t>Görüntü pikselleri 0 ile 255 arasında değerlere sahip olur (uint8 türünde). </a:t>
            </a:r>
            <a:r>
              <a:rPr lang="tr-TR" sz="1400" dirty="0" err="1"/>
              <a:t>astype</a:t>
            </a:r>
            <a:r>
              <a:rPr lang="tr-TR" sz="1400" dirty="0"/>
              <a:t>('float32') / 255.0 işlemi ile her piksel değeri 0 ile 1 arasında ondalık bir sayıya dönüştürülür. Bu, görüntülerin normalleştirilmesini sağlar ve daha iyi öğrenme performansı elde edilmesine yardımcı olur.</a:t>
            </a:r>
          </a:p>
          <a:p>
            <a:pPr lvl="0">
              <a:lnSpc>
                <a:spcPct val="107000"/>
              </a:lnSpc>
              <a:spcAft>
                <a:spcPts val="800"/>
              </a:spcAft>
              <a:tabLst>
                <a:tab pos="457200" algn="l"/>
              </a:tabLst>
            </a:pPr>
            <a:r>
              <a:rPr lang="tr-TR" sz="1400" dirty="0">
                <a:solidFill>
                  <a:schemeClr val="accent4">
                    <a:lumMod val="75000"/>
                  </a:schemeClr>
                </a:solidFill>
              </a:rPr>
              <a:t>2.  Görüntüler siyah-beyaz (</a:t>
            </a:r>
            <a:r>
              <a:rPr lang="tr-TR" sz="1400" dirty="0" err="1">
                <a:solidFill>
                  <a:schemeClr val="accent4">
                    <a:lumMod val="75000"/>
                  </a:schemeClr>
                </a:solidFill>
              </a:rPr>
              <a:t>grayscale</a:t>
            </a:r>
            <a:r>
              <a:rPr lang="tr-TR" sz="1400" dirty="0">
                <a:solidFill>
                  <a:schemeClr val="accent4">
                    <a:lumMod val="75000"/>
                  </a:schemeClr>
                </a:solidFill>
              </a:rPr>
              <a:t>) yapılır: </a:t>
            </a:r>
          </a:p>
          <a:p>
            <a:pPr marL="285750" lvl="0" indent="-285750">
              <a:lnSpc>
                <a:spcPct val="107000"/>
              </a:lnSpc>
              <a:spcAft>
                <a:spcPts val="800"/>
              </a:spcAft>
              <a:buFont typeface="Arial" panose="020B0604020202020204" pitchFamily="34" charset="0"/>
              <a:buChar char="•"/>
              <a:tabLst>
                <a:tab pos="457200" algn="l"/>
              </a:tabLst>
            </a:pPr>
            <a:r>
              <a:rPr lang="tr-TR" sz="1400" dirty="0"/>
              <a:t>Görüntüler rgb2gray fonksiyonu kullanılarak siyah-beyaz renk tonlamasına dönüştürülür. Böylece, her görüntü 2B (gri tonlamalı) bir matris haline gelir.</a:t>
            </a:r>
          </a:p>
          <a:p>
            <a:pPr lvl="0">
              <a:lnSpc>
                <a:spcPct val="107000"/>
              </a:lnSpc>
              <a:spcAft>
                <a:spcPts val="800"/>
              </a:spcAft>
              <a:tabLst>
                <a:tab pos="457200" algn="l"/>
              </a:tabLst>
            </a:pPr>
            <a:r>
              <a:rPr lang="tr-TR" sz="1400" dirty="0">
                <a:solidFill>
                  <a:schemeClr val="accent4">
                    <a:lumMod val="75000"/>
                  </a:schemeClr>
                </a:solidFill>
              </a:rPr>
              <a:t>3.  Görüntüler </a:t>
            </a:r>
            <a:r>
              <a:rPr lang="tr-TR" sz="1400" dirty="0" err="1">
                <a:solidFill>
                  <a:schemeClr val="accent4">
                    <a:lumMod val="75000"/>
                  </a:schemeClr>
                </a:solidFill>
              </a:rPr>
              <a:t>binary</a:t>
            </a:r>
            <a:r>
              <a:rPr lang="tr-TR" sz="1400" dirty="0">
                <a:solidFill>
                  <a:schemeClr val="accent4">
                    <a:lumMod val="75000"/>
                  </a:schemeClr>
                </a:solidFill>
              </a:rPr>
              <a:t> (ikili) hale getirilir: </a:t>
            </a:r>
          </a:p>
          <a:p>
            <a:pPr marL="342900" lvl="0" indent="-342900">
              <a:lnSpc>
                <a:spcPct val="107000"/>
              </a:lnSpc>
              <a:spcAft>
                <a:spcPts val="800"/>
              </a:spcAft>
              <a:buFont typeface="Arial" panose="020B0604020202020204" pitchFamily="34" charset="0"/>
              <a:buChar char="•"/>
              <a:tabLst>
                <a:tab pos="457200" algn="l"/>
              </a:tabLst>
            </a:pPr>
            <a:r>
              <a:rPr lang="tr-TR" sz="1400" dirty="0"/>
              <a:t>Görüntüler </a:t>
            </a:r>
            <a:r>
              <a:rPr lang="tr-TR" sz="1400" dirty="0" err="1"/>
              <a:t>threshold_otsu</a:t>
            </a:r>
            <a:r>
              <a:rPr lang="tr-TR" sz="1400" dirty="0"/>
              <a:t> fonksiyonu kullanılarak tek bir renk tonlamasına dönüştürülür. Bu, görüntüleri siyah ve beyaz renklerle ifade eden ikili görüntüler elde eder.</a:t>
            </a:r>
          </a:p>
          <a:p>
            <a:pPr lvl="0">
              <a:lnSpc>
                <a:spcPct val="107000"/>
              </a:lnSpc>
              <a:spcAft>
                <a:spcPts val="800"/>
              </a:spcAft>
              <a:tabLst>
                <a:tab pos="457200" algn="l"/>
              </a:tabLst>
            </a:pPr>
            <a:r>
              <a:rPr lang="tr-TR" sz="1400" dirty="0">
                <a:solidFill>
                  <a:schemeClr val="accent4">
                    <a:lumMod val="75000"/>
                  </a:schemeClr>
                </a:solidFill>
              </a:rPr>
              <a:t>4.   Görüntüler düzleştirilir: </a:t>
            </a:r>
          </a:p>
          <a:p>
            <a:pPr marL="342900" lvl="0" indent="-342900">
              <a:lnSpc>
                <a:spcPct val="107000"/>
              </a:lnSpc>
              <a:spcAft>
                <a:spcPts val="800"/>
              </a:spcAft>
              <a:buFont typeface="Arial" panose="020B0604020202020204" pitchFamily="34" charset="0"/>
              <a:buChar char="•"/>
              <a:tabLst>
                <a:tab pos="457200" algn="l"/>
              </a:tabLst>
            </a:pPr>
            <a:r>
              <a:rPr lang="tr-TR" sz="1400" dirty="0"/>
              <a:t>Her bir görüntü </a:t>
            </a:r>
            <a:r>
              <a:rPr lang="tr-TR" sz="1400" dirty="0" err="1"/>
              <a:t>flatten</a:t>
            </a:r>
            <a:r>
              <a:rPr lang="tr-TR" sz="1400" dirty="0"/>
              <a:t> fonksiyonu kullanılarak düz bir vektöre dönüştürülür, böylece her görüntü tek bir satır içeren bir matris haline gelir.</a:t>
            </a:r>
          </a:p>
          <a:p>
            <a:pPr lvl="0">
              <a:lnSpc>
                <a:spcPct val="107000"/>
              </a:lnSpc>
              <a:spcAft>
                <a:spcPts val="800"/>
              </a:spcAft>
              <a:tabLst>
                <a:tab pos="457200" algn="l"/>
              </a:tabLst>
            </a:pPr>
            <a:r>
              <a:rPr lang="tr-TR" sz="1400" dirty="0">
                <a:solidFill>
                  <a:schemeClr val="accent4">
                    <a:lumMod val="75000"/>
                  </a:schemeClr>
                </a:solidFill>
              </a:rPr>
              <a:t>5.  Hedef değişkenler düzleştirilir:</a:t>
            </a:r>
          </a:p>
          <a:p>
            <a:pPr marL="342900" lvl="0" indent="-342900">
              <a:lnSpc>
                <a:spcPct val="107000"/>
              </a:lnSpc>
              <a:spcAft>
                <a:spcPts val="800"/>
              </a:spcAft>
              <a:buFont typeface="Arial" panose="020B0604020202020204" pitchFamily="34" charset="0"/>
              <a:buChar char="•"/>
              <a:tabLst>
                <a:tab pos="457200" algn="l"/>
              </a:tabLst>
            </a:pPr>
            <a:r>
              <a:rPr lang="tr-TR" sz="1400" dirty="0" err="1"/>
              <a:t>y_train</a:t>
            </a:r>
            <a:r>
              <a:rPr lang="tr-TR" sz="1400" dirty="0"/>
              <a:t> ve </a:t>
            </a:r>
            <a:r>
              <a:rPr lang="tr-TR" sz="1400" dirty="0" err="1"/>
              <a:t>y_test</a:t>
            </a:r>
            <a:r>
              <a:rPr lang="tr-TR" sz="1400" dirty="0"/>
              <a:t> verileri </a:t>
            </a:r>
            <a:r>
              <a:rPr lang="tr-TR" sz="1400" dirty="0" err="1"/>
              <a:t>ravel</a:t>
            </a:r>
            <a:r>
              <a:rPr lang="tr-TR" sz="1400" dirty="0"/>
              <a:t>() fonksiyonu kullanılarak düzleştirilir.</a:t>
            </a:r>
          </a:p>
          <a:p>
            <a:endParaRPr lang="tr-TR" dirty="0"/>
          </a:p>
        </p:txBody>
      </p:sp>
    </p:spTree>
    <p:extLst>
      <p:ext uri="{BB962C8B-B14F-4D97-AF65-F5344CB8AC3E}">
        <p14:creationId xmlns:p14="http://schemas.microsoft.com/office/powerpoint/2010/main" val="255900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D49D6CC-B5B0-DFC3-C17A-4A93289F70EC}"/>
              </a:ext>
            </a:extLst>
          </p:cNvPr>
          <p:cNvSpPr>
            <a:spLocks noGrp="1"/>
          </p:cNvSpPr>
          <p:nvPr>
            <p:ph idx="1"/>
          </p:nvPr>
        </p:nvSpPr>
        <p:spPr>
          <a:xfrm>
            <a:off x="6423660" y="92075"/>
            <a:ext cx="5124450" cy="4351338"/>
          </a:xfrm>
        </p:spPr>
        <p:txBody>
          <a:bodyPr/>
          <a:lstStyle/>
          <a:p>
            <a:pPr marL="0" indent="0">
              <a:buNone/>
            </a:pPr>
            <a:r>
              <a:rPr lang="tr-TR" dirty="0"/>
              <a:t>2.Deneme:</a:t>
            </a:r>
          </a:p>
        </p:txBody>
      </p:sp>
      <p:sp>
        <p:nvSpPr>
          <p:cNvPr id="6" name="İçerik Yer Tutucusu 2">
            <a:extLst>
              <a:ext uri="{FF2B5EF4-FFF2-40B4-BE49-F238E27FC236}">
                <a16:creationId xmlns:a16="http://schemas.microsoft.com/office/drawing/2014/main" id="{47045D5C-6736-F548-5D57-57E4AC6E104F}"/>
              </a:ext>
            </a:extLst>
          </p:cNvPr>
          <p:cNvSpPr txBox="1">
            <a:spLocks/>
          </p:cNvSpPr>
          <p:nvPr/>
        </p:nvSpPr>
        <p:spPr>
          <a:xfrm>
            <a:off x="0" y="0"/>
            <a:ext cx="51244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1.Deneme:</a:t>
            </a:r>
          </a:p>
          <a:p>
            <a:pPr marL="0" indent="0">
              <a:buFont typeface="Arial" panose="020B0604020202020204" pitchFamily="34" charset="0"/>
              <a:buNone/>
            </a:pPr>
            <a:endParaRPr lang="tr-TR" dirty="0"/>
          </a:p>
        </p:txBody>
      </p:sp>
      <p:pic>
        <p:nvPicPr>
          <p:cNvPr id="4098" name="Picture 2">
            <a:extLst>
              <a:ext uri="{FF2B5EF4-FFF2-40B4-BE49-F238E27FC236}">
                <a16:creationId xmlns:a16="http://schemas.microsoft.com/office/drawing/2014/main" id="{78405AEB-CD18-53B8-6A03-2C4D8C14E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94" y="544175"/>
            <a:ext cx="5689282" cy="4892854"/>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9B92E215-E15D-7D2A-69A1-EE981CFF7A56}"/>
              </a:ext>
            </a:extLst>
          </p:cNvPr>
          <p:cNvSpPr txBox="1"/>
          <p:nvPr/>
        </p:nvSpPr>
        <p:spPr>
          <a:xfrm>
            <a:off x="147637" y="5889129"/>
            <a:ext cx="3674745" cy="707886"/>
          </a:xfrm>
          <a:prstGeom prst="rect">
            <a:avLst/>
          </a:prstGeom>
          <a:noFill/>
        </p:spPr>
        <p:txBody>
          <a:bodyPr wrap="square">
            <a:spAutoFit/>
          </a:bodyPr>
          <a:lstStyle/>
          <a:p>
            <a:r>
              <a:rPr lang="pl-PL" sz="2000" dirty="0"/>
              <a:t>F1 skoru : 0.462062096809522 </a:t>
            </a:r>
            <a:endParaRPr lang="tr-TR" sz="2000" dirty="0"/>
          </a:p>
          <a:p>
            <a:r>
              <a:rPr lang="pl-PL" sz="2000" dirty="0"/>
              <a:t>accuracy : 0.4654</a:t>
            </a:r>
            <a:endParaRPr lang="tr-TR" sz="2000" dirty="0"/>
          </a:p>
        </p:txBody>
      </p:sp>
      <p:pic>
        <p:nvPicPr>
          <p:cNvPr id="4100" name="Picture 4">
            <a:extLst>
              <a:ext uri="{FF2B5EF4-FFF2-40B4-BE49-F238E27FC236}">
                <a16:creationId xmlns:a16="http://schemas.microsoft.com/office/drawing/2014/main" id="{26F5B0E9-39E4-9EED-3891-3F80D8863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3" y="544175"/>
            <a:ext cx="5689283" cy="4892853"/>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C1E28CED-6689-CF41-89FA-F17C7B2EF6F8}"/>
              </a:ext>
            </a:extLst>
          </p:cNvPr>
          <p:cNvSpPr txBox="1"/>
          <p:nvPr/>
        </p:nvSpPr>
        <p:spPr>
          <a:xfrm>
            <a:off x="6423662" y="5922037"/>
            <a:ext cx="3891915" cy="707886"/>
          </a:xfrm>
          <a:prstGeom prst="rect">
            <a:avLst/>
          </a:prstGeom>
          <a:noFill/>
        </p:spPr>
        <p:txBody>
          <a:bodyPr wrap="square">
            <a:spAutoFit/>
          </a:bodyPr>
          <a:lstStyle/>
          <a:p>
            <a:r>
              <a:rPr lang="pl-PL" sz="2000" dirty="0"/>
              <a:t>accuracy : 0.3735</a:t>
            </a:r>
            <a:endParaRPr lang="tr-TR" sz="2000" dirty="0"/>
          </a:p>
          <a:p>
            <a:r>
              <a:rPr lang="pl-PL" sz="2000" dirty="0"/>
              <a:t> F1 skoru : 0.3706022804916992</a:t>
            </a:r>
            <a:endParaRPr lang="tr-TR" sz="2000" dirty="0"/>
          </a:p>
        </p:txBody>
      </p:sp>
    </p:spTree>
    <p:extLst>
      <p:ext uri="{BB962C8B-B14F-4D97-AF65-F5344CB8AC3E}">
        <p14:creationId xmlns:p14="http://schemas.microsoft.com/office/powerpoint/2010/main" val="1643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2EEE68-C520-FA32-344D-5677F73201D7}"/>
              </a:ext>
            </a:extLst>
          </p:cNvPr>
          <p:cNvSpPr>
            <a:spLocks noGrp="1"/>
          </p:cNvSpPr>
          <p:nvPr>
            <p:ph type="title"/>
          </p:nvPr>
        </p:nvSpPr>
        <p:spPr>
          <a:xfrm>
            <a:off x="117987" y="290578"/>
            <a:ext cx="10515600" cy="1325563"/>
          </a:xfrm>
        </p:spPr>
        <p:txBody>
          <a:bodyPr>
            <a:normAutofit/>
          </a:bodyPr>
          <a:lstStyle/>
          <a:p>
            <a:r>
              <a:rPr lang="tr-TR" sz="4000" dirty="0">
                <a:latin typeface="Amasis MT Pro Black" panose="02040A04050005020304" pitchFamily="18" charset="-94"/>
              </a:rPr>
              <a:t>CNN MODEL</a:t>
            </a:r>
          </a:p>
        </p:txBody>
      </p:sp>
      <p:pic>
        <p:nvPicPr>
          <p:cNvPr id="5" name="Resim 4">
            <a:extLst>
              <a:ext uri="{FF2B5EF4-FFF2-40B4-BE49-F238E27FC236}">
                <a16:creationId xmlns:a16="http://schemas.microsoft.com/office/drawing/2014/main" id="{17ADEBF5-BA3D-5687-D6DD-A82E5093260E}"/>
              </a:ext>
            </a:extLst>
          </p:cNvPr>
          <p:cNvPicPr>
            <a:picLocks noChangeAspect="1"/>
          </p:cNvPicPr>
          <p:nvPr/>
        </p:nvPicPr>
        <p:blipFill>
          <a:blip r:embed="rId3"/>
          <a:stretch>
            <a:fillRect/>
          </a:stretch>
        </p:blipFill>
        <p:spPr>
          <a:xfrm>
            <a:off x="117987" y="1474839"/>
            <a:ext cx="4476514" cy="4955458"/>
          </a:xfrm>
          <a:prstGeom prst="rect">
            <a:avLst/>
          </a:prstGeom>
        </p:spPr>
      </p:pic>
      <p:pic>
        <p:nvPicPr>
          <p:cNvPr id="7" name="Resim 6">
            <a:extLst>
              <a:ext uri="{FF2B5EF4-FFF2-40B4-BE49-F238E27FC236}">
                <a16:creationId xmlns:a16="http://schemas.microsoft.com/office/drawing/2014/main" id="{F2D19410-87BC-B246-5E5D-DD147D0508A7}"/>
              </a:ext>
            </a:extLst>
          </p:cNvPr>
          <p:cNvPicPr>
            <a:picLocks noChangeAspect="1"/>
          </p:cNvPicPr>
          <p:nvPr/>
        </p:nvPicPr>
        <p:blipFill>
          <a:blip r:embed="rId4"/>
          <a:stretch>
            <a:fillRect/>
          </a:stretch>
        </p:blipFill>
        <p:spPr>
          <a:xfrm>
            <a:off x="3895952" y="2121975"/>
            <a:ext cx="8296048" cy="4308322"/>
          </a:xfrm>
          <a:prstGeom prst="rect">
            <a:avLst/>
          </a:prstGeom>
        </p:spPr>
      </p:pic>
      <p:pic>
        <p:nvPicPr>
          <p:cNvPr id="9" name="Resim 8">
            <a:extLst>
              <a:ext uri="{FF2B5EF4-FFF2-40B4-BE49-F238E27FC236}">
                <a16:creationId xmlns:a16="http://schemas.microsoft.com/office/drawing/2014/main" id="{C157DB82-F171-85BD-B067-CD4C8D75808E}"/>
              </a:ext>
            </a:extLst>
          </p:cNvPr>
          <p:cNvPicPr>
            <a:picLocks noChangeAspect="1"/>
          </p:cNvPicPr>
          <p:nvPr/>
        </p:nvPicPr>
        <p:blipFill>
          <a:blip r:embed="rId5"/>
          <a:stretch>
            <a:fillRect/>
          </a:stretch>
        </p:blipFill>
        <p:spPr>
          <a:xfrm>
            <a:off x="4493343" y="654636"/>
            <a:ext cx="6735115" cy="628738"/>
          </a:xfrm>
          <a:prstGeom prst="rect">
            <a:avLst/>
          </a:prstGeom>
        </p:spPr>
      </p:pic>
    </p:spTree>
    <p:extLst>
      <p:ext uri="{BB962C8B-B14F-4D97-AF65-F5344CB8AC3E}">
        <p14:creationId xmlns:p14="http://schemas.microsoft.com/office/powerpoint/2010/main" val="173431442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1065</Words>
  <Application>Microsoft Office PowerPoint</Application>
  <PresentationFormat>Geniş ekran</PresentationFormat>
  <Paragraphs>74</Paragraphs>
  <Slides>4</Slides>
  <Notes>4</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vt:i4>
      </vt:variant>
    </vt:vector>
  </HeadingPairs>
  <TitlesOfParts>
    <vt:vector size="14" baseType="lpstr">
      <vt:lpstr>Amasis MT Pro Black</vt:lpstr>
      <vt:lpstr>Arial</vt:lpstr>
      <vt:lpstr>Calibri</vt:lpstr>
      <vt:lpstr>Calibri Light</vt:lpstr>
      <vt:lpstr>Calibri-BoldItalic</vt:lpstr>
      <vt:lpstr>Calibri-Italic</vt:lpstr>
      <vt:lpstr>Courier New</vt:lpstr>
      <vt:lpstr>Söhne</vt:lpstr>
      <vt:lpstr>Wingdings</vt:lpstr>
      <vt:lpstr>Office Teması</vt:lpstr>
      <vt:lpstr>CIFAR10</vt:lpstr>
      <vt:lpstr>Veri Üzerinde Uygulanan Ön İşlemler</vt:lpstr>
      <vt:lpstr>PowerPoint Sunusu</vt:lpstr>
      <vt:lpstr>CNN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CIFAR10</dc:title>
  <dc:creator>elif avcı</dc:creator>
  <cp:lastModifiedBy>elif avcı</cp:lastModifiedBy>
  <cp:revision>1</cp:revision>
  <dcterms:created xsi:type="dcterms:W3CDTF">2023-07-16T09:43:40Z</dcterms:created>
  <dcterms:modified xsi:type="dcterms:W3CDTF">2023-07-19T17:33:32Z</dcterms:modified>
</cp:coreProperties>
</file>