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8" r:id="rId3"/>
    <p:sldId id="302" r:id="rId4"/>
    <p:sldId id="306" r:id="rId5"/>
    <p:sldId id="261" r:id="rId6"/>
    <p:sldId id="262" r:id="rId7"/>
    <p:sldId id="265" r:id="rId8"/>
    <p:sldId id="303" r:id="rId9"/>
    <p:sldId id="304" r:id="rId10"/>
    <p:sldId id="298" r:id="rId11"/>
    <p:sldId id="305" r:id="rId12"/>
    <p:sldId id="299" r:id="rId13"/>
    <p:sldId id="266" r:id="rId14"/>
    <p:sldId id="280" r:id="rId15"/>
    <p:sldId id="281" r:id="rId16"/>
    <p:sldId id="284" r:id="rId17"/>
    <p:sldId id="285" r:id="rId18"/>
    <p:sldId id="286" r:id="rId19"/>
    <p:sldId id="287" r:id="rId20"/>
    <p:sldId id="269" r:id="rId21"/>
    <p:sldId id="273" r:id="rId22"/>
    <p:sldId id="268" r:id="rId23"/>
    <p:sldId id="288" r:id="rId24"/>
    <p:sldId id="272" r:id="rId25"/>
    <p:sldId id="289" r:id="rId26"/>
    <p:sldId id="290" r:id="rId27"/>
    <p:sldId id="292" r:id="rId28"/>
    <p:sldId id="300" r:id="rId29"/>
    <p:sldId id="301" r:id="rId30"/>
    <p:sldId id="293" r:id="rId31"/>
    <p:sldId id="294" r:id="rId32"/>
    <p:sldId id="295"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9F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5"/>
  </p:normalViewPr>
  <p:slideViewPr>
    <p:cSldViewPr snapToGrid="0" snapToObjects="1">
      <p:cViewPr varScale="1">
        <p:scale>
          <a:sx n="84" d="100"/>
          <a:sy n="84" d="100"/>
        </p:scale>
        <p:origin x="65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F4F29D-183A-4069-BD46-ACD3E63EC4C1}" type="doc">
      <dgm:prSet loTypeId="urn:microsoft.com/office/officeart/2005/8/layout/radial5" loCatId="relationship" qsTypeId="urn:microsoft.com/office/officeart/2005/8/quickstyle/simple5" qsCatId="simple" csTypeId="urn:microsoft.com/office/officeart/2005/8/colors/accent1_2" csCatId="accent1" phldr="1"/>
      <dgm:spPr/>
      <dgm:t>
        <a:bodyPr/>
        <a:lstStyle/>
        <a:p>
          <a:endParaRPr lang="en-US"/>
        </a:p>
      </dgm:t>
    </dgm:pt>
    <dgm:pt modelId="{CD6DAD64-5545-49B7-8749-424B6DCE603B}">
      <dgm:prSet phldrT="[Text]"/>
      <dgm:spPr/>
      <dgm:t>
        <a:bodyPr/>
        <a:lstStyle/>
        <a:p>
          <a:r>
            <a:rPr lang="en-US" dirty="0" smtClean="0"/>
            <a:t>Digital Literacies</a:t>
          </a:r>
          <a:endParaRPr lang="en-US" dirty="0"/>
        </a:p>
      </dgm:t>
    </dgm:pt>
    <dgm:pt modelId="{181A8FF4-3F82-42EE-8207-81CCC6D761A0}" type="parTrans" cxnId="{8AAC11C5-528A-4400-9F89-88C75EA2CCDE}">
      <dgm:prSet/>
      <dgm:spPr/>
      <dgm:t>
        <a:bodyPr/>
        <a:lstStyle/>
        <a:p>
          <a:endParaRPr lang="en-US"/>
        </a:p>
      </dgm:t>
    </dgm:pt>
    <dgm:pt modelId="{8EFC1EE1-E651-42EF-92E0-F2E8DF4D6513}" type="sibTrans" cxnId="{8AAC11C5-528A-4400-9F89-88C75EA2CCDE}">
      <dgm:prSet/>
      <dgm:spPr/>
      <dgm:t>
        <a:bodyPr/>
        <a:lstStyle/>
        <a:p>
          <a:endParaRPr lang="en-US"/>
        </a:p>
      </dgm:t>
    </dgm:pt>
    <dgm:pt modelId="{9D2626B1-1532-43D2-95B7-381FDB3DD7E6}">
      <dgm:prSet phldrT="[Text]"/>
      <dgm:spPr/>
      <dgm:t>
        <a:bodyPr/>
        <a:lstStyle/>
        <a:p>
          <a:r>
            <a:rPr lang="en-US" dirty="0" smtClean="0"/>
            <a:t>History</a:t>
          </a:r>
          <a:endParaRPr lang="en-US" dirty="0"/>
        </a:p>
      </dgm:t>
    </dgm:pt>
    <dgm:pt modelId="{62782F02-98BB-4B32-87C0-25BC853171F9}" type="parTrans" cxnId="{0A5BAC82-EA7F-4B13-B030-D2E67F9F0D0E}">
      <dgm:prSet/>
      <dgm:spPr/>
      <dgm:t>
        <a:bodyPr/>
        <a:lstStyle/>
        <a:p>
          <a:endParaRPr lang="en-US"/>
        </a:p>
      </dgm:t>
    </dgm:pt>
    <dgm:pt modelId="{41DC996E-325F-4980-8A74-AB4194F4F836}" type="sibTrans" cxnId="{0A5BAC82-EA7F-4B13-B030-D2E67F9F0D0E}">
      <dgm:prSet/>
      <dgm:spPr/>
      <dgm:t>
        <a:bodyPr/>
        <a:lstStyle/>
        <a:p>
          <a:endParaRPr lang="en-US"/>
        </a:p>
      </dgm:t>
    </dgm:pt>
    <dgm:pt modelId="{F25516B5-3F1B-4A1F-BCEC-2198EDE16860}">
      <dgm:prSet phldrT="[Text]"/>
      <dgm:spPr/>
      <dgm:t>
        <a:bodyPr/>
        <a:lstStyle/>
        <a:p>
          <a:r>
            <a:rPr lang="en-US" dirty="0" smtClean="0"/>
            <a:t>Media and Cinema Studies</a:t>
          </a:r>
          <a:endParaRPr lang="en-US" dirty="0"/>
        </a:p>
      </dgm:t>
    </dgm:pt>
    <dgm:pt modelId="{A7C6BE15-1572-4170-9284-2BDEB4C97CA8}" type="parTrans" cxnId="{20DBB1F1-A7F2-464E-B973-42B1C006DDDC}">
      <dgm:prSet/>
      <dgm:spPr/>
      <dgm:t>
        <a:bodyPr/>
        <a:lstStyle/>
        <a:p>
          <a:endParaRPr lang="en-US"/>
        </a:p>
      </dgm:t>
    </dgm:pt>
    <dgm:pt modelId="{7BB32D73-5FC0-468C-84CD-8F9641638401}" type="sibTrans" cxnId="{20DBB1F1-A7F2-464E-B973-42B1C006DDDC}">
      <dgm:prSet/>
      <dgm:spPr/>
      <dgm:t>
        <a:bodyPr/>
        <a:lstStyle/>
        <a:p>
          <a:endParaRPr lang="en-US"/>
        </a:p>
      </dgm:t>
    </dgm:pt>
    <dgm:pt modelId="{B61DCFFF-893B-4ADD-81C4-A5253AC58127}">
      <dgm:prSet phldrT="[Text]"/>
      <dgm:spPr/>
      <dgm:t>
        <a:bodyPr/>
        <a:lstStyle/>
        <a:p>
          <a:r>
            <a:rPr lang="en-US" dirty="0" smtClean="0"/>
            <a:t>Architecture</a:t>
          </a:r>
          <a:endParaRPr lang="en-US" dirty="0"/>
        </a:p>
      </dgm:t>
    </dgm:pt>
    <dgm:pt modelId="{8773B6D6-975B-4ACA-B2BB-420E245E3462}" type="parTrans" cxnId="{49F0BAD3-FC88-4B1B-AF38-7D67A3DEE37B}">
      <dgm:prSet/>
      <dgm:spPr/>
      <dgm:t>
        <a:bodyPr/>
        <a:lstStyle/>
        <a:p>
          <a:endParaRPr lang="en-US"/>
        </a:p>
      </dgm:t>
    </dgm:pt>
    <dgm:pt modelId="{144CF6E2-B966-49DB-B772-4F8804232D28}" type="sibTrans" cxnId="{49F0BAD3-FC88-4B1B-AF38-7D67A3DEE37B}">
      <dgm:prSet/>
      <dgm:spPr/>
      <dgm:t>
        <a:bodyPr/>
        <a:lstStyle/>
        <a:p>
          <a:endParaRPr lang="en-US"/>
        </a:p>
      </dgm:t>
    </dgm:pt>
    <dgm:pt modelId="{A7597C5E-7F1F-4507-86B7-AB54A2F92ADD}">
      <dgm:prSet phldrT="[Text]"/>
      <dgm:spPr/>
      <dgm:t>
        <a:bodyPr/>
        <a:lstStyle/>
        <a:p>
          <a:r>
            <a:rPr lang="en-US" smtClean="0"/>
            <a:t>English</a:t>
          </a:r>
          <a:endParaRPr lang="en-US" dirty="0"/>
        </a:p>
      </dgm:t>
    </dgm:pt>
    <dgm:pt modelId="{EBE6595E-256A-4D5D-A3BE-DC756C693036}" type="parTrans" cxnId="{FE802071-BC73-4ED1-B60D-606C82A5AD56}">
      <dgm:prSet/>
      <dgm:spPr/>
      <dgm:t>
        <a:bodyPr/>
        <a:lstStyle/>
        <a:p>
          <a:endParaRPr lang="en-US"/>
        </a:p>
      </dgm:t>
    </dgm:pt>
    <dgm:pt modelId="{3B8704CB-E622-4A9A-AFDF-FAC8CD58412B}" type="sibTrans" cxnId="{FE802071-BC73-4ED1-B60D-606C82A5AD56}">
      <dgm:prSet/>
      <dgm:spPr/>
      <dgm:t>
        <a:bodyPr/>
        <a:lstStyle/>
        <a:p>
          <a:endParaRPr lang="en-US"/>
        </a:p>
      </dgm:t>
    </dgm:pt>
    <dgm:pt modelId="{3715C7A5-EA2D-4F2B-9A78-C1C2AE8C3D35}" type="pres">
      <dgm:prSet presAssocID="{91F4F29D-183A-4069-BD46-ACD3E63EC4C1}" presName="Name0" presStyleCnt="0">
        <dgm:presLayoutVars>
          <dgm:chMax val="1"/>
          <dgm:dir/>
          <dgm:animLvl val="ctr"/>
          <dgm:resizeHandles val="exact"/>
        </dgm:presLayoutVars>
      </dgm:prSet>
      <dgm:spPr/>
      <dgm:t>
        <a:bodyPr/>
        <a:lstStyle/>
        <a:p>
          <a:endParaRPr lang="en-US"/>
        </a:p>
      </dgm:t>
    </dgm:pt>
    <dgm:pt modelId="{DC14F419-32E5-403B-9D4E-ECC80DA749F3}" type="pres">
      <dgm:prSet presAssocID="{CD6DAD64-5545-49B7-8749-424B6DCE603B}" presName="centerShape" presStyleLbl="node0" presStyleIdx="0" presStyleCnt="1"/>
      <dgm:spPr/>
      <dgm:t>
        <a:bodyPr/>
        <a:lstStyle/>
        <a:p>
          <a:endParaRPr lang="en-US"/>
        </a:p>
      </dgm:t>
    </dgm:pt>
    <dgm:pt modelId="{BFCF95B3-8213-4246-B88E-CA4B8F2C873B}" type="pres">
      <dgm:prSet presAssocID="{EBE6595E-256A-4D5D-A3BE-DC756C693036}" presName="parTrans" presStyleLbl="sibTrans2D1" presStyleIdx="0" presStyleCnt="4"/>
      <dgm:spPr/>
      <dgm:t>
        <a:bodyPr/>
        <a:lstStyle/>
        <a:p>
          <a:endParaRPr lang="en-US"/>
        </a:p>
      </dgm:t>
    </dgm:pt>
    <dgm:pt modelId="{9B88E9FA-C494-4776-A54B-ABCCC32BE1BA}" type="pres">
      <dgm:prSet presAssocID="{EBE6595E-256A-4D5D-A3BE-DC756C693036}" presName="connectorText" presStyleLbl="sibTrans2D1" presStyleIdx="0" presStyleCnt="4"/>
      <dgm:spPr/>
      <dgm:t>
        <a:bodyPr/>
        <a:lstStyle/>
        <a:p>
          <a:endParaRPr lang="en-US"/>
        </a:p>
      </dgm:t>
    </dgm:pt>
    <dgm:pt modelId="{231530A7-F9C3-40A1-A92E-05BCEBF33944}" type="pres">
      <dgm:prSet presAssocID="{A7597C5E-7F1F-4507-86B7-AB54A2F92ADD}" presName="node" presStyleLbl="node1" presStyleIdx="0" presStyleCnt="4">
        <dgm:presLayoutVars>
          <dgm:bulletEnabled val="1"/>
        </dgm:presLayoutVars>
      </dgm:prSet>
      <dgm:spPr/>
      <dgm:t>
        <a:bodyPr/>
        <a:lstStyle/>
        <a:p>
          <a:endParaRPr lang="en-US"/>
        </a:p>
      </dgm:t>
    </dgm:pt>
    <dgm:pt modelId="{E9B62CFD-0086-44CC-9F0D-07AB84FB46B0}" type="pres">
      <dgm:prSet presAssocID="{A7C6BE15-1572-4170-9284-2BDEB4C97CA8}" presName="parTrans" presStyleLbl="sibTrans2D1" presStyleIdx="1" presStyleCnt="4"/>
      <dgm:spPr/>
      <dgm:t>
        <a:bodyPr/>
        <a:lstStyle/>
        <a:p>
          <a:endParaRPr lang="en-US"/>
        </a:p>
      </dgm:t>
    </dgm:pt>
    <dgm:pt modelId="{17D3C36C-AFAE-46A4-8C2B-2DB587A44366}" type="pres">
      <dgm:prSet presAssocID="{A7C6BE15-1572-4170-9284-2BDEB4C97CA8}" presName="connectorText" presStyleLbl="sibTrans2D1" presStyleIdx="1" presStyleCnt="4"/>
      <dgm:spPr/>
      <dgm:t>
        <a:bodyPr/>
        <a:lstStyle/>
        <a:p>
          <a:endParaRPr lang="en-US"/>
        </a:p>
      </dgm:t>
    </dgm:pt>
    <dgm:pt modelId="{60F3E926-69CF-4FBF-ABD9-3BD3B07145A7}" type="pres">
      <dgm:prSet presAssocID="{F25516B5-3F1B-4A1F-BCEC-2198EDE16860}" presName="node" presStyleLbl="node1" presStyleIdx="1" presStyleCnt="4">
        <dgm:presLayoutVars>
          <dgm:bulletEnabled val="1"/>
        </dgm:presLayoutVars>
      </dgm:prSet>
      <dgm:spPr/>
      <dgm:t>
        <a:bodyPr/>
        <a:lstStyle/>
        <a:p>
          <a:endParaRPr lang="en-US"/>
        </a:p>
      </dgm:t>
    </dgm:pt>
    <dgm:pt modelId="{AC4D6217-5E18-4975-8D1B-47B82816C954}" type="pres">
      <dgm:prSet presAssocID="{62782F02-98BB-4B32-87C0-25BC853171F9}" presName="parTrans" presStyleLbl="sibTrans2D1" presStyleIdx="2" presStyleCnt="4"/>
      <dgm:spPr/>
      <dgm:t>
        <a:bodyPr/>
        <a:lstStyle/>
        <a:p>
          <a:endParaRPr lang="en-US"/>
        </a:p>
      </dgm:t>
    </dgm:pt>
    <dgm:pt modelId="{26C4E49B-369C-4C8A-A7D6-595D0F825D0C}" type="pres">
      <dgm:prSet presAssocID="{62782F02-98BB-4B32-87C0-25BC853171F9}" presName="connectorText" presStyleLbl="sibTrans2D1" presStyleIdx="2" presStyleCnt="4"/>
      <dgm:spPr/>
      <dgm:t>
        <a:bodyPr/>
        <a:lstStyle/>
        <a:p>
          <a:endParaRPr lang="en-US"/>
        </a:p>
      </dgm:t>
    </dgm:pt>
    <dgm:pt modelId="{C8AB44C1-32CB-4CD6-92AE-E972A4A9C74A}" type="pres">
      <dgm:prSet presAssocID="{9D2626B1-1532-43D2-95B7-381FDB3DD7E6}" presName="node" presStyleLbl="node1" presStyleIdx="2" presStyleCnt="4">
        <dgm:presLayoutVars>
          <dgm:bulletEnabled val="1"/>
        </dgm:presLayoutVars>
      </dgm:prSet>
      <dgm:spPr/>
      <dgm:t>
        <a:bodyPr/>
        <a:lstStyle/>
        <a:p>
          <a:endParaRPr lang="en-US"/>
        </a:p>
      </dgm:t>
    </dgm:pt>
    <dgm:pt modelId="{CB5D813D-6E45-4935-839C-2C14031F922D}" type="pres">
      <dgm:prSet presAssocID="{8773B6D6-975B-4ACA-B2BB-420E245E3462}" presName="parTrans" presStyleLbl="sibTrans2D1" presStyleIdx="3" presStyleCnt="4"/>
      <dgm:spPr/>
      <dgm:t>
        <a:bodyPr/>
        <a:lstStyle/>
        <a:p>
          <a:endParaRPr lang="en-US"/>
        </a:p>
      </dgm:t>
    </dgm:pt>
    <dgm:pt modelId="{9D7C6461-0559-4EFF-AC9D-5EC738DA0DCB}" type="pres">
      <dgm:prSet presAssocID="{8773B6D6-975B-4ACA-B2BB-420E245E3462}" presName="connectorText" presStyleLbl="sibTrans2D1" presStyleIdx="3" presStyleCnt="4"/>
      <dgm:spPr/>
      <dgm:t>
        <a:bodyPr/>
        <a:lstStyle/>
        <a:p>
          <a:endParaRPr lang="en-US"/>
        </a:p>
      </dgm:t>
    </dgm:pt>
    <dgm:pt modelId="{0DD45520-A280-4A60-8FC6-1A4F9681F59F}" type="pres">
      <dgm:prSet presAssocID="{B61DCFFF-893B-4ADD-81C4-A5253AC58127}" presName="node" presStyleLbl="node1" presStyleIdx="3" presStyleCnt="4">
        <dgm:presLayoutVars>
          <dgm:bulletEnabled val="1"/>
        </dgm:presLayoutVars>
      </dgm:prSet>
      <dgm:spPr/>
      <dgm:t>
        <a:bodyPr/>
        <a:lstStyle/>
        <a:p>
          <a:endParaRPr lang="en-US"/>
        </a:p>
      </dgm:t>
    </dgm:pt>
  </dgm:ptLst>
  <dgm:cxnLst>
    <dgm:cxn modelId="{49F0BAD3-FC88-4B1B-AF38-7D67A3DEE37B}" srcId="{CD6DAD64-5545-49B7-8749-424B6DCE603B}" destId="{B61DCFFF-893B-4ADD-81C4-A5253AC58127}" srcOrd="3" destOrd="0" parTransId="{8773B6D6-975B-4ACA-B2BB-420E245E3462}" sibTransId="{144CF6E2-B966-49DB-B772-4F8804232D28}"/>
    <dgm:cxn modelId="{C6649E26-867F-4BC8-8B38-D34CA8FB4178}" type="presOf" srcId="{F25516B5-3F1B-4A1F-BCEC-2198EDE16860}" destId="{60F3E926-69CF-4FBF-ABD9-3BD3B07145A7}" srcOrd="0" destOrd="0" presId="urn:microsoft.com/office/officeart/2005/8/layout/radial5"/>
    <dgm:cxn modelId="{D3A4E26D-2F59-4037-A9CC-6F1090AEA21E}" type="presOf" srcId="{62782F02-98BB-4B32-87C0-25BC853171F9}" destId="{26C4E49B-369C-4C8A-A7D6-595D0F825D0C}" srcOrd="1" destOrd="0" presId="urn:microsoft.com/office/officeart/2005/8/layout/radial5"/>
    <dgm:cxn modelId="{8AAC11C5-528A-4400-9F89-88C75EA2CCDE}" srcId="{91F4F29D-183A-4069-BD46-ACD3E63EC4C1}" destId="{CD6DAD64-5545-49B7-8749-424B6DCE603B}" srcOrd="0" destOrd="0" parTransId="{181A8FF4-3F82-42EE-8207-81CCC6D761A0}" sibTransId="{8EFC1EE1-E651-42EF-92E0-F2E8DF4D6513}"/>
    <dgm:cxn modelId="{FE230108-F8FD-40B5-8406-EDDCDF8E0B07}" type="presOf" srcId="{EBE6595E-256A-4D5D-A3BE-DC756C693036}" destId="{BFCF95B3-8213-4246-B88E-CA4B8F2C873B}" srcOrd="0" destOrd="0" presId="urn:microsoft.com/office/officeart/2005/8/layout/radial5"/>
    <dgm:cxn modelId="{AB99916C-2848-4269-BBA9-A227431548D5}" type="presOf" srcId="{A7C6BE15-1572-4170-9284-2BDEB4C97CA8}" destId="{17D3C36C-AFAE-46A4-8C2B-2DB587A44366}" srcOrd="1" destOrd="0" presId="urn:microsoft.com/office/officeart/2005/8/layout/radial5"/>
    <dgm:cxn modelId="{8A973E4C-5D4D-4951-8F1A-F7F1169CD6BE}" type="presOf" srcId="{EBE6595E-256A-4D5D-A3BE-DC756C693036}" destId="{9B88E9FA-C494-4776-A54B-ABCCC32BE1BA}" srcOrd="1" destOrd="0" presId="urn:microsoft.com/office/officeart/2005/8/layout/radial5"/>
    <dgm:cxn modelId="{3E4BAC24-252F-4FE1-812F-BC2B227B030B}" type="presOf" srcId="{8773B6D6-975B-4ACA-B2BB-420E245E3462}" destId="{CB5D813D-6E45-4935-839C-2C14031F922D}" srcOrd="0" destOrd="0" presId="urn:microsoft.com/office/officeart/2005/8/layout/radial5"/>
    <dgm:cxn modelId="{2DFE2041-C975-4AFD-AD04-A1D1995D4200}" type="presOf" srcId="{62782F02-98BB-4B32-87C0-25BC853171F9}" destId="{AC4D6217-5E18-4975-8D1B-47B82816C954}" srcOrd="0" destOrd="0" presId="urn:microsoft.com/office/officeart/2005/8/layout/radial5"/>
    <dgm:cxn modelId="{A9667E2F-0BD2-4C5C-A86F-D56F2E884C3A}" type="presOf" srcId="{8773B6D6-975B-4ACA-B2BB-420E245E3462}" destId="{9D7C6461-0559-4EFF-AC9D-5EC738DA0DCB}" srcOrd="1" destOrd="0" presId="urn:microsoft.com/office/officeart/2005/8/layout/radial5"/>
    <dgm:cxn modelId="{87AEA327-011A-4FB8-975A-CA045C91B4CC}" type="presOf" srcId="{B61DCFFF-893B-4ADD-81C4-A5253AC58127}" destId="{0DD45520-A280-4A60-8FC6-1A4F9681F59F}" srcOrd="0" destOrd="0" presId="urn:microsoft.com/office/officeart/2005/8/layout/radial5"/>
    <dgm:cxn modelId="{BC2A89FD-ECC9-4DFB-9CC6-C9FFF3235451}" type="presOf" srcId="{A7597C5E-7F1F-4507-86B7-AB54A2F92ADD}" destId="{231530A7-F9C3-40A1-A92E-05BCEBF33944}" srcOrd="0" destOrd="0" presId="urn:microsoft.com/office/officeart/2005/8/layout/radial5"/>
    <dgm:cxn modelId="{0A5BAC82-EA7F-4B13-B030-D2E67F9F0D0E}" srcId="{CD6DAD64-5545-49B7-8749-424B6DCE603B}" destId="{9D2626B1-1532-43D2-95B7-381FDB3DD7E6}" srcOrd="2" destOrd="0" parTransId="{62782F02-98BB-4B32-87C0-25BC853171F9}" sibTransId="{41DC996E-325F-4980-8A74-AB4194F4F836}"/>
    <dgm:cxn modelId="{0B76A2BC-4827-448F-B61E-EF9653FFB4D0}" type="presOf" srcId="{CD6DAD64-5545-49B7-8749-424B6DCE603B}" destId="{DC14F419-32E5-403B-9D4E-ECC80DA749F3}" srcOrd="0" destOrd="0" presId="urn:microsoft.com/office/officeart/2005/8/layout/radial5"/>
    <dgm:cxn modelId="{20DBB1F1-A7F2-464E-B973-42B1C006DDDC}" srcId="{CD6DAD64-5545-49B7-8749-424B6DCE603B}" destId="{F25516B5-3F1B-4A1F-BCEC-2198EDE16860}" srcOrd="1" destOrd="0" parTransId="{A7C6BE15-1572-4170-9284-2BDEB4C97CA8}" sibTransId="{7BB32D73-5FC0-468C-84CD-8F9641638401}"/>
    <dgm:cxn modelId="{FE802071-BC73-4ED1-B60D-606C82A5AD56}" srcId="{CD6DAD64-5545-49B7-8749-424B6DCE603B}" destId="{A7597C5E-7F1F-4507-86B7-AB54A2F92ADD}" srcOrd="0" destOrd="0" parTransId="{EBE6595E-256A-4D5D-A3BE-DC756C693036}" sibTransId="{3B8704CB-E622-4A9A-AFDF-FAC8CD58412B}"/>
    <dgm:cxn modelId="{DB3E2F2C-714C-4681-8B6F-6D2D8371D41E}" type="presOf" srcId="{A7C6BE15-1572-4170-9284-2BDEB4C97CA8}" destId="{E9B62CFD-0086-44CC-9F0D-07AB84FB46B0}" srcOrd="0" destOrd="0" presId="urn:microsoft.com/office/officeart/2005/8/layout/radial5"/>
    <dgm:cxn modelId="{DFE4A274-E01B-441B-B5A6-15BD113C839E}" type="presOf" srcId="{91F4F29D-183A-4069-BD46-ACD3E63EC4C1}" destId="{3715C7A5-EA2D-4F2B-9A78-C1C2AE8C3D35}" srcOrd="0" destOrd="0" presId="urn:microsoft.com/office/officeart/2005/8/layout/radial5"/>
    <dgm:cxn modelId="{42466816-277F-447A-ABB1-2D4B8DF816C1}" type="presOf" srcId="{9D2626B1-1532-43D2-95B7-381FDB3DD7E6}" destId="{C8AB44C1-32CB-4CD6-92AE-E972A4A9C74A}" srcOrd="0" destOrd="0" presId="urn:microsoft.com/office/officeart/2005/8/layout/radial5"/>
    <dgm:cxn modelId="{0855754B-E01E-4653-B55E-17982BE53875}" type="presParOf" srcId="{3715C7A5-EA2D-4F2B-9A78-C1C2AE8C3D35}" destId="{DC14F419-32E5-403B-9D4E-ECC80DA749F3}" srcOrd="0" destOrd="0" presId="urn:microsoft.com/office/officeart/2005/8/layout/radial5"/>
    <dgm:cxn modelId="{E6A7B0E7-6979-4257-AC05-2C5A7806061C}" type="presParOf" srcId="{3715C7A5-EA2D-4F2B-9A78-C1C2AE8C3D35}" destId="{BFCF95B3-8213-4246-B88E-CA4B8F2C873B}" srcOrd="1" destOrd="0" presId="urn:microsoft.com/office/officeart/2005/8/layout/radial5"/>
    <dgm:cxn modelId="{0AA43F96-055E-4D39-A595-9CFE720A7B73}" type="presParOf" srcId="{BFCF95B3-8213-4246-B88E-CA4B8F2C873B}" destId="{9B88E9FA-C494-4776-A54B-ABCCC32BE1BA}" srcOrd="0" destOrd="0" presId="urn:microsoft.com/office/officeart/2005/8/layout/radial5"/>
    <dgm:cxn modelId="{1622B895-2190-49B3-8467-FBC315F55D27}" type="presParOf" srcId="{3715C7A5-EA2D-4F2B-9A78-C1C2AE8C3D35}" destId="{231530A7-F9C3-40A1-A92E-05BCEBF33944}" srcOrd="2" destOrd="0" presId="urn:microsoft.com/office/officeart/2005/8/layout/radial5"/>
    <dgm:cxn modelId="{6F5A60C8-41CE-46A1-B2FB-AB2334142D1D}" type="presParOf" srcId="{3715C7A5-EA2D-4F2B-9A78-C1C2AE8C3D35}" destId="{E9B62CFD-0086-44CC-9F0D-07AB84FB46B0}" srcOrd="3" destOrd="0" presId="urn:microsoft.com/office/officeart/2005/8/layout/radial5"/>
    <dgm:cxn modelId="{84ACF679-F8D6-4F94-824B-6F9758B38466}" type="presParOf" srcId="{E9B62CFD-0086-44CC-9F0D-07AB84FB46B0}" destId="{17D3C36C-AFAE-46A4-8C2B-2DB587A44366}" srcOrd="0" destOrd="0" presId="urn:microsoft.com/office/officeart/2005/8/layout/radial5"/>
    <dgm:cxn modelId="{72EFD685-1511-49D0-AF96-B19D3C050EDD}" type="presParOf" srcId="{3715C7A5-EA2D-4F2B-9A78-C1C2AE8C3D35}" destId="{60F3E926-69CF-4FBF-ABD9-3BD3B07145A7}" srcOrd="4" destOrd="0" presId="urn:microsoft.com/office/officeart/2005/8/layout/radial5"/>
    <dgm:cxn modelId="{54B8B519-674E-47CB-A614-B481583F399B}" type="presParOf" srcId="{3715C7A5-EA2D-4F2B-9A78-C1C2AE8C3D35}" destId="{AC4D6217-5E18-4975-8D1B-47B82816C954}" srcOrd="5" destOrd="0" presId="urn:microsoft.com/office/officeart/2005/8/layout/radial5"/>
    <dgm:cxn modelId="{7AB49DA5-3567-408A-A13D-A67A74E30265}" type="presParOf" srcId="{AC4D6217-5E18-4975-8D1B-47B82816C954}" destId="{26C4E49B-369C-4C8A-A7D6-595D0F825D0C}" srcOrd="0" destOrd="0" presId="urn:microsoft.com/office/officeart/2005/8/layout/radial5"/>
    <dgm:cxn modelId="{1E7D737D-CCC3-4267-8430-13C82B55AF6E}" type="presParOf" srcId="{3715C7A5-EA2D-4F2B-9A78-C1C2AE8C3D35}" destId="{C8AB44C1-32CB-4CD6-92AE-E972A4A9C74A}" srcOrd="6" destOrd="0" presId="urn:microsoft.com/office/officeart/2005/8/layout/radial5"/>
    <dgm:cxn modelId="{8898F0CE-D16B-4922-B13B-D7114EF82C1B}" type="presParOf" srcId="{3715C7A5-EA2D-4F2B-9A78-C1C2AE8C3D35}" destId="{CB5D813D-6E45-4935-839C-2C14031F922D}" srcOrd="7" destOrd="0" presId="urn:microsoft.com/office/officeart/2005/8/layout/radial5"/>
    <dgm:cxn modelId="{6DDB67F9-AC3F-423E-8CED-EF39250FCD70}" type="presParOf" srcId="{CB5D813D-6E45-4935-839C-2C14031F922D}" destId="{9D7C6461-0559-4EFF-AC9D-5EC738DA0DCB}" srcOrd="0" destOrd="0" presId="urn:microsoft.com/office/officeart/2005/8/layout/radial5"/>
    <dgm:cxn modelId="{A5116D16-4BC4-45F1-B3F9-1CF390C7F556}" type="presParOf" srcId="{3715C7A5-EA2D-4F2B-9A78-C1C2AE8C3D35}" destId="{0DD45520-A280-4A60-8FC6-1A4F9681F59F}"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80F1F6-CEC7-4BD4-95C1-1333E0FEBE2F}" type="doc">
      <dgm:prSet loTypeId="urn:microsoft.com/office/officeart/2005/8/layout/radial4" loCatId="relationship" qsTypeId="urn:microsoft.com/office/officeart/2005/8/quickstyle/simple5" qsCatId="simple" csTypeId="urn:microsoft.com/office/officeart/2005/8/colors/colorful1" csCatId="colorful" phldr="1"/>
      <dgm:spPr/>
      <dgm:t>
        <a:bodyPr/>
        <a:lstStyle/>
        <a:p>
          <a:endParaRPr lang="en-US"/>
        </a:p>
      </dgm:t>
    </dgm:pt>
    <dgm:pt modelId="{0CE811E6-C0AF-4C5C-A5C6-90C83871F694}">
      <dgm:prSet phldrT="[Text]"/>
      <dgm:spPr/>
      <dgm:t>
        <a:bodyPr/>
        <a:lstStyle/>
        <a:p>
          <a:r>
            <a:rPr lang="en-US" b="1" dirty="0" smtClean="0"/>
            <a:t>Connections </a:t>
          </a:r>
          <a:r>
            <a:rPr lang="en-US" b="1" dirty="0" smtClean="0">
              <a:sym typeface="Wingdings" panose="05000000000000000000" pitchFamily="2" charset="2"/>
            </a:rPr>
            <a:t> Community of Practice</a:t>
          </a:r>
          <a:endParaRPr lang="en-US" b="1" dirty="0"/>
        </a:p>
      </dgm:t>
    </dgm:pt>
    <dgm:pt modelId="{499A3A03-151E-48E6-90D8-21F6E98065CD}" type="parTrans" cxnId="{25695674-D352-4D8C-8A88-5B72B2497D8A}">
      <dgm:prSet/>
      <dgm:spPr/>
      <dgm:t>
        <a:bodyPr/>
        <a:lstStyle/>
        <a:p>
          <a:endParaRPr lang="en-US"/>
        </a:p>
      </dgm:t>
    </dgm:pt>
    <dgm:pt modelId="{376A14AA-765A-4CE5-9B84-17EBEEA07344}" type="sibTrans" cxnId="{25695674-D352-4D8C-8A88-5B72B2497D8A}">
      <dgm:prSet/>
      <dgm:spPr/>
      <dgm:t>
        <a:bodyPr/>
        <a:lstStyle/>
        <a:p>
          <a:endParaRPr lang="en-US"/>
        </a:p>
      </dgm:t>
    </dgm:pt>
    <dgm:pt modelId="{87C4286E-30E4-4FF2-81EC-9973940C1753}">
      <dgm:prSet phldrT="[Text]"/>
      <dgm:spPr/>
      <dgm:t>
        <a:bodyPr/>
        <a:lstStyle/>
        <a:p>
          <a:r>
            <a:rPr lang="en-US" dirty="0" smtClean="0"/>
            <a:t>Digital Scholarship Centers</a:t>
          </a:r>
          <a:endParaRPr lang="en-US" dirty="0"/>
        </a:p>
      </dgm:t>
    </dgm:pt>
    <dgm:pt modelId="{A2EA4626-9B53-4C74-A535-EF2CCB13323A}" type="parTrans" cxnId="{88946F7B-997E-469F-AE22-F5AE2D66E9C4}">
      <dgm:prSet/>
      <dgm:spPr/>
      <dgm:t>
        <a:bodyPr/>
        <a:lstStyle/>
        <a:p>
          <a:endParaRPr lang="en-US"/>
        </a:p>
      </dgm:t>
    </dgm:pt>
    <dgm:pt modelId="{69B5E79D-57F0-4350-BD59-CFAE29A858EC}" type="sibTrans" cxnId="{88946F7B-997E-469F-AE22-F5AE2D66E9C4}">
      <dgm:prSet/>
      <dgm:spPr/>
      <dgm:t>
        <a:bodyPr/>
        <a:lstStyle/>
        <a:p>
          <a:endParaRPr lang="en-US"/>
        </a:p>
      </dgm:t>
    </dgm:pt>
    <dgm:pt modelId="{513E453B-BC75-4F5D-9D37-6A165A270AB7}">
      <dgm:prSet phldrT="[Text]"/>
      <dgm:spPr/>
      <dgm:t>
        <a:bodyPr/>
        <a:lstStyle/>
        <a:p>
          <a:r>
            <a:rPr lang="en-US" dirty="0" smtClean="0"/>
            <a:t>Research Collaborations</a:t>
          </a:r>
          <a:endParaRPr lang="en-US" dirty="0"/>
        </a:p>
      </dgm:t>
    </dgm:pt>
    <dgm:pt modelId="{B21D6D1E-C7BA-4919-A1BF-CD71EE4F15E3}" type="parTrans" cxnId="{8ABF6A95-7B01-4747-AA21-D8007E90FAF7}">
      <dgm:prSet/>
      <dgm:spPr/>
      <dgm:t>
        <a:bodyPr/>
        <a:lstStyle/>
        <a:p>
          <a:endParaRPr lang="en-US"/>
        </a:p>
      </dgm:t>
    </dgm:pt>
    <dgm:pt modelId="{8E692ADD-2EDD-4467-B8FE-27F2E13CAE9E}" type="sibTrans" cxnId="{8ABF6A95-7B01-4747-AA21-D8007E90FAF7}">
      <dgm:prSet/>
      <dgm:spPr/>
      <dgm:t>
        <a:bodyPr/>
        <a:lstStyle/>
        <a:p>
          <a:endParaRPr lang="en-US"/>
        </a:p>
      </dgm:t>
    </dgm:pt>
    <dgm:pt modelId="{93A95AC7-967D-413D-BDF3-010D33147C50}">
      <dgm:prSet phldrT="[Text]"/>
      <dgm:spPr/>
      <dgm:t>
        <a:bodyPr/>
        <a:lstStyle/>
        <a:p>
          <a:r>
            <a:rPr lang="en-US" dirty="0" smtClean="0"/>
            <a:t>Teaching and Learning</a:t>
          </a:r>
          <a:endParaRPr lang="en-US" dirty="0"/>
        </a:p>
      </dgm:t>
    </dgm:pt>
    <dgm:pt modelId="{8C06EA8D-35BB-4BF6-A3DD-1958C63DA5B4}" type="parTrans" cxnId="{14474D0F-EAD2-4E35-9851-6809CF90B344}">
      <dgm:prSet/>
      <dgm:spPr/>
      <dgm:t>
        <a:bodyPr/>
        <a:lstStyle/>
        <a:p>
          <a:endParaRPr lang="en-US"/>
        </a:p>
      </dgm:t>
    </dgm:pt>
    <dgm:pt modelId="{2FBF9944-91C7-40E8-A9B1-73DDE6386844}" type="sibTrans" cxnId="{14474D0F-EAD2-4E35-9851-6809CF90B344}">
      <dgm:prSet/>
      <dgm:spPr/>
      <dgm:t>
        <a:bodyPr/>
        <a:lstStyle/>
        <a:p>
          <a:endParaRPr lang="en-US"/>
        </a:p>
      </dgm:t>
    </dgm:pt>
    <dgm:pt modelId="{D24D27F6-3537-4D3B-8E63-C34F6A7F7E90}" type="pres">
      <dgm:prSet presAssocID="{4D80F1F6-CEC7-4BD4-95C1-1333E0FEBE2F}" presName="cycle" presStyleCnt="0">
        <dgm:presLayoutVars>
          <dgm:chMax val="1"/>
          <dgm:dir/>
          <dgm:animLvl val="ctr"/>
          <dgm:resizeHandles val="exact"/>
        </dgm:presLayoutVars>
      </dgm:prSet>
      <dgm:spPr/>
      <dgm:t>
        <a:bodyPr/>
        <a:lstStyle/>
        <a:p>
          <a:endParaRPr lang="en-US"/>
        </a:p>
      </dgm:t>
    </dgm:pt>
    <dgm:pt modelId="{5007DA0B-53F3-41DB-B57F-DA52F3B5EF06}" type="pres">
      <dgm:prSet presAssocID="{0CE811E6-C0AF-4C5C-A5C6-90C83871F694}" presName="centerShape" presStyleLbl="node0" presStyleIdx="0" presStyleCnt="1"/>
      <dgm:spPr/>
      <dgm:t>
        <a:bodyPr/>
        <a:lstStyle/>
        <a:p>
          <a:endParaRPr lang="en-US"/>
        </a:p>
      </dgm:t>
    </dgm:pt>
    <dgm:pt modelId="{C987AF54-7AEC-47B8-A647-2CE71EE71A61}" type="pres">
      <dgm:prSet presAssocID="{A2EA4626-9B53-4C74-A535-EF2CCB13323A}" presName="parTrans" presStyleLbl="bgSibTrans2D1" presStyleIdx="0" presStyleCnt="3"/>
      <dgm:spPr/>
      <dgm:t>
        <a:bodyPr/>
        <a:lstStyle/>
        <a:p>
          <a:endParaRPr lang="en-US"/>
        </a:p>
      </dgm:t>
    </dgm:pt>
    <dgm:pt modelId="{6ECE978E-A022-41F2-8AEC-5F73CFDF277F}" type="pres">
      <dgm:prSet presAssocID="{87C4286E-30E4-4FF2-81EC-9973940C1753}" presName="node" presStyleLbl="node1" presStyleIdx="0" presStyleCnt="3">
        <dgm:presLayoutVars>
          <dgm:bulletEnabled val="1"/>
        </dgm:presLayoutVars>
      </dgm:prSet>
      <dgm:spPr/>
      <dgm:t>
        <a:bodyPr/>
        <a:lstStyle/>
        <a:p>
          <a:endParaRPr lang="en-US"/>
        </a:p>
      </dgm:t>
    </dgm:pt>
    <dgm:pt modelId="{2791B57A-E607-4F22-BD54-6091E78E669C}" type="pres">
      <dgm:prSet presAssocID="{B21D6D1E-C7BA-4919-A1BF-CD71EE4F15E3}" presName="parTrans" presStyleLbl="bgSibTrans2D1" presStyleIdx="1" presStyleCnt="3"/>
      <dgm:spPr/>
      <dgm:t>
        <a:bodyPr/>
        <a:lstStyle/>
        <a:p>
          <a:endParaRPr lang="en-US"/>
        </a:p>
      </dgm:t>
    </dgm:pt>
    <dgm:pt modelId="{C1314CE4-46BB-4FFB-B7D2-C92A514A579A}" type="pres">
      <dgm:prSet presAssocID="{513E453B-BC75-4F5D-9D37-6A165A270AB7}" presName="node" presStyleLbl="node1" presStyleIdx="1" presStyleCnt="3">
        <dgm:presLayoutVars>
          <dgm:bulletEnabled val="1"/>
        </dgm:presLayoutVars>
      </dgm:prSet>
      <dgm:spPr/>
      <dgm:t>
        <a:bodyPr/>
        <a:lstStyle/>
        <a:p>
          <a:endParaRPr lang="en-US"/>
        </a:p>
      </dgm:t>
    </dgm:pt>
    <dgm:pt modelId="{6168BFB1-0868-472F-B46E-1ACCBD7C8DF7}" type="pres">
      <dgm:prSet presAssocID="{8C06EA8D-35BB-4BF6-A3DD-1958C63DA5B4}" presName="parTrans" presStyleLbl="bgSibTrans2D1" presStyleIdx="2" presStyleCnt="3"/>
      <dgm:spPr/>
      <dgm:t>
        <a:bodyPr/>
        <a:lstStyle/>
        <a:p>
          <a:endParaRPr lang="en-US"/>
        </a:p>
      </dgm:t>
    </dgm:pt>
    <dgm:pt modelId="{D61732F5-B506-47F7-B429-7F07DD5F3A4B}" type="pres">
      <dgm:prSet presAssocID="{93A95AC7-967D-413D-BDF3-010D33147C50}" presName="node" presStyleLbl="node1" presStyleIdx="2" presStyleCnt="3">
        <dgm:presLayoutVars>
          <dgm:bulletEnabled val="1"/>
        </dgm:presLayoutVars>
      </dgm:prSet>
      <dgm:spPr/>
      <dgm:t>
        <a:bodyPr/>
        <a:lstStyle/>
        <a:p>
          <a:endParaRPr lang="en-US"/>
        </a:p>
      </dgm:t>
    </dgm:pt>
  </dgm:ptLst>
  <dgm:cxnLst>
    <dgm:cxn modelId="{8C0D83E4-23EF-41A2-97F4-10A4BC603248}" type="presOf" srcId="{513E453B-BC75-4F5D-9D37-6A165A270AB7}" destId="{C1314CE4-46BB-4FFB-B7D2-C92A514A579A}" srcOrd="0" destOrd="0" presId="urn:microsoft.com/office/officeart/2005/8/layout/radial4"/>
    <dgm:cxn modelId="{A8A10423-1C17-4396-803D-46B4566F34AE}" type="presOf" srcId="{0CE811E6-C0AF-4C5C-A5C6-90C83871F694}" destId="{5007DA0B-53F3-41DB-B57F-DA52F3B5EF06}" srcOrd="0" destOrd="0" presId="urn:microsoft.com/office/officeart/2005/8/layout/radial4"/>
    <dgm:cxn modelId="{E2617DB5-6D74-4F13-AC07-09625613DA3F}" type="presOf" srcId="{93A95AC7-967D-413D-BDF3-010D33147C50}" destId="{D61732F5-B506-47F7-B429-7F07DD5F3A4B}" srcOrd="0" destOrd="0" presId="urn:microsoft.com/office/officeart/2005/8/layout/radial4"/>
    <dgm:cxn modelId="{25695674-D352-4D8C-8A88-5B72B2497D8A}" srcId="{4D80F1F6-CEC7-4BD4-95C1-1333E0FEBE2F}" destId="{0CE811E6-C0AF-4C5C-A5C6-90C83871F694}" srcOrd="0" destOrd="0" parTransId="{499A3A03-151E-48E6-90D8-21F6E98065CD}" sibTransId="{376A14AA-765A-4CE5-9B84-17EBEEA07344}"/>
    <dgm:cxn modelId="{14474D0F-EAD2-4E35-9851-6809CF90B344}" srcId="{0CE811E6-C0AF-4C5C-A5C6-90C83871F694}" destId="{93A95AC7-967D-413D-BDF3-010D33147C50}" srcOrd="2" destOrd="0" parTransId="{8C06EA8D-35BB-4BF6-A3DD-1958C63DA5B4}" sibTransId="{2FBF9944-91C7-40E8-A9B1-73DDE6386844}"/>
    <dgm:cxn modelId="{55CE34E8-1495-4A0F-A005-4ED6DE5B7B28}" type="presOf" srcId="{8C06EA8D-35BB-4BF6-A3DD-1958C63DA5B4}" destId="{6168BFB1-0868-472F-B46E-1ACCBD7C8DF7}" srcOrd="0" destOrd="0" presId="urn:microsoft.com/office/officeart/2005/8/layout/radial4"/>
    <dgm:cxn modelId="{63969428-A4B8-4165-A846-9B20348B1B3E}" type="presOf" srcId="{A2EA4626-9B53-4C74-A535-EF2CCB13323A}" destId="{C987AF54-7AEC-47B8-A647-2CE71EE71A61}" srcOrd="0" destOrd="0" presId="urn:microsoft.com/office/officeart/2005/8/layout/radial4"/>
    <dgm:cxn modelId="{C6AE31D6-9828-4A45-A2D2-FA442E5F00C5}" type="presOf" srcId="{4D80F1F6-CEC7-4BD4-95C1-1333E0FEBE2F}" destId="{D24D27F6-3537-4D3B-8E63-C34F6A7F7E90}" srcOrd="0" destOrd="0" presId="urn:microsoft.com/office/officeart/2005/8/layout/radial4"/>
    <dgm:cxn modelId="{88946F7B-997E-469F-AE22-F5AE2D66E9C4}" srcId="{0CE811E6-C0AF-4C5C-A5C6-90C83871F694}" destId="{87C4286E-30E4-4FF2-81EC-9973940C1753}" srcOrd="0" destOrd="0" parTransId="{A2EA4626-9B53-4C74-A535-EF2CCB13323A}" sibTransId="{69B5E79D-57F0-4350-BD59-CFAE29A858EC}"/>
    <dgm:cxn modelId="{8ABF6A95-7B01-4747-AA21-D8007E90FAF7}" srcId="{0CE811E6-C0AF-4C5C-A5C6-90C83871F694}" destId="{513E453B-BC75-4F5D-9D37-6A165A270AB7}" srcOrd="1" destOrd="0" parTransId="{B21D6D1E-C7BA-4919-A1BF-CD71EE4F15E3}" sibTransId="{8E692ADD-2EDD-4467-B8FE-27F2E13CAE9E}"/>
    <dgm:cxn modelId="{1751F78B-850D-4E1D-92B7-F9A58960F48A}" type="presOf" srcId="{87C4286E-30E4-4FF2-81EC-9973940C1753}" destId="{6ECE978E-A022-41F2-8AEC-5F73CFDF277F}" srcOrd="0" destOrd="0" presId="urn:microsoft.com/office/officeart/2005/8/layout/radial4"/>
    <dgm:cxn modelId="{CBF9699D-878C-453F-A32A-A29E1C9890C0}" type="presOf" srcId="{B21D6D1E-C7BA-4919-A1BF-CD71EE4F15E3}" destId="{2791B57A-E607-4F22-BD54-6091E78E669C}" srcOrd="0" destOrd="0" presId="urn:microsoft.com/office/officeart/2005/8/layout/radial4"/>
    <dgm:cxn modelId="{1F4C3EE7-B0EE-442E-8224-27BE2B12D260}" type="presParOf" srcId="{D24D27F6-3537-4D3B-8E63-C34F6A7F7E90}" destId="{5007DA0B-53F3-41DB-B57F-DA52F3B5EF06}" srcOrd="0" destOrd="0" presId="urn:microsoft.com/office/officeart/2005/8/layout/radial4"/>
    <dgm:cxn modelId="{E8C80D9A-8F0D-4FC0-9714-EE9181A992D1}" type="presParOf" srcId="{D24D27F6-3537-4D3B-8E63-C34F6A7F7E90}" destId="{C987AF54-7AEC-47B8-A647-2CE71EE71A61}" srcOrd="1" destOrd="0" presId="urn:microsoft.com/office/officeart/2005/8/layout/radial4"/>
    <dgm:cxn modelId="{AAD83B70-F3D3-4913-BA22-DACF5856664D}" type="presParOf" srcId="{D24D27F6-3537-4D3B-8E63-C34F6A7F7E90}" destId="{6ECE978E-A022-41F2-8AEC-5F73CFDF277F}" srcOrd="2" destOrd="0" presId="urn:microsoft.com/office/officeart/2005/8/layout/radial4"/>
    <dgm:cxn modelId="{5F90767E-C812-4125-B5DB-47A7DD6F50B1}" type="presParOf" srcId="{D24D27F6-3537-4D3B-8E63-C34F6A7F7E90}" destId="{2791B57A-E607-4F22-BD54-6091E78E669C}" srcOrd="3" destOrd="0" presId="urn:microsoft.com/office/officeart/2005/8/layout/radial4"/>
    <dgm:cxn modelId="{1FB70880-6D33-4422-9FA5-88FB32946D3C}" type="presParOf" srcId="{D24D27F6-3537-4D3B-8E63-C34F6A7F7E90}" destId="{C1314CE4-46BB-4FFB-B7D2-C92A514A579A}" srcOrd="4" destOrd="0" presId="urn:microsoft.com/office/officeart/2005/8/layout/radial4"/>
    <dgm:cxn modelId="{BB4C1751-7E60-4DC6-BD3A-E11AA0E9F6ED}" type="presParOf" srcId="{D24D27F6-3537-4D3B-8E63-C34F6A7F7E90}" destId="{6168BFB1-0868-472F-B46E-1ACCBD7C8DF7}" srcOrd="5" destOrd="0" presId="urn:microsoft.com/office/officeart/2005/8/layout/radial4"/>
    <dgm:cxn modelId="{C72F5C02-CE13-4280-8695-A849625BA005}" type="presParOf" srcId="{D24D27F6-3537-4D3B-8E63-C34F6A7F7E90}" destId="{D61732F5-B506-47F7-B429-7F07DD5F3A4B}"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7E835E-4D75-4797-B360-5C61EFCBD06B}" type="doc">
      <dgm:prSet loTypeId="urn:diagrams.loki3.com/VaryingWidthList+Icon" loCatId="list" qsTypeId="urn:microsoft.com/office/officeart/2005/8/quickstyle/simple1" qsCatId="simple" csTypeId="urn:microsoft.com/office/officeart/2005/8/colors/accent1_2" csCatId="accent1" phldr="1"/>
      <dgm:spPr/>
      <dgm:t>
        <a:bodyPr/>
        <a:lstStyle/>
        <a:p>
          <a:endParaRPr lang="en-US"/>
        </a:p>
      </dgm:t>
    </dgm:pt>
    <dgm:pt modelId="{952E45ED-E28C-4EE2-AB0D-0E6642CF7F75}">
      <dgm:prSet phldrT="[Text]"/>
      <dgm:spPr/>
      <dgm:t>
        <a:bodyPr/>
        <a:lstStyle/>
        <a:p>
          <a:r>
            <a:rPr lang="en-US" dirty="0" smtClean="0"/>
            <a:t>Strong Faculty Relationships</a:t>
          </a:r>
          <a:endParaRPr lang="en-US" dirty="0"/>
        </a:p>
      </dgm:t>
    </dgm:pt>
    <dgm:pt modelId="{F037A027-19C0-4D7B-8C12-9893F25EA903}" type="parTrans" cxnId="{5837A732-4B60-4AEE-AA27-E7A751516464}">
      <dgm:prSet/>
      <dgm:spPr/>
      <dgm:t>
        <a:bodyPr/>
        <a:lstStyle/>
        <a:p>
          <a:endParaRPr lang="en-US"/>
        </a:p>
      </dgm:t>
    </dgm:pt>
    <dgm:pt modelId="{046658EF-43EF-473E-B8EF-600FCD771AA2}" type="sibTrans" cxnId="{5837A732-4B60-4AEE-AA27-E7A751516464}">
      <dgm:prSet/>
      <dgm:spPr/>
      <dgm:t>
        <a:bodyPr/>
        <a:lstStyle/>
        <a:p>
          <a:endParaRPr lang="en-US"/>
        </a:p>
      </dgm:t>
    </dgm:pt>
    <dgm:pt modelId="{96C9D942-BA8A-45AB-881A-9A474736C862}">
      <dgm:prSet phldrT="[Text]"/>
      <dgm:spPr/>
      <dgm:t>
        <a:bodyPr/>
        <a:lstStyle/>
        <a:p>
          <a:r>
            <a:rPr lang="en-US" dirty="0" smtClean="0"/>
            <a:t>Institutional Prominence</a:t>
          </a:r>
          <a:endParaRPr lang="en-US" dirty="0"/>
        </a:p>
      </dgm:t>
    </dgm:pt>
    <dgm:pt modelId="{362DE8E4-B1F7-4B1F-B277-EDFCA010C5B0}" type="parTrans" cxnId="{8AAC0088-6664-4497-AAD0-32FEE040398D}">
      <dgm:prSet/>
      <dgm:spPr/>
      <dgm:t>
        <a:bodyPr/>
        <a:lstStyle/>
        <a:p>
          <a:endParaRPr lang="en-US"/>
        </a:p>
      </dgm:t>
    </dgm:pt>
    <dgm:pt modelId="{316ED86B-15B2-44A2-B5FD-81507BFE341A}" type="sibTrans" cxnId="{8AAC0088-6664-4497-AAD0-32FEE040398D}">
      <dgm:prSet/>
      <dgm:spPr/>
      <dgm:t>
        <a:bodyPr/>
        <a:lstStyle/>
        <a:p>
          <a:endParaRPr lang="en-US"/>
        </a:p>
      </dgm:t>
    </dgm:pt>
    <dgm:pt modelId="{B60F1EB8-2B6B-4ADF-984B-4E59C8BFBC09}">
      <dgm:prSet phldrT="[Text]"/>
      <dgm:spPr/>
      <dgm:t>
        <a:bodyPr/>
        <a:lstStyle/>
        <a:p>
          <a:r>
            <a:rPr lang="en-US" dirty="0" smtClean="0"/>
            <a:t>Information professional skills</a:t>
          </a:r>
          <a:endParaRPr lang="en-US" dirty="0"/>
        </a:p>
      </dgm:t>
    </dgm:pt>
    <dgm:pt modelId="{1225A295-A8FC-41FD-B71F-1427AB0E5125}" type="parTrans" cxnId="{13D6E575-4E3A-4D9B-8714-E444036A8DFB}">
      <dgm:prSet/>
      <dgm:spPr/>
      <dgm:t>
        <a:bodyPr/>
        <a:lstStyle/>
        <a:p>
          <a:endParaRPr lang="en-US"/>
        </a:p>
      </dgm:t>
    </dgm:pt>
    <dgm:pt modelId="{0458EE27-104E-4461-ABDC-CCCDDDBB8044}" type="sibTrans" cxnId="{13D6E575-4E3A-4D9B-8714-E444036A8DFB}">
      <dgm:prSet/>
      <dgm:spPr/>
      <dgm:t>
        <a:bodyPr/>
        <a:lstStyle/>
        <a:p>
          <a:endParaRPr lang="en-US"/>
        </a:p>
      </dgm:t>
    </dgm:pt>
    <dgm:pt modelId="{B6178435-DD25-49FE-9F0B-864E28DF8AA2}" type="pres">
      <dgm:prSet presAssocID="{C47E835E-4D75-4797-B360-5C61EFCBD06B}" presName="Name0" presStyleCnt="0">
        <dgm:presLayoutVars>
          <dgm:resizeHandles/>
        </dgm:presLayoutVars>
      </dgm:prSet>
      <dgm:spPr/>
      <dgm:t>
        <a:bodyPr/>
        <a:lstStyle/>
        <a:p>
          <a:endParaRPr lang="en-US"/>
        </a:p>
      </dgm:t>
    </dgm:pt>
    <dgm:pt modelId="{E65EA477-5603-4972-8CD9-5B656C69A324}" type="pres">
      <dgm:prSet presAssocID="{952E45ED-E28C-4EE2-AB0D-0E6642CF7F75}" presName="text" presStyleLbl="node1" presStyleIdx="0" presStyleCnt="3">
        <dgm:presLayoutVars>
          <dgm:bulletEnabled val="1"/>
        </dgm:presLayoutVars>
      </dgm:prSet>
      <dgm:spPr/>
      <dgm:t>
        <a:bodyPr/>
        <a:lstStyle/>
        <a:p>
          <a:endParaRPr lang="en-US"/>
        </a:p>
      </dgm:t>
    </dgm:pt>
    <dgm:pt modelId="{2D1DBD38-E2AA-4237-86B2-78313CF7762B}" type="pres">
      <dgm:prSet presAssocID="{046658EF-43EF-473E-B8EF-600FCD771AA2}" presName="space" presStyleCnt="0"/>
      <dgm:spPr/>
    </dgm:pt>
    <dgm:pt modelId="{EBAF286F-86C8-4983-814B-EAFCAE697902}" type="pres">
      <dgm:prSet presAssocID="{96C9D942-BA8A-45AB-881A-9A474736C862}" presName="text" presStyleLbl="node1" presStyleIdx="1" presStyleCnt="3">
        <dgm:presLayoutVars>
          <dgm:bulletEnabled val="1"/>
        </dgm:presLayoutVars>
      </dgm:prSet>
      <dgm:spPr/>
      <dgm:t>
        <a:bodyPr/>
        <a:lstStyle/>
        <a:p>
          <a:endParaRPr lang="en-US"/>
        </a:p>
      </dgm:t>
    </dgm:pt>
    <dgm:pt modelId="{68147747-BDE2-49BF-A5CF-F08BAA94E803}" type="pres">
      <dgm:prSet presAssocID="{316ED86B-15B2-44A2-B5FD-81507BFE341A}" presName="space" presStyleCnt="0"/>
      <dgm:spPr/>
    </dgm:pt>
    <dgm:pt modelId="{D8611B6A-08BC-4FC5-82C5-029808D8592A}" type="pres">
      <dgm:prSet presAssocID="{B60F1EB8-2B6B-4ADF-984B-4E59C8BFBC09}" presName="text" presStyleLbl="node1" presStyleIdx="2" presStyleCnt="3">
        <dgm:presLayoutVars>
          <dgm:bulletEnabled val="1"/>
        </dgm:presLayoutVars>
      </dgm:prSet>
      <dgm:spPr/>
      <dgm:t>
        <a:bodyPr/>
        <a:lstStyle/>
        <a:p>
          <a:endParaRPr lang="en-US"/>
        </a:p>
      </dgm:t>
    </dgm:pt>
  </dgm:ptLst>
  <dgm:cxnLst>
    <dgm:cxn modelId="{5837A732-4B60-4AEE-AA27-E7A751516464}" srcId="{C47E835E-4D75-4797-B360-5C61EFCBD06B}" destId="{952E45ED-E28C-4EE2-AB0D-0E6642CF7F75}" srcOrd="0" destOrd="0" parTransId="{F037A027-19C0-4D7B-8C12-9893F25EA903}" sibTransId="{046658EF-43EF-473E-B8EF-600FCD771AA2}"/>
    <dgm:cxn modelId="{8AAC0088-6664-4497-AAD0-32FEE040398D}" srcId="{C47E835E-4D75-4797-B360-5C61EFCBD06B}" destId="{96C9D942-BA8A-45AB-881A-9A474736C862}" srcOrd="1" destOrd="0" parTransId="{362DE8E4-B1F7-4B1F-B277-EDFCA010C5B0}" sibTransId="{316ED86B-15B2-44A2-B5FD-81507BFE341A}"/>
    <dgm:cxn modelId="{13D6E575-4E3A-4D9B-8714-E444036A8DFB}" srcId="{C47E835E-4D75-4797-B360-5C61EFCBD06B}" destId="{B60F1EB8-2B6B-4ADF-984B-4E59C8BFBC09}" srcOrd="2" destOrd="0" parTransId="{1225A295-A8FC-41FD-B71F-1427AB0E5125}" sibTransId="{0458EE27-104E-4461-ABDC-CCCDDDBB8044}"/>
    <dgm:cxn modelId="{5BF3F5ED-8932-41B3-A1CF-33A71C82941D}" type="presOf" srcId="{B60F1EB8-2B6B-4ADF-984B-4E59C8BFBC09}" destId="{D8611B6A-08BC-4FC5-82C5-029808D8592A}" srcOrd="0" destOrd="0" presId="urn:diagrams.loki3.com/VaryingWidthList+Icon"/>
    <dgm:cxn modelId="{9E2AA42F-53F9-4B0F-A9F6-D602941D429E}" type="presOf" srcId="{952E45ED-E28C-4EE2-AB0D-0E6642CF7F75}" destId="{E65EA477-5603-4972-8CD9-5B656C69A324}" srcOrd="0" destOrd="0" presId="urn:diagrams.loki3.com/VaryingWidthList+Icon"/>
    <dgm:cxn modelId="{00BB86DC-2ABD-499E-A20C-2B7C48745769}" type="presOf" srcId="{C47E835E-4D75-4797-B360-5C61EFCBD06B}" destId="{B6178435-DD25-49FE-9F0B-864E28DF8AA2}" srcOrd="0" destOrd="0" presId="urn:diagrams.loki3.com/VaryingWidthList+Icon"/>
    <dgm:cxn modelId="{94291CB6-B057-4431-9F86-FD51A18965F9}" type="presOf" srcId="{96C9D942-BA8A-45AB-881A-9A474736C862}" destId="{EBAF286F-86C8-4983-814B-EAFCAE697902}" srcOrd="0" destOrd="0" presId="urn:diagrams.loki3.com/VaryingWidthList+Icon"/>
    <dgm:cxn modelId="{F1AD9D81-CDF7-48B6-9747-EBC3248CB42D}" type="presParOf" srcId="{B6178435-DD25-49FE-9F0B-864E28DF8AA2}" destId="{E65EA477-5603-4972-8CD9-5B656C69A324}" srcOrd="0" destOrd="0" presId="urn:diagrams.loki3.com/VaryingWidthList+Icon"/>
    <dgm:cxn modelId="{5031AE42-73EF-492E-82DD-FD1521D3F5F1}" type="presParOf" srcId="{B6178435-DD25-49FE-9F0B-864E28DF8AA2}" destId="{2D1DBD38-E2AA-4237-86B2-78313CF7762B}" srcOrd="1" destOrd="0" presId="urn:diagrams.loki3.com/VaryingWidthList+Icon"/>
    <dgm:cxn modelId="{8284A084-357D-49D8-B7F9-4E5341D09275}" type="presParOf" srcId="{B6178435-DD25-49FE-9F0B-864E28DF8AA2}" destId="{EBAF286F-86C8-4983-814B-EAFCAE697902}" srcOrd="2" destOrd="0" presId="urn:diagrams.loki3.com/VaryingWidthList+Icon"/>
    <dgm:cxn modelId="{D0DB0480-6CC1-4B62-B903-AD68C9E4AC16}" type="presParOf" srcId="{B6178435-DD25-49FE-9F0B-864E28DF8AA2}" destId="{68147747-BDE2-49BF-A5CF-F08BAA94E803}" srcOrd="3" destOrd="0" presId="urn:diagrams.loki3.com/VaryingWidthList+Icon"/>
    <dgm:cxn modelId="{5EAD8C18-ED6A-4588-9544-1749C504DB9C}" type="presParOf" srcId="{B6178435-DD25-49FE-9F0B-864E28DF8AA2}" destId="{D8611B6A-08BC-4FC5-82C5-029808D8592A}" srcOrd="4" destOrd="0" presId="urn:diagrams.loki3.com/VaryingWidth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72EB2F-FD4E-434F-87A6-0A06E1628B13}" type="doc">
      <dgm:prSet loTypeId="urn:diagrams.loki3.com/TabbedArc+Icon" loCatId="relationship" qsTypeId="urn:microsoft.com/office/officeart/2005/8/quickstyle/simple1" qsCatId="simple" csTypeId="urn:microsoft.com/office/officeart/2005/8/colors/accent1_2" csCatId="accent1" phldr="1"/>
      <dgm:spPr/>
      <dgm:t>
        <a:bodyPr/>
        <a:lstStyle/>
        <a:p>
          <a:endParaRPr lang="en-US"/>
        </a:p>
      </dgm:t>
    </dgm:pt>
    <dgm:pt modelId="{A817F6F6-2591-494E-8F59-09C49C53A026}">
      <dgm:prSet phldrT="[Text]"/>
      <dgm:spPr/>
      <dgm:t>
        <a:bodyPr/>
        <a:lstStyle/>
        <a:p>
          <a:r>
            <a:rPr lang="en-US" dirty="0" smtClean="0"/>
            <a:t>Acquiring Tools and Resources</a:t>
          </a:r>
          <a:endParaRPr lang="en-US" dirty="0"/>
        </a:p>
      </dgm:t>
    </dgm:pt>
    <dgm:pt modelId="{C81E9C9B-39B1-4681-B52C-F3CC2016747F}" type="parTrans" cxnId="{C4787628-19C5-46D5-8447-50FD030C24E9}">
      <dgm:prSet/>
      <dgm:spPr/>
      <dgm:t>
        <a:bodyPr/>
        <a:lstStyle/>
        <a:p>
          <a:endParaRPr lang="en-US"/>
        </a:p>
      </dgm:t>
    </dgm:pt>
    <dgm:pt modelId="{E11902BA-0F5A-4FE2-A1CE-8622BC695725}" type="sibTrans" cxnId="{C4787628-19C5-46D5-8447-50FD030C24E9}">
      <dgm:prSet/>
      <dgm:spPr/>
      <dgm:t>
        <a:bodyPr/>
        <a:lstStyle/>
        <a:p>
          <a:endParaRPr lang="en-US"/>
        </a:p>
      </dgm:t>
    </dgm:pt>
    <dgm:pt modelId="{626A2176-13F0-4026-A371-F6DDF27A96BE}">
      <dgm:prSet phldrT="[Text]"/>
      <dgm:spPr/>
      <dgm:t>
        <a:bodyPr/>
        <a:lstStyle/>
        <a:p>
          <a:r>
            <a:rPr lang="en-US" dirty="0" smtClean="0"/>
            <a:t>My Research </a:t>
          </a:r>
          <a:endParaRPr lang="en-US" dirty="0"/>
        </a:p>
      </dgm:t>
    </dgm:pt>
    <dgm:pt modelId="{E576F5C8-24BA-45A6-9136-6C229216D2EF}" type="parTrans" cxnId="{B93272E5-0203-459A-868D-0D972906AA2D}">
      <dgm:prSet/>
      <dgm:spPr/>
      <dgm:t>
        <a:bodyPr/>
        <a:lstStyle/>
        <a:p>
          <a:endParaRPr lang="en-US"/>
        </a:p>
      </dgm:t>
    </dgm:pt>
    <dgm:pt modelId="{4F040C2B-411A-4A6C-93A6-1C76BCDEB2E5}" type="sibTrans" cxnId="{B93272E5-0203-459A-868D-0D972906AA2D}">
      <dgm:prSet/>
      <dgm:spPr/>
      <dgm:t>
        <a:bodyPr/>
        <a:lstStyle/>
        <a:p>
          <a:endParaRPr lang="en-US"/>
        </a:p>
      </dgm:t>
    </dgm:pt>
    <dgm:pt modelId="{9F4867DA-ACBA-4460-A36D-271A6C761A2D}">
      <dgm:prSet phldrT="[Text]"/>
      <dgm:spPr/>
      <dgm:t>
        <a:bodyPr/>
        <a:lstStyle/>
        <a:p>
          <a:r>
            <a:rPr lang="en-US" dirty="0" smtClean="0"/>
            <a:t>Consultations and DH Center Support</a:t>
          </a:r>
          <a:endParaRPr lang="en-US" dirty="0"/>
        </a:p>
      </dgm:t>
    </dgm:pt>
    <dgm:pt modelId="{26ECD85E-2942-4725-AF49-E3FE97F76008}" type="parTrans" cxnId="{8006669D-4214-47BE-8464-BBBD5C67236C}">
      <dgm:prSet/>
      <dgm:spPr/>
      <dgm:t>
        <a:bodyPr/>
        <a:lstStyle/>
        <a:p>
          <a:endParaRPr lang="en-US"/>
        </a:p>
      </dgm:t>
    </dgm:pt>
    <dgm:pt modelId="{F0DC169A-0CEC-4451-B775-13A4E843FA90}" type="sibTrans" cxnId="{8006669D-4214-47BE-8464-BBBD5C67236C}">
      <dgm:prSet/>
      <dgm:spPr/>
      <dgm:t>
        <a:bodyPr/>
        <a:lstStyle/>
        <a:p>
          <a:endParaRPr lang="en-US"/>
        </a:p>
      </dgm:t>
    </dgm:pt>
    <dgm:pt modelId="{ADE5DCFC-23F0-447D-8230-7586FF7ABB18}" type="pres">
      <dgm:prSet presAssocID="{C772EB2F-FD4E-434F-87A6-0A06E1628B13}" presName="Name0" presStyleCnt="0">
        <dgm:presLayoutVars>
          <dgm:dir/>
          <dgm:resizeHandles val="exact"/>
        </dgm:presLayoutVars>
      </dgm:prSet>
      <dgm:spPr/>
      <dgm:t>
        <a:bodyPr/>
        <a:lstStyle/>
        <a:p>
          <a:endParaRPr lang="en-US"/>
        </a:p>
      </dgm:t>
    </dgm:pt>
    <dgm:pt modelId="{416B21D8-1BF8-4D32-8DAB-2792A31EDA9F}" type="pres">
      <dgm:prSet presAssocID="{A817F6F6-2591-494E-8F59-09C49C53A026}" presName="twoplus" presStyleLbl="node1" presStyleIdx="0" presStyleCnt="3">
        <dgm:presLayoutVars>
          <dgm:bulletEnabled val="1"/>
        </dgm:presLayoutVars>
      </dgm:prSet>
      <dgm:spPr/>
      <dgm:t>
        <a:bodyPr/>
        <a:lstStyle/>
        <a:p>
          <a:endParaRPr lang="en-US"/>
        </a:p>
      </dgm:t>
    </dgm:pt>
    <dgm:pt modelId="{50CA0EF9-3C24-4365-A52C-7BD8E33CA4E4}" type="pres">
      <dgm:prSet presAssocID="{626A2176-13F0-4026-A371-F6DDF27A96BE}" presName="twoplus" presStyleLbl="node1" presStyleIdx="1" presStyleCnt="3">
        <dgm:presLayoutVars>
          <dgm:bulletEnabled val="1"/>
        </dgm:presLayoutVars>
      </dgm:prSet>
      <dgm:spPr/>
      <dgm:t>
        <a:bodyPr/>
        <a:lstStyle/>
        <a:p>
          <a:endParaRPr lang="en-US"/>
        </a:p>
      </dgm:t>
    </dgm:pt>
    <dgm:pt modelId="{1064EC8B-FF37-4A3E-B041-D10A0AED3F73}" type="pres">
      <dgm:prSet presAssocID="{9F4867DA-ACBA-4460-A36D-271A6C761A2D}" presName="twoplus" presStyleLbl="node1" presStyleIdx="2" presStyleCnt="3">
        <dgm:presLayoutVars>
          <dgm:bulletEnabled val="1"/>
        </dgm:presLayoutVars>
      </dgm:prSet>
      <dgm:spPr/>
      <dgm:t>
        <a:bodyPr/>
        <a:lstStyle/>
        <a:p>
          <a:endParaRPr lang="en-US"/>
        </a:p>
      </dgm:t>
    </dgm:pt>
  </dgm:ptLst>
  <dgm:cxnLst>
    <dgm:cxn modelId="{1D0CBF41-6AA4-4980-80D9-FC24AB125858}" type="presOf" srcId="{A817F6F6-2591-494E-8F59-09C49C53A026}" destId="{416B21D8-1BF8-4D32-8DAB-2792A31EDA9F}" srcOrd="0" destOrd="0" presId="urn:diagrams.loki3.com/TabbedArc+Icon"/>
    <dgm:cxn modelId="{366E64AD-5E34-43C1-9347-53AB13951917}" type="presOf" srcId="{626A2176-13F0-4026-A371-F6DDF27A96BE}" destId="{50CA0EF9-3C24-4365-A52C-7BD8E33CA4E4}" srcOrd="0" destOrd="0" presId="urn:diagrams.loki3.com/TabbedArc+Icon"/>
    <dgm:cxn modelId="{4446EB1C-1C0C-4A94-B244-7F93BF23F17A}" type="presOf" srcId="{9F4867DA-ACBA-4460-A36D-271A6C761A2D}" destId="{1064EC8B-FF37-4A3E-B041-D10A0AED3F73}" srcOrd="0" destOrd="0" presId="urn:diagrams.loki3.com/TabbedArc+Icon"/>
    <dgm:cxn modelId="{AF03928A-138B-4108-92A1-289B621AFC4E}" type="presOf" srcId="{C772EB2F-FD4E-434F-87A6-0A06E1628B13}" destId="{ADE5DCFC-23F0-447D-8230-7586FF7ABB18}" srcOrd="0" destOrd="0" presId="urn:diagrams.loki3.com/TabbedArc+Icon"/>
    <dgm:cxn modelId="{C4787628-19C5-46D5-8447-50FD030C24E9}" srcId="{C772EB2F-FD4E-434F-87A6-0A06E1628B13}" destId="{A817F6F6-2591-494E-8F59-09C49C53A026}" srcOrd="0" destOrd="0" parTransId="{C81E9C9B-39B1-4681-B52C-F3CC2016747F}" sibTransId="{E11902BA-0F5A-4FE2-A1CE-8622BC695725}"/>
    <dgm:cxn modelId="{B93272E5-0203-459A-868D-0D972906AA2D}" srcId="{C772EB2F-FD4E-434F-87A6-0A06E1628B13}" destId="{626A2176-13F0-4026-A371-F6DDF27A96BE}" srcOrd="1" destOrd="0" parTransId="{E576F5C8-24BA-45A6-9136-6C229216D2EF}" sibTransId="{4F040C2B-411A-4A6C-93A6-1C76BCDEB2E5}"/>
    <dgm:cxn modelId="{8006669D-4214-47BE-8464-BBBD5C67236C}" srcId="{C772EB2F-FD4E-434F-87A6-0A06E1628B13}" destId="{9F4867DA-ACBA-4460-A36D-271A6C761A2D}" srcOrd="2" destOrd="0" parTransId="{26ECD85E-2942-4725-AF49-E3FE97F76008}" sibTransId="{F0DC169A-0CEC-4451-B775-13A4E843FA90}"/>
    <dgm:cxn modelId="{A4E1107A-2FA6-4EB6-96C5-C48DB76C6578}" type="presParOf" srcId="{ADE5DCFC-23F0-447D-8230-7586FF7ABB18}" destId="{416B21D8-1BF8-4D32-8DAB-2792A31EDA9F}" srcOrd="0" destOrd="0" presId="urn:diagrams.loki3.com/TabbedArc+Icon"/>
    <dgm:cxn modelId="{5F7F4A9B-8351-44D4-BE32-294C05158B40}" type="presParOf" srcId="{ADE5DCFC-23F0-447D-8230-7586FF7ABB18}" destId="{50CA0EF9-3C24-4365-A52C-7BD8E33CA4E4}" srcOrd="1" destOrd="0" presId="urn:diagrams.loki3.com/TabbedArc+Icon"/>
    <dgm:cxn modelId="{73730FA3-F6BC-4254-9298-A75A896B688A}" type="presParOf" srcId="{ADE5DCFC-23F0-447D-8230-7586FF7ABB18}" destId="{1064EC8B-FF37-4A3E-B041-D10A0AED3F73}" srcOrd="2" destOrd="0" presId="urn:diagrams.loki3.com/TabbedArc+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123293-B5D9-47EF-B785-4FC29B538036}" type="doc">
      <dgm:prSet loTypeId="urn:microsoft.com/office/officeart/2005/8/layout/equation1" loCatId="relationship" qsTypeId="urn:microsoft.com/office/officeart/2005/8/quickstyle/simple5" qsCatId="simple" csTypeId="urn:microsoft.com/office/officeart/2005/8/colors/accent1_2" csCatId="accent1" phldr="1"/>
      <dgm:spPr/>
    </dgm:pt>
    <dgm:pt modelId="{FD25816F-F116-4E07-8DB6-DFE60F4EF782}">
      <dgm:prSet phldrT="[Text]"/>
      <dgm:spPr/>
      <dgm:t>
        <a:bodyPr/>
        <a:lstStyle/>
        <a:p>
          <a:r>
            <a:rPr lang="en-US" dirty="0" smtClean="0"/>
            <a:t>Scholar</a:t>
          </a:r>
          <a:endParaRPr lang="en-US" dirty="0"/>
        </a:p>
      </dgm:t>
    </dgm:pt>
    <dgm:pt modelId="{58D1B92C-B6B2-4676-8808-F618599879F9}" type="parTrans" cxnId="{D38BC9C3-1EF5-478B-AEA0-9BB5C59AC0C2}">
      <dgm:prSet/>
      <dgm:spPr/>
      <dgm:t>
        <a:bodyPr/>
        <a:lstStyle/>
        <a:p>
          <a:endParaRPr lang="en-US"/>
        </a:p>
      </dgm:t>
    </dgm:pt>
    <dgm:pt modelId="{8A7321AE-9B01-49B3-A23A-9DC6CFFFB2B8}" type="sibTrans" cxnId="{D38BC9C3-1EF5-478B-AEA0-9BB5C59AC0C2}">
      <dgm:prSet/>
      <dgm:spPr/>
      <dgm:t>
        <a:bodyPr/>
        <a:lstStyle/>
        <a:p>
          <a:endParaRPr lang="en-US"/>
        </a:p>
      </dgm:t>
    </dgm:pt>
    <dgm:pt modelId="{F2AC4CFF-ADA7-4D10-A6D6-F7D035EDAAB9}">
      <dgm:prSet phldrT="[Text]"/>
      <dgm:spPr/>
      <dgm:t>
        <a:bodyPr/>
        <a:lstStyle/>
        <a:p>
          <a:r>
            <a:rPr lang="en-US" dirty="0" smtClean="0"/>
            <a:t>Computer Programmer</a:t>
          </a:r>
          <a:endParaRPr lang="en-US" dirty="0"/>
        </a:p>
      </dgm:t>
    </dgm:pt>
    <dgm:pt modelId="{4A19D22F-4D1B-4E7F-99FD-8919ADFC7B71}" type="parTrans" cxnId="{21C2995D-0706-49BE-8920-D62A3D461674}">
      <dgm:prSet/>
      <dgm:spPr/>
      <dgm:t>
        <a:bodyPr/>
        <a:lstStyle/>
        <a:p>
          <a:endParaRPr lang="en-US"/>
        </a:p>
      </dgm:t>
    </dgm:pt>
    <dgm:pt modelId="{98E3E205-42E1-4119-B610-9E96AC3EFC38}" type="sibTrans" cxnId="{21C2995D-0706-49BE-8920-D62A3D461674}">
      <dgm:prSet/>
      <dgm:spPr/>
      <dgm:t>
        <a:bodyPr/>
        <a:lstStyle/>
        <a:p>
          <a:endParaRPr lang="en-US"/>
        </a:p>
      </dgm:t>
    </dgm:pt>
    <dgm:pt modelId="{FCE31628-8B61-4FA8-8C16-9D0B2DE9728A}">
      <dgm:prSet phldrT="[Text]"/>
      <dgm:spPr/>
      <dgm:t>
        <a:bodyPr/>
        <a:lstStyle/>
        <a:p>
          <a:r>
            <a:rPr lang="en-US" dirty="0" smtClean="0"/>
            <a:t>Exciting DH Project!</a:t>
          </a:r>
          <a:endParaRPr lang="en-US" dirty="0"/>
        </a:p>
      </dgm:t>
    </dgm:pt>
    <dgm:pt modelId="{E741FEA5-0F93-41DD-9115-805FA66F2674}" type="parTrans" cxnId="{58C59AB5-4F15-417E-A719-75E2A029894B}">
      <dgm:prSet/>
      <dgm:spPr/>
      <dgm:t>
        <a:bodyPr/>
        <a:lstStyle/>
        <a:p>
          <a:endParaRPr lang="en-US"/>
        </a:p>
      </dgm:t>
    </dgm:pt>
    <dgm:pt modelId="{7037C531-FE86-4213-9D48-8C8E09B1EF8C}" type="sibTrans" cxnId="{58C59AB5-4F15-417E-A719-75E2A029894B}">
      <dgm:prSet/>
      <dgm:spPr/>
      <dgm:t>
        <a:bodyPr/>
        <a:lstStyle/>
        <a:p>
          <a:endParaRPr lang="en-US"/>
        </a:p>
      </dgm:t>
    </dgm:pt>
    <dgm:pt modelId="{40FB8006-8FF6-4F58-80B4-94A41982E944}" type="pres">
      <dgm:prSet presAssocID="{C4123293-B5D9-47EF-B785-4FC29B538036}" presName="linearFlow" presStyleCnt="0">
        <dgm:presLayoutVars>
          <dgm:dir/>
          <dgm:resizeHandles val="exact"/>
        </dgm:presLayoutVars>
      </dgm:prSet>
      <dgm:spPr/>
    </dgm:pt>
    <dgm:pt modelId="{B7539D28-E16D-42B4-9D8B-D69C8B4D51E8}" type="pres">
      <dgm:prSet presAssocID="{FD25816F-F116-4E07-8DB6-DFE60F4EF782}" presName="node" presStyleLbl="node1" presStyleIdx="0" presStyleCnt="3">
        <dgm:presLayoutVars>
          <dgm:bulletEnabled val="1"/>
        </dgm:presLayoutVars>
      </dgm:prSet>
      <dgm:spPr/>
      <dgm:t>
        <a:bodyPr/>
        <a:lstStyle/>
        <a:p>
          <a:endParaRPr lang="en-US"/>
        </a:p>
      </dgm:t>
    </dgm:pt>
    <dgm:pt modelId="{0BCD4A8A-1D7D-4321-959E-8921FE5505D3}" type="pres">
      <dgm:prSet presAssocID="{8A7321AE-9B01-49B3-A23A-9DC6CFFFB2B8}" presName="spacerL" presStyleCnt="0"/>
      <dgm:spPr/>
    </dgm:pt>
    <dgm:pt modelId="{668DEDD7-6B61-4EB2-8937-F45EB37E7D4C}" type="pres">
      <dgm:prSet presAssocID="{8A7321AE-9B01-49B3-A23A-9DC6CFFFB2B8}" presName="sibTrans" presStyleLbl="sibTrans2D1" presStyleIdx="0" presStyleCnt="2"/>
      <dgm:spPr/>
      <dgm:t>
        <a:bodyPr/>
        <a:lstStyle/>
        <a:p>
          <a:endParaRPr lang="en-US"/>
        </a:p>
      </dgm:t>
    </dgm:pt>
    <dgm:pt modelId="{6EC0E9C7-50C8-43C0-BCF0-3E88F2C26359}" type="pres">
      <dgm:prSet presAssocID="{8A7321AE-9B01-49B3-A23A-9DC6CFFFB2B8}" presName="spacerR" presStyleCnt="0"/>
      <dgm:spPr/>
    </dgm:pt>
    <dgm:pt modelId="{A2A4F10E-91BB-476E-8229-7D73AF7E3A97}" type="pres">
      <dgm:prSet presAssocID="{F2AC4CFF-ADA7-4D10-A6D6-F7D035EDAAB9}" presName="node" presStyleLbl="node1" presStyleIdx="1" presStyleCnt="3">
        <dgm:presLayoutVars>
          <dgm:bulletEnabled val="1"/>
        </dgm:presLayoutVars>
      </dgm:prSet>
      <dgm:spPr/>
      <dgm:t>
        <a:bodyPr/>
        <a:lstStyle/>
        <a:p>
          <a:endParaRPr lang="en-US"/>
        </a:p>
      </dgm:t>
    </dgm:pt>
    <dgm:pt modelId="{1D19676A-6A65-439F-98D1-336C775B337D}" type="pres">
      <dgm:prSet presAssocID="{98E3E205-42E1-4119-B610-9E96AC3EFC38}" presName="spacerL" presStyleCnt="0"/>
      <dgm:spPr/>
    </dgm:pt>
    <dgm:pt modelId="{BCF32ACB-ABBD-45D9-841C-7A3209D6DC03}" type="pres">
      <dgm:prSet presAssocID="{98E3E205-42E1-4119-B610-9E96AC3EFC38}" presName="sibTrans" presStyleLbl="sibTrans2D1" presStyleIdx="1" presStyleCnt="2"/>
      <dgm:spPr/>
      <dgm:t>
        <a:bodyPr/>
        <a:lstStyle/>
        <a:p>
          <a:endParaRPr lang="en-US"/>
        </a:p>
      </dgm:t>
    </dgm:pt>
    <dgm:pt modelId="{A9520D6A-5A1E-4FD8-A1DA-DC187487DBA0}" type="pres">
      <dgm:prSet presAssocID="{98E3E205-42E1-4119-B610-9E96AC3EFC38}" presName="spacerR" presStyleCnt="0"/>
      <dgm:spPr/>
    </dgm:pt>
    <dgm:pt modelId="{97CA5340-0F9A-4865-ADAE-3E0604376CDC}" type="pres">
      <dgm:prSet presAssocID="{FCE31628-8B61-4FA8-8C16-9D0B2DE9728A}" presName="node" presStyleLbl="node1" presStyleIdx="2" presStyleCnt="3">
        <dgm:presLayoutVars>
          <dgm:bulletEnabled val="1"/>
        </dgm:presLayoutVars>
      </dgm:prSet>
      <dgm:spPr/>
      <dgm:t>
        <a:bodyPr/>
        <a:lstStyle/>
        <a:p>
          <a:endParaRPr lang="en-US"/>
        </a:p>
      </dgm:t>
    </dgm:pt>
  </dgm:ptLst>
  <dgm:cxnLst>
    <dgm:cxn modelId="{81940AEE-D567-48F9-A920-7BDBA39F5253}" type="presOf" srcId="{FCE31628-8B61-4FA8-8C16-9D0B2DE9728A}" destId="{97CA5340-0F9A-4865-ADAE-3E0604376CDC}" srcOrd="0" destOrd="0" presId="urn:microsoft.com/office/officeart/2005/8/layout/equation1"/>
    <dgm:cxn modelId="{15F64118-E08F-43EA-AD91-ECFEAC1878CE}" type="presOf" srcId="{FD25816F-F116-4E07-8DB6-DFE60F4EF782}" destId="{B7539D28-E16D-42B4-9D8B-D69C8B4D51E8}" srcOrd="0" destOrd="0" presId="urn:microsoft.com/office/officeart/2005/8/layout/equation1"/>
    <dgm:cxn modelId="{58C59AB5-4F15-417E-A719-75E2A029894B}" srcId="{C4123293-B5D9-47EF-B785-4FC29B538036}" destId="{FCE31628-8B61-4FA8-8C16-9D0B2DE9728A}" srcOrd="2" destOrd="0" parTransId="{E741FEA5-0F93-41DD-9115-805FA66F2674}" sibTransId="{7037C531-FE86-4213-9D48-8C8E09B1EF8C}"/>
    <dgm:cxn modelId="{6A8F79C3-97F5-4453-9E93-7DCA15CE1201}" type="presOf" srcId="{F2AC4CFF-ADA7-4D10-A6D6-F7D035EDAAB9}" destId="{A2A4F10E-91BB-476E-8229-7D73AF7E3A97}" srcOrd="0" destOrd="0" presId="urn:microsoft.com/office/officeart/2005/8/layout/equation1"/>
    <dgm:cxn modelId="{D38BC9C3-1EF5-478B-AEA0-9BB5C59AC0C2}" srcId="{C4123293-B5D9-47EF-B785-4FC29B538036}" destId="{FD25816F-F116-4E07-8DB6-DFE60F4EF782}" srcOrd="0" destOrd="0" parTransId="{58D1B92C-B6B2-4676-8808-F618599879F9}" sibTransId="{8A7321AE-9B01-49B3-A23A-9DC6CFFFB2B8}"/>
    <dgm:cxn modelId="{4B0647AB-DFBE-4296-89DC-2A004BEA2B4F}" type="presOf" srcId="{C4123293-B5D9-47EF-B785-4FC29B538036}" destId="{40FB8006-8FF6-4F58-80B4-94A41982E944}" srcOrd="0" destOrd="0" presId="urn:microsoft.com/office/officeart/2005/8/layout/equation1"/>
    <dgm:cxn modelId="{1AE52A30-4D40-48C7-A472-8DFBC78733F7}" type="presOf" srcId="{8A7321AE-9B01-49B3-A23A-9DC6CFFFB2B8}" destId="{668DEDD7-6B61-4EB2-8937-F45EB37E7D4C}" srcOrd="0" destOrd="0" presId="urn:microsoft.com/office/officeart/2005/8/layout/equation1"/>
    <dgm:cxn modelId="{21C2995D-0706-49BE-8920-D62A3D461674}" srcId="{C4123293-B5D9-47EF-B785-4FC29B538036}" destId="{F2AC4CFF-ADA7-4D10-A6D6-F7D035EDAAB9}" srcOrd="1" destOrd="0" parTransId="{4A19D22F-4D1B-4E7F-99FD-8919ADFC7B71}" sibTransId="{98E3E205-42E1-4119-B610-9E96AC3EFC38}"/>
    <dgm:cxn modelId="{4FD1DE82-AD5A-4486-B7C9-F632E8FFA48C}" type="presOf" srcId="{98E3E205-42E1-4119-B610-9E96AC3EFC38}" destId="{BCF32ACB-ABBD-45D9-841C-7A3209D6DC03}" srcOrd="0" destOrd="0" presId="urn:microsoft.com/office/officeart/2005/8/layout/equation1"/>
    <dgm:cxn modelId="{6E56FBBE-1241-4298-B7B5-6159DA02440F}" type="presParOf" srcId="{40FB8006-8FF6-4F58-80B4-94A41982E944}" destId="{B7539D28-E16D-42B4-9D8B-D69C8B4D51E8}" srcOrd="0" destOrd="0" presId="urn:microsoft.com/office/officeart/2005/8/layout/equation1"/>
    <dgm:cxn modelId="{527268A6-40C5-46A8-A500-200231697725}" type="presParOf" srcId="{40FB8006-8FF6-4F58-80B4-94A41982E944}" destId="{0BCD4A8A-1D7D-4321-959E-8921FE5505D3}" srcOrd="1" destOrd="0" presId="urn:microsoft.com/office/officeart/2005/8/layout/equation1"/>
    <dgm:cxn modelId="{03A5B00C-5329-4E37-8DAD-FBE81DBCFB8B}" type="presParOf" srcId="{40FB8006-8FF6-4F58-80B4-94A41982E944}" destId="{668DEDD7-6B61-4EB2-8937-F45EB37E7D4C}" srcOrd="2" destOrd="0" presId="urn:microsoft.com/office/officeart/2005/8/layout/equation1"/>
    <dgm:cxn modelId="{62DB0B45-FD8F-4346-9F78-13A7EB3C751F}" type="presParOf" srcId="{40FB8006-8FF6-4F58-80B4-94A41982E944}" destId="{6EC0E9C7-50C8-43C0-BCF0-3E88F2C26359}" srcOrd="3" destOrd="0" presId="urn:microsoft.com/office/officeart/2005/8/layout/equation1"/>
    <dgm:cxn modelId="{8968B77D-60A7-433D-9AEA-48FFE0A540BA}" type="presParOf" srcId="{40FB8006-8FF6-4F58-80B4-94A41982E944}" destId="{A2A4F10E-91BB-476E-8229-7D73AF7E3A97}" srcOrd="4" destOrd="0" presId="urn:microsoft.com/office/officeart/2005/8/layout/equation1"/>
    <dgm:cxn modelId="{F59D18CF-CA18-40A8-845A-5CB40825886E}" type="presParOf" srcId="{40FB8006-8FF6-4F58-80B4-94A41982E944}" destId="{1D19676A-6A65-439F-98D1-336C775B337D}" srcOrd="5" destOrd="0" presId="urn:microsoft.com/office/officeart/2005/8/layout/equation1"/>
    <dgm:cxn modelId="{FC9D1AB8-BC22-43E7-A685-D38FFCB54AB0}" type="presParOf" srcId="{40FB8006-8FF6-4F58-80B4-94A41982E944}" destId="{BCF32ACB-ABBD-45D9-841C-7A3209D6DC03}" srcOrd="6" destOrd="0" presId="urn:microsoft.com/office/officeart/2005/8/layout/equation1"/>
    <dgm:cxn modelId="{530B03B7-40FF-4753-ADD0-2B4252C6BE78}" type="presParOf" srcId="{40FB8006-8FF6-4F58-80B4-94A41982E944}" destId="{A9520D6A-5A1E-4FD8-A1DA-DC187487DBA0}" srcOrd="7" destOrd="0" presId="urn:microsoft.com/office/officeart/2005/8/layout/equation1"/>
    <dgm:cxn modelId="{C162BA1D-1E94-4535-AE8A-80E28AFC2244}" type="presParOf" srcId="{40FB8006-8FF6-4F58-80B4-94A41982E944}" destId="{97CA5340-0F9A-4865-ADAE-3E0604376CDC}"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0C8086-4F80-45A6-93FA-8CCEB5D0F961}" type="doc">
      <dgm:prSet loTypeId="urn:microsoft.com/office/officeart/2005/8/layout/cycle7" loCatId="cycle" qsTypeId="urn:microsoft.com/office/officeart/2005/8/quickstyle/simple5" qsCatId="simple" csTypeId="urn:microsoft.com/office/officeart/2005/8/colors/colorful1" csCatId="colorful" phldr="1"/>
      <dgm:spPr/>
      <dgm:t>
        <a:bodyPr/>
        <a:lstStyle/>
        <a:p>
          <a:endParaRPr lang="en-US"/>
        </a:p>
      </dgm:t>
    </dgm:pt>
    <dgm:pt modelId="{12F6DF06-CD2B-4956-A659-304CF12BF6F7}">
      <dgm:prSet phldrT="[Text]"/>
      <dgm:spPr/>
      <dgm:t>
        <a:bodyPr/>
        <a:lstStyle/>
        <a:p>
          <a:r>
            <a:rPr lang="en-US" dirty="0" smtClean="0"/>
            <a:t>Scholar</a:t>
          </a:r>
          <a:endParaRPr lang="en-US" dirty="0"/>
        </a:p>
      </dgm:t>
    </dgm:pt>
    <dgm:pt modelId="{5BA21AC0-A2DC-4B45-91AF-9E9933E748E4}" type="parTrans" cxnId="{9F533634-6B4A-4A12-BBC6-B618C9D9E875}">
      <dgm:prSet/>
      <dgm:spPr/>
      <dgm:t>
        <a:bodyPr/>
        <a:lstStyle/>
        <a:p>
          <a:endParaRPr lang="en-US"/>
        </a:p>
      </dgm:t>
    </dgm:pt>
    <dgm:pt modelId="{FBFDA091-5FDD-427F-8E86-707426E4376E}" type="sibTrans" cxnId="{9F533634-6B4A-4A12-BBC6-B618C9D9E875}">
      <dgm:prSet/>
      <dgm:spPr/>
      <dgm:t>
        <a:bodyPr/>
        <a:lstStyle/>
        <a:p>
          <a:endParaRPr lang="en-US"/>
        </a:p>
      </dgm:t>
    </dgm:pt>
    <dgm:pt modelId="{1B8AB8E3-2163-4AAC-ADE7-39CE7B2FA49F}">
      <dgm:prSet phldrT="[Text]"/>
      <dgm:spPr/>
      <dgm:t>
        <a:bodyPr/>
        <a:lstStyle/>
        <a:p>
          <a:r>
            <a:rPr lang="en-US" dirty="0" smtClean="0"/>
            <a:t>Librarian</a:t>
          </a:r>
          <a:endParaRPr lang="en-US" dirty="0"/>
        </a:p>
      </dgm:t>
    </dgm:pt>
    <dgm:pt modelId="{627E70A9-48F6-4BCF-81A6-B3F1BF3BE0AD}" type="parTrans" cxnId="{D9AE82A5-2694-43C7-BB08-B98094DE7956}">
      <dgm:prSet/>
      <dgm:spPr/>
      <dgm:t>
        <a:bodyPr/>
        <a:lstStyle/>
        <a:p>
          <a:endParaRPr lang="en-US"/>
        </a:p>
      </dgm:t>
    </dgm:pt>
    <dgm:pt modelId="{DC64DDD7-E184-4130-9CDE-D7EED947B495}" type="sibTrans" cxnId="{D9AE82A5-2694-43C7-BB08-B98094DE7956}">
      <dgm:prSet/>
      <dgm:spPr/>
      <dgm:t>
        <a:bodyPr/>
        <a:lstStyle/>
        <a:p>
          <a:endParaRPr lang="en-US"/>
        </a:p>
      </dgm:t>
    </dgm:pt>
    <dgm:pt modelId="{1DAF685E-5BD8-4131-A712-CC31F47DB598}">
      <dgm:prSet phldrT="[Text]"/>
      <dgm:spPr/>
      <dgm:t>
        <a:bodyPr/>
        <a:lstStyle/>
        <a:p>
          <a:r>
            <a:rPr lang="en-US" dirty="0" smtClean="0"/>
            <a:t>Technologist</a:t>
          </a:r>
          <a:endParaRPr lang="en-US" dirty="0"/>
        </a:p>
      </dgm:t>
    </dgm:pt>
    <dgm:pt modelId="{E2A892C3-A5B9-475C-8604-1135D3119483}" type="parTrans" cxnId="{D8E0A347-84DD-43FC-A78A-473AA8C9E01A}">
      <dgm:prSet/>
      <dgm:spPr/>
      <dgm:t>
        <a:bodyPr/>
        <a:lstStyle/>
        <a:p>
          <a:endParaRPr lang="en-US"/>
        </a:p>
      </dgm:t>
    </dgm:pt>
    <dgm:pt modelId="{D32508AA-3C41-4A87-BDFB-9FC4FD5D56C0}" type="sibTrans" cxnId="{D8E0A347-84DD-43FC-A78A-473AA8C9E01A}">
      <dgm:prSet/>
      <dgm:spPr/>
      <dgm:t>
        <a:bodyPr/>
        <a:lstStyle/>
        <a:p>
          <a:endParaRPr lang="en-US"/>
        </a:p>
      </dgm:t>
    </dgm:pt>
    <dgm:pt modelId="{1EBC106F-0C5B-4F7A-9259-A1D87E7A4F80}" type="pres">
      <dgm:prSet presAssocID="{8B0C8086-4F80-45A6-93FA-8CCEB5D0F961}" presName="Name0" presStyleCnt="0">
        <dgm:presLayoutVars>
          <dgm:dir/>
          <dgm:resizeHandles val="exact"/>
        </dgm:presLayoutVars>
      </dgm:prSet>
      <dgm:spPr/>
      <dgm:t>
        <a:bodyPr/>
        <a:lstStyle/>
        <a:p>
          <a:endParaRPr lang="en-US"/>
        </a:p>
      </dgm:t>
    </dgm:pt>
    <dgm:pt modelId="{C004B1AE-6EBD-4422-A6EB-C29DB7CA7A2C}" type="pres">
      <dgm:prSet presAssocID="{12F6DF06-CD2B-4956-A659-304CF12BF6F7}" presName="node" presStyleLbl="node1" presStyleIdx="0" presStyleCnt="3">
        <dgm:presLayoutVars>
          <dgm:bulletEnabled val="1"/>
        </dgm:presLayoutVars>
      </dgm:prSet>
      <dgm:spPr/>
      <dgm:t>
        <a:bodyPr/>
        <a:lstStyle/>
        <a:p>
          <a:endParaRPr lang="en-US"/>
        </a:p>
      </dgm:t>
    </dgm:pt>
    <dgm:pt modelId="{79DA8A8C-3FE5-4814-BB33-757ABBB7A312}" type="pres">
      <dgm:prSet presAssocID="{FBFDA091-5FDD-427F-8E86-707426E4376E}" presName="sibTrans" presStyleLbl="sibTrans2D1" presStyleIdx="0" presStyleCnt="3"/>
      <dgm:spPr/>
      <dgm:t>
        <a:bodyPr/>
        <a:lstStyle/>
        <a:p>
          <a:endParaRPr lang="en-US"/>
        </a:p>
      </dgm:t>
    </dgm:pt>
    <dgm:pt modelId="{6CA6575F-7365-490C-84CB-0591A4869FF4}" type="pres">
      <dgm:prSet presAssocID="{FBFDA091-5FDD-427F-8E86-707426E4376E}" presName="connectorText" presStyleLbl="sibTrans2D1" presStyleIdx="0" presStyleCnt="3"/>
      <dgm:spPr/>
      <dgm:t>
        <a:bodyPr/>
        <a:lstStyle/>
        <a:p>
          <a:endParaRPr lang="en-US"/>
        </a:p>
      </dgm:t>
    </dgm:pt>
    <dgm:pt modelId="{B9A1E0A4-51AE-4A03-8BBB-17B035584AA2}" type="pres">
      <dgm:prSet presAssocID="{1B8AB8E3-2163-4AAC-ADE7-39CE7B2FA49F}" presName="node" presStyleLbl="node1" presStyleIdx="1" presStyleCnt="3">
        <dgm:presLayoutVars>
          <dgm:bulletEnabled val="1"/>
        </dgm:presLayoutVars>
      </dgm:prSet>
      <dgm:spPr/>
      <dgm:t>
        <a:bodyPr/>
        <a:lstStyle/>
        <a:p>
          <a:endParaRPr lang="en-US"/>
        </a:p>
      </dgm:t>
    </dgm:pt>
    <dgm:pt modelId="{B33BF6E5-621C-4FE6-BF25-4CEBE363A464}" type="pres">
      <dgm:prSet presAssocID="{DC64DDD7-E184-4130-9CDE-D7EED947B495}" presName="sibTrans" presStyleLbl="sibTrans2D1" presStyleIdx="1" presStyleCnt="3"/>
      <dgm:spPr/>
      <dgm:t>
        <a:bodyPr/>
        <a:lstStyle/>
        <a:p>
          <a:endParaRPr lang="en-US"/>
        </a:p>
      </dgm:t>
    </dgm:pt>
    <dgm:pt modelId="{E15F4B77-01FD-4C44-AE41-58E536E8BD17}" type="pres">
      <dgm:prSet presAssocID="{DC64DDD7-E184-4130-9CDE-D7EED947B495}" presName="connectorText" presStyleLbl="sibTrans2D1" presStyleIdx="1" presStyleCnt="3"/>
      <dgm:spPr/>
      <dgm:t>
        <a:bodyPr/>
        <a:lstStyle/>
        <a:p>
          <a:endParaRPr lang="en-US"/>
        </a:p>
      </dgm:t>
    </dgm:pt>
    <dgm:pt modelId="{D02D2BBF-E62E-40E1-A017-CB55B069D819}" type="pres">
      <dgm:prSet presAssocID="{1DAF685E-5BD8-4131-A712-CC31F47DB598}" presName="node" presStyleLbl="node1" presStyleIdx="2" presStyleCnt="3">
        <dgm:presLayoutVars>
          <dgm:bulletEnabled val="1"/>
        </dgm:presLayoutVars>
      </dgm:prSet>
      <dgm:spPr/>
      <dgm:t>
        <a:bodyPr/>
        <a:lstStyle/>
        <a:p>
          <a:endParaRPr lang="en-US"/>
        </a:p>
      </dgm:t>
    </dgm:pt>
    <dgm:pt modelId="{567295A4-9580-4559-B3A2-54645F418CC7}" type="pres">
      <dgm:prSet presAssocID="{D32508AA-3C41-4A87-BDFB-9FC4FD5D56C0}" presName="sibTrans" presStyleLbl="sibTrans2D1" presStyleIdx="2" presStyleCnt="3"/>
      <dgm:spPr/>
      <dgm:t>
        <a:bodyPr/>
        <a:lstStyle/>
        <a:p>
          <a:endParaRPr lang="en-US"/>
        </a:p>
      </dgm:t>
    </dgm:pt>
    <dgm:pt modelId="{3F78690B-9A1A-4E7E-9FD9-7BA5FF57B3B7}" type="pres">
      <dgm:prSet presAssocID="{D32508AA-3C41-4A87-BDFB-9FC4FD5D56C0}" presName="connectorText" presStyleLbl="sibTrans2D1" presStyleIdx="2" presStyleCnt="3"/>
      <dgm:spPr/>
      <dgm:t>
        <a:bodyPr/>
        <a:lstStyle/>
        <a:p>
          <a:endParaRPr lang="en-US"/>
        </a:p>
      </dgm:t>
    </dgm:pt>
  </dgm:ptLst>
  <dgm:cxnLst>
    <dgm:cxn modelId="{64D38CF0-2BA0-4FA0-9FA3-B498C59A94E8}" type="presOf" srcId="{1B8AB8E3-2163-4AAC-ADE7-39CE7B2FA49F}" destId="{B9A1E0A4-51AE-4A03-8BBB-17B035584AA2}" srcOrd="0" destOrd="0" presId="urn:microsoft.com/office/officeart/2005/8/layout/cycle7"/>
    <dgm:cxn modelId="{032E3327-08D7-4ACB-9F7D-9FE1A12F6F38}" type="presOf" srcId="{FBFDA091-5FDD-427F-8E86-707426E4376E}" destId="{79DA8A8C-3FE5-4814-BB33-757ABBB7A312}" srcOrd="0" destOrd="0" presId="urn:microsoft.com/office/officeart/2005/8/layout/cycle7"/>
    <dgm:cxn modelId="{24EC5156-D7F1-4293-9088-7269895DFEF1}" type="presOf" srcId="{12F6DF06-CD2B-4956-A659-304CF12BF6F7}" destId="{C004B1AE-6EBD-4422-A6EB-C29DB7CA7A2C}" srcOrd="0" destOrd="0" presId="urn:microsoft.com/office/officeart/2005/8/layout/cycle7"/>
    <dgm:cxn modelId="{1FE04AD1-5034-455F-B909-C2FA6D97167B}" type="presOf" srcId="{D32508AA-3C41-4A87-BDFB-9FC4FD5D56C0}" destId="{567295A4-9580-4559-B3A2-54645F418CC7}" srcOrd="0" destOrd="0" presId="urn:microsoft.com/office/officeart/2005/8/layout/cycle7"/>
    <dgm:cxn modelId="{7E5B2CEE-6C2A-423C-B22D-B8B7481B50E1}" type="presOf" srcId="{DC64DDD7-E184-4130-9CDE-D7EED947B495}" destId="{E15F4B77-01FD-4C44-AE41-58E536E8BD17}" srcOrd="1" destOrd="0" presId="urn:microsoft.com/office/officeart/2005/8/layout/cycle7"/>
    <dgm:cxn modelId="{B17EEF25-859F-4D0E-95C3-199893CAC0A6}" type="presOf" srcId="{DC64DDD7-E184-4130-9CDE-D7EED947B495}" destId="{B33BF6E5-621C-4FE6-BF25-4CEBE363A464}" srcOrd="0" destOrd="0" presId="urn:microsoft.com/office/officeart/2005/8/layout/cycle7"/>
    <dgm:cxn modelId="{F4ED29CE-6F9B-490B-9FC9-09E421EC6F1A}" type="presOf" srcId="{D32508AA-3C41-4A87-BDFB-9FC4FD5D56C0}" destId="{3F78690B-9A1A-4E7E-9FD9-7BA5FF57B3B7}" srcOrd="1" destOrd="0" presId="urn:microsoft.com/office/officeart/2005/8/layout/cycle7"/>
    <dgm:cxn modelId="{91ED8C00-F675-4CDB-B43B-603A4FE76BBF}" type="presOf" srcId="{FBFDA091-5FDD-427F-8E86-707426E4376E}" destId="{6CA6575F-7365-490C-84CB-0591A4869FF4}" srcOrd="1" destOrd="0" presId="urn:microsoft.com/office/officeart/2005/8/layout/cycle7"/>
    <dgm:cxn modelId="{579958F2-A01F-4943-ABCC-18BCDB744ABA}" type="presOf" srcId="{8B0C8086-4F80-45A6-93FA-8CCEB5D0F961}" destId="{1EBC106F-0C5B-4F7A-9259-A1D87E7A4F80}" srcOrd="0" destOrd="0" presId="urn:microsoft.com/office/officeart/2005/8/layout/cycle7"/>
    <dgm:cxn modelId="{D9AE82A5-2694-43C7-BB08-B98094DE7956}" srcId="{8B0C8086-4F80-45A6-93FA-8CCEB5D0F961}" destId="{1B8AB8E3-2163-4AAC-ADE7-39CE7B2FA49F}" srcOrd="1" destOrd="0" parTransId="{627E70A9-48F6-4BCF-81A6-B3F1BF3BE0AD}" sibTransId="{DC64DDD7-E184-4130-9CDE-D7EED947B495}"/>
    <dgm:cxn modelId="{D8E0A347-84DD-43FC-A78A-473AA8C9E01A}" srcId="{8B0C8086-4F80-45A6-93FA-8CCEB5D0F961}" destId="{1DAF685E-5BD8-4131-A712-CC31F47DB598}" srcOrd="2" destOrd="0" parTransId="{E2A892C3-A5B9-475C-8604-1135D3119483}" sibTransId="{D32508AA-3C41-4A87-BDFB-9FC4FD5D56C0}"/>
    <dgm:cxn modelId="{F07EF52E-C7A0-4AE4-A7EF-D6D40135882C}" type="presOf" srcId="{1DAF685E-5BD8-4131-A712-CC31F47DB598}" destId="{D02D2BBF-E62E-40E1-A017-CB55B069D819}" srcOrd="0" destOrd="0" presId="urn:microsoft.com/office/officeart/2005/8/layout/cycle7"/>
    <dgm:cxn modelId="{9F533634-6B4A-4A12-BBC6-B618C9D9E875}" srcId="{8B0C8086-4F80-45A6-93FA-8CCEB5D0F961}" destId="{12F6DF06-CD2B-4956-A659-304CF12BF6F7}" srcOrd="0" destOrd="0" parTransId="{5BA21AC0-A2DC-4B45-91AF-9E9933E748E4}" sibTransId="{FBFDA091-5FDD-427F-8E86-707426E4376E}"/>
    <dgm:cxn modelId="{AB8F2343-3DC1-46FD-BF24-91CADDDD48DA}" type="presParOf" srcId="{1EBC106F-0C5B-4F7A-9259-A1D87E7A4F80}" destId="{C004B1AE-6EBD-4422-A6EB-C29DB7CA7A2C}" srcOrd="0" destOrd="0" presId="urn:microsoft.com/office/officeart/2005/8/layout/cycle7"/>
    <dgm:cxn modelId="{1030BF53-E20A-46C1-A8A8-93A38C683047}" type="presParOf" srcId="{1EBC106F-0C5B-4F7A-9259-A1D87E7A4F80}" destId="{79DA8A8C-3FE5-4814-BB33-757ABBB7A312}" srcOrd="1" destOrd="0" presId="urn:microsoft.com/office/officeart/2005/8/layout/cycle7"/>
    <dgm:cxn modelId="{A9019B6B-0998-45BC-B58D-BDA3080FA0C1}" type="presParOf" srcId="{79DA8A8C-3FE5-4814-BB33-757ABBB7A312}" destId="{6CA6575F-7365-490C-84CB-0591A4869FF4}" srcOrd="0" destOrd="0" presId="urn:microsoft.com/office/officeart/2005/8/layout/cycle7"/>
    <dgm:cxn modelId="{CD2EDB44-6F92-4A90-BC79-ADBEE677BF15}" type="presParOf" srcId="{1EBC106F-0C5B-4F7A-9259-A1D87E7A4F80}" destId="{B9A1E0A4-51AE-4A03-8BBB-17B035584AA2}" srcOrd="2" destOrd="0" presId="urn:microsoft.com/office/officeart/2005/8/layout/cycle7"/>
    <dgm:cxn modelId="{07502C75-E447-4606-AAF5-4BEEE713D1A5}" type="presParOf" srcId="{1EBC106F-0C5B-4F7A-9259-A1D87E7A4F80}" destId="{B33BF6E5-621C-4FE6-BF25-4CEBE363A464}" srcOrd="3" destOrd="0" presId="urn:microsoft.com/office/officeart/2005/8/layout/cycle7"/>
    <dgm:cxn modelId="{5E57973D-6FBB-4511-BA16-CC246AAEA336}" type="presParOf" srcId="{B33BF6E5-621C-4FE6-BF25-4CEBE363A464}" destId="{E15F4B77-01FD-4C44-AE41-58E536E8BD17}" srcOrd="0" destOrd="0" presId="urn:microsoft.com/office/officeart/2005/8/layout/cycle7"/>
    <dgm:cxn modelId="{579F8974-EB32-49CC-9281-CB214B58EBF5}" type="presParOf" srcId="{1EBC106F-0C5B-4F7A-9259-A1D87E7A4F80}" destId="{D02D2BBF-E62E-40E1-A017-CB55B069D819}" srcOrd="4" destOrd="0" presId="urn:microsoft.com/office/officeart/2005/8/layout/cycle7"/>
    <dgm:cxn modelId="{31BDCA2C-E6BA-4B7C-9322-B8AE48E914D9}" type="presParOf" srcId="{1EBC106F-0C5B-4F7A-9259-A1D87E7A4F80}" destId="{567295A4-9580-4559-B3A2-54645F418CC7}" srcOrd="5" destOrd="0" presId="urn:microsoft.com/office/officeart/2005/8/layout/cycle7"/>
    <dgm:cxn modelId="{2A2AB38F-334E-4975-828E-80C7492B34BA}" type="presParOf" srcId="{567295A4-9580-4559-B3A2-54645F418CC7}" destId="{3F78690B-9A1A-4E7E-9FD9-7BA5FF57B3B7}"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CD85DC-8162-4A2F-B38E-B6F23C710A21}" type="doc">
      <dgm:prSet loTypeId="urn:microsoft.com/office/officeart/2005/8/layout/gear1" loCatId="process" qsTypeId="urn:microsoft.com/office/officeart/2005/8/quickstyle/simple1" qsCatId="simple" csTypeId="urn:microsoft.com/office/officeart/2005/8/colors/accent1_2" csCatId="accent1" phldr="1"/>
      <dgm:spPr/>
    </dgm:pt>
    <dgm:pt modelId="{60646515-E55C-4724-ADCC-7186A3230898}">
      <dgm:prSet phldrT="[Text]"/>
      <dgm:spPr/>
      <dgm:t>
        <a:bodyPr/>
        <a:lstStyle/>
        <a:p>
          <a:r>
            <a:rPr lang="en-US" dirty="0" smtClean="0"/>
            <a:t>DH communities</a:t>
          </a:r>
          <a:endParaRPr lang="en-US" dirty="0"/>
        </a:p>
      </dgm:t>
    </dgm:pt>
    <dgm:pt modelId="{07B897C8-C520-4DB5-BB47-A7815B8F59B9}" type="parTrans" cxnId="{0C555254-854B-47F4-987A-8F4FC032A36F}">
      <dgm:prSet/>
      <dgm:spPr/>
      <dgm:t>
        <a:bodyPr/>
        <a:lstStyle/>
        <a:p>
          <a:endParaRPr lang="en-US"/>
        </a:p>
      </dgm:t>
    </dgm:pt>
    <dgm:pt modelId="{74A58F18-41C3-493E-A29A-F45105F53356}" type="sibTrans" cxnId="{0C555254-854B-47F4-987A-8F4FC032A36F}">
      <dgm:prSet/>
      <dgm:spPr/>
      <dgm:t>
        <a:bodyPr/>
        <a:lstStyle/>
        <a:p>
          <a:endParaRPr lang="en-US"/>
        </a:p>
      </dgm:t>
    </dgm:pt>
    <dgm:pt modelId="{CAAADD26-A2F1-484D-B9EC-01DBE408E7D5}">
      <dgm:prSet phldrT="[Text]"/>
      <dgm:spPr/>
      <dgm:t>
        <a:bodyPr/>
        <a:lstStyle/>
        <a:p>
          <a:r>
            <a:rPr lang="en-US" dirty="0" smtClean="0"/>
            <a:t>Scholars</a:t>
          </a:r>
          <a:endParaRPr lang="en-US" dirty="0"/>
        </a:p>
      </dgm:t>
    </dgm:pt>
    <dgm:pt modelId="{96A8F469-0455-41F6-8C5B-CCB8A2B8CB4B}" type="parTrans" cxnId="{9498DF0B-7052-4710-A357-3D389F808155}">
      <dgm:prSet/>
      <dgm:spPr/>
      <dgm:t>
        <a:bodyPr/>
        <a:lstStyle/>
        <a:p>
          <a:endParaRPr lang="en-US"/>
        </a:p>
      </dgm:t>
    </dgm:pt>
    <dgm:pt modelId="{668672B6-BEB7-4DE4-928A-6F8FA0979AD3}" type="sibTrans" cxnId="{9498DF0B-7052-4710-A357-3D389F808155}">
      <dgm:prSet/>
      <dgm:spPr/>
      <dgm:t>
        <a:bodyPr/>
        <a:lstStyle/>
        <a:p>
          <a:endParaRPr lang="en-US"/>
        </a:p>
      </dgm:t>
    </dgm:pt>
    <dgm:pt modelId="{2B675C76-1957-4E8B-BDC5-D9853F97516F}">
      <dgm:prSet phldrT="[Text]"/>
      <dgm:spPr/>
      <dgm:t>
        <a:bodyPr/>
        <a:lstStyle/>
        <a:p>
          <a:r>
            <a:rPr lang="en-US" dirty="0" smtClean="0"/>
            <a:t>Librarians</a:t>
          </a:r>
          <a:endParaRPr lang="en-US" dirty="0"/>
        </a:p>
      </dgm:t>
    </dgm:pt>
    <dgm:pt modelId="{CBCCCA44-B737-42E3-B0C7-594724CB8C2B}" type="parTrans" cxnId="{2CBA2CF0-88D1-445E-AF54-D838FD36447F}">
      <dgm:prSet/>
      <dgm:spPr/>
      <dgm:t>
        <a:bodyPr/>
        <a:lstStyle/>
        <a:p>
          <a:endParaRPr lang="en-US"/>
        </a:p>
      </dgm:t>
    </dgm:pt>
    <dgm:pt modelId="{0AB55083-3046-4C70-AE7F-C593DBF2A109}" type="sibTrans" cxnId="{2CBA2CF0-88D1-445E-AF54-D838FD36447F}">
      <dgm:prSet/>
      <dgm:spPr/>
      <dgm:t>
        <a:bodyPr/>
        <a:lstStyle/>
        <a:p>
          <a:endParaRPr lang="en-US"/>
        </a:p>
      </dgm:t>
    </dgm:pt>
    <dgm:pt modelId="{4CDB7D86-0521-4303-BD87-16AB23826D68}" type="pres">
      <dgm:prSet presAssocID="{3BCD85DC-8162-4A2F-B38E-B6F23C710A21}" presName="composite" presStyleCnt="0">
        <dgm:presLayoutVars>
          <dgm:chMax val="3"/>
          <dgm:animLvl val="lvl"/>
          <dgm:resizeHandles val="exact"/>
        </dgm:presLayoutVars>
      </dgm:prSet>
      <dgm:spPr/>
    </dgm:pt>
    <dgm:pt modelId="{B8221AA1-A1BC-4CC0-9D28-DDB82BCEF112}" type="pres">
      <dgm:prSet presAssocID="{60646515-E55C-4724-ADCC-7186A3230898}" presName="gear1" presStyleLbl="node1" presStyleIdx="0" presStyleCnt="3">
        <dgm:presLayoutVars>
          <dgm:chMax val="1"/>
          <dgm:bulletEnabled val="1"/>
        </dgm:presLayoutVars>
      </dgm:prSet>
      <dgm:spPr/>
      <dgm:t>
        <a:bodyPr/>
        <a:lstStyle/>
        <a:p>
          <a:endParaRPr lang="en-US"/>
        </a:p>
      </dgm:t>
    </dgm:pt>
    <dgm:pt modelId="{DCDD0053-3001-42AF-B798-601E2C994DDC}" type="pres">
      <dgm:prSet presAssocID="{60646515-E55C-4724-ADCC-7186A3230898}" presName="gear1srcNode" presStyleLbl="node1" presStyleIdx="0" presStyleCnt="3"/>
      <dgm:spPr/>
      <dgm:t>
        <a:bodyPr/>
        <a:lstStyle/>
        <a:p>
          <a:endParaRPr lang="en-US"/>
        </a:p>
      </dgm:t>
    </dgm:pt>
    <dgm:pt modelId="{939509DF-EFFA-4EE7-9DCD-399A998D71C9}" type="pres">
      <dgm:prSet presAssocID="{60646515-E55C-4724-ADCC-7186A3230898}" presName="gear1dstNode" presStyleLbl="node1" presStyleIdx="0" presStyleCnt="3"/>
      <dgm:spPr/>
      <dgm:t>
        <a:bodyPr/>
        <a:lstStyle/>
        <a:p>
          <a:endParaRPr lang="en-US"/>
        </a:p>
      </dgm:t>
    </dgm:pt>
    <dgm:pt modelId="{4BDA5BED-E2B1-4F56-BE2C-1C4E7CC4EA30}" type="pres">
      <dgm:prSet presAssocID="{2B675C76-1957-4E8B-BDC5-D9853F97516F}" presName="gear2" presStyleLbl="node1" presStyleIdx="1" presStyleCnt="3">
        <dgm:presLayoutVars>
          <dgm:chMax val="1"/>
          <dgm:bulletEnabled val="1"/>
        </dgm:presLayoutVars>
      </dgm:prSet>
      <dgm:spPr/>
      <dgm:t>
        <a:bodyPr/>
        <a:lstStyle/>
        <a:p>
          <a:endParaRPr lang="en-US"/>
        </a:p>
      </dgm:t>
    </dgm:pt>
    <dgm:pt modelId="{550B12E6-F104-48E4-93DC-220C0529614A}" type="pres">
      <dgm:prSet presAssocID="{2B675C76-1957-4E8B-BDC5-D9853F97516F}" presName="gear2srcNode" presStyleLbl="node1" presStyleIdx="1" presStyleCnt="3"/>
      <dgm:spPr/>
      <dgm:t>
        <a:bodyPr/>
        <a:lstStyle/>
        <a:p>
          <a:endParaRPr lang="en-US"/>
        </a:p>
      </dgm:t>
    </dgm:pt>
    <dgm:pt modelId="{D310404A-2E78-4DB5-AFD4-FEC84F3988DA}" type="pres">
      <dgm:prSet presAssocID="{2B675C76-1957-4E8B-BDC5-D9853F97516F}" presName="gear2dstNode" presStyleLbl="node1" presStyleIdx="1" presStyleCnt="3"/>
      <dgm:spPr/>
      <dgm:t>
        <a:bodyPr/>
        <a:lstStyle/>
        <a:p>
          <a:endParaRPr lang="en-US"/>
        </a:p>
      </dgm:t>
    </dgm:pt>
    <dgm:pt modelId="{380E6CF1-EB18-43E9-A5D1-6E1F630E573F}" type="pres">
      <dgm:prSet presAssocID="{CAAADD26-A2F1-484D-B9EC-01DBE408E7D5}" presName="gear3" presStyleLbl="node1" presStyleIdx="2" presStyleCnt="3"/>
      <dgm:spPr/>
      <dgm:t>
        <a:bodyPr/>
        <a:lstStyle/>
        <a:p>
          <a:endParaRPr lang="en-US"/>
        </a:p>
      </dgm:t>
    </dgm:pt>
    <dgm:pt modelId="{D1234FE3-6ABA-4252-B425-877A30DB6DC5}" type="pres">
      <dgm:prSet presAssocID="{CAAADD26-A2F1-484D-B9EC-01DBE408E7D5}" presName="gear3tx" presStyleLbl="node1" presStyleIdx="2" presStyleCnt="3">
        <dgm:presLayoutVars>
          <dgm:chMax val="1"/>
          <dgm:bulletEnabled val="1"/>
        </dgm:presLayoutVars>
      </dgm:prSet>
      <dgm:spPr/>
      <dgm:t>
        <a:bodyPr/>
        <a:lstStyle/>
        <a:p>
          <a:endParaRPr lang="en-US"/>
        </a:p>
      </dgm:t>
    </dgm:pt>
    <dgm:pt modelId="{D0272CF2-FB4A-483C-94A2-6733F1EF1221}" type="pres">
      <dgm:prSet presAssocID="{CAAADD26-A2F1-484D-B9EC-01DBE408E7D5}" presName="gear3srcNode" presStyleLbl="node1" presStyleIdx="2" presStyleCnt="3"/>
      <dgm:spPr/>
      <dgm:t>
        <a:bodyPr/>
        <a:lstStyle/>
        <a:p>
          <a:endParaRPr lang="en-US"/>
        </a:p>
      </dgm:t>
    </dgm:pt>
    <dgm:pt modelId="{A4C50783-9817-4F44-9175-6C490BBE3BF3}" type="pres">
      <dgm:prSet presAssocID="{CAAADD26-A2F1-484D-B9EC-01DBE408E7D5}" presName="gear3dstNode" presStyleLbl="node1" presStyleIdx="2" presStyleCnt="3"/>
      <dgm:spPr/>
      <dgm:t>
        <a:bodyPr/>
        <a:lstStyle/>
        <a:p>
          <a:endParaRPr lang="en-US"/>
        </a:p>
      </dgm:t>
    </dgm:pt>
    <dgm:pt modelId="{4C25C288-A58C-4B3C-9672-A6C39C9225A6}" type="pres">
      <dgm:prSet presAssocID="{74A58F18-41C3-493E-A29A-F45105F53356}" presName="connector1" presStyleLbl="sibTrans2D1" presStyleIdx="0" presStyleCnt="3"/>
      <dgm:spPr/>
      <dgm:t>
        <a:bodyPr/>
        <a:lstStyle/>
        <a:p>
          <a:endParaRPr lang="en-US"/>
        </a:p>
      </dgm:t>
    </dgm:pt>
    <dgm:pt modelId="{827FFEB5-81BC-47BB-9AA9-9FB288B5B3A4}" type="pres">
      <dgm:prSet presAssocID="{0AB55083-3046-4C70-AE7F-C593DBF2A109}" presName="connector2" presStyleLbl="sibTrans2D1" presStyleIdx="1" presStyleCnt="3"/>
      <dgm:spPr/>
      <dgm:t>
        <a:bodyPr/>
        <a:lstStyle/>
        <a:p>
          <a:endParaRPr lang="en-US"/>
        </a:p>
      </dgm:t>
    </dgm:pt>
    <dgm:pt modelId="{B7287F45-5A28-4DCA-94AE-B60D9F56C0B0}" type="pres">
      <dgm:prSet presAssocID="{668672B6-BEB7-4DE4-928A-6F8FA0979AD3}" presName="connector3" presStyleLbl="sibTrans2D1" presStyleIdx="2" presStyleCnt="3"/>
      <dgm:spPr/>
      <dgm:t>
        <a:bodyPr/>
        <a:lstStyle/>
        <a:p>
          <a:endParaRPr lang="en-US"/>
        </a:p>
      </dgm:t>
    </dgm:pt>
  </dgm:ptLst>
  <dgm:cxnLst>
    <dgm:cxn modelId="{A895DA44-4DA6-4881-B99D-7C5D23B780A8}" type="presOf" srcId="{60646515-E55C-4724-ADCC-7186A3230898}" destId="{939509DF-EFFA-4EE7-9DCD-399A998D71C9}" srcOrd="2" destOrd="0" presId="urn:microsoft.com/office/officeart/2005/8/layout/gear1"/>
    <dgm:cxn modelId="{0AE55BD4-C615-45F7-B65B-1097A87D88FD}" type="presOf" srcId="{CAAADD26-A2F1-484D-B9EC-01DBE408E7D5}" destId="{380E6CF1-EB18-43E9-A5D1-6E1F630E573F}" srcOrd="0" destOrd="0" presId="urn:microsoft.com/office/officeart/2005/8/layout/gear1"/>
    <dgm:cxn modelId="{D04A3ACD-2251-4F7A-A273-DBA771434072}" type="presOf" srcId="{3BCD85DC-8162-4A2F-B38E-B6F23C710A21}" destId="{4CDB7D86-0521-4303-BD87-16AB23826D68}" srcOrd="0" destOrd="0" presId="urn:microsoft.com/office/officeart/2005/8/layout/gear1"/>
    <dgm:cxn modelId="{F2E420C4-26CF-4682-920E-3A3D8F7C68A7}" type="presOf" srcId="{0AB55083-3046-4C70-AE7F-C593DBF2A109}" destId="{827FFEB5-81BC-47BB-9AA9-9FB288B5B3A4}" srcOrd="0" destOrd="0" presId="urn:microsoft.com/office/officeart/2005/8/layout/gear1"/>
    <dgm:cxn modelId="{AEEB14F5-7E9E-45F7-9F30-306821E923BC}" type="presOf" srcId="{2B675C76-1957-4E8B-BDC5-D9853F97516F}" destId="{4BDA5BED-E2B1-4F56-BE2C-1C4E7CC4EA30}" srcOrd="0" destOrd="0" presId="urn:microsoft.com/office/officeart/2005/8/layout/gear1"/>
    <dgm:cxn modelId="{9498DF0B-7052-4710-A357-3D389F808155}" srcId="{3BCD85DC-8162-4A2F-B38E-B6F23C710A21}" destId="{CAAADD26-A2F1-484D-B9EC-01DBE408E7D5}" srcOrd="2" destOrd="0" parTransId="{96A8F469-0455-41F6-8C5B-CCB8A2B8CB4B}" sibTransId="{668672B6-BEB7-4DE4-928A-6F8FA0979AD3}"/>
    <dgm:cxn modelId="{FCC689E5-2621-49C4-8156-6F7CF9BCAE08}" type="presOf" srcId="{60646515-E55C-4724-ADCC-7186A3230898}" destId="{DCDD0053-3001-42AF-B798-601E2C994DDC}" srcOrd="1" destOrd="0" presId="urn:microsoft.com/office/officeart/2005/8/layout/gear1"/>
    <dgm:cxn modelId="{0DF894A0-E605-4034-B0AE-B5534920EBC5}" type="presOf" srcId="{CAAADD26-A2F1-484D-B9EC-01DBE408E7D5}" destId="{D1234FE3-6ABA-4252-B425-877A30DB6DC5}" srcOrd="1" destOrd="0" presId="urn:microsoft.com/office/officeart/2005/8/layout/gear1"/>
    <dgm:cxn modelId="{2CBA2CF0-88D1-445E-AF54-D838FD36447F}" srcId="{3BCD85DC-8162-4A2F-B38E-B6F23C710A21}" destId="{2B675C76-1957-4E8B-BDC5-D9853F97516F}" srcOrd="1" destOrd="0" parTransId="{CBCCCA44-B737-42E3-B0C7-594724CB8C2B}" sibTransId="{0AB55083-3046-4C70-AE7F-C593DBF2A109}"/>
    <dgm:cxn modelId="{12DFBD59-3BEB-45AB-B9F1-454EF1956D68}" type="presOf" srcId="{668672B6-BEB7-4DE4-928A-6F8FA0979AD3}" destId="{B7287F45-5A28-4DCA-94AE-B60D9F56C0B0}" srcOrd="0" destOrd="0" presId="urn:microsoft.com/office/officeart/2005/8/layout/gear1"/>
    <dgm:cxn modelId="{92BA68EC-DD79-4216-9EAA-6988462A1623}" type="presOf" srcId="{60646515-E55C-4724-ADCC-7186A3230898}" destId="{B8221AA1-A1BC-4CC0-9D28-DDB82BCEF112}" srcOrd="0" destOrd="0" presId="urn:microsoft.com/office/officeart/2005/8/layout/gear1"/>
    <dgm:cxn modelId="{0C555254-854B-47F4-987A-8F4FC032A36F}" srcId="{3BCD85DC-8162-4A2F-B38E-B6F23C710A21}" destId="{60646515-E55C-4724-ADCC-7186A3230898}" srcOrd="0" destOrd="0" parTransId="{07B897C8-C520-4DB5-BB47-A7815B8F59B9}" sibTransId="{74A58F18-41C3-493E-A29A-F45105F53356}"/>
    <dgm:cxn modelId="{BCBC2E13-1BF6-47C2-B5C4-CFAF4413648F}" type="presOf" srcId="{CAAADD26-A2F1-484D-B9EC-01DBE408E7D5}" destId="{A4C50783-9817-4F44-9175-6C490BBE3BF3}" srcOrd="3" destOrd="0" presId="urn:microsoft.com/office/officeart/2005/8/layout/gear1"/>
    <dgm:cxn modelId="{2F9E6316-14B9-4A95-A8F7-0E4F8DB24EFE}" type="presOf" srcId="{74A58F18-41C3-493E-A29A-F45105F53356}" destId="{4C25C288-A58C-4B3C-9672-A6C39C9225A6}" srcOrd="0" destOrd="0" presId="urn:microsoft.com/office/officeart/2005/8/layout/gear1"/>
    <dgm:cxn modelId="{70C65FCB-1035-4187-ACC0-61B1DD072E6D}" type="presOf" srcId="{2B675C76-1957-4E8B-BDC5-D9853F97516F}" destId="{D310404A-2E78-4DB5-AFD4-FEC84F3988DA}" srcOrd="2" destOrd="0" presId="urn:microsoft.com/office/officeart/2005/8/layout/gear1"/>
    <dgm:cxn modelId="{E6F14949-E2EA-4F58-A48C-AD746F5B33AC}" type="presOf" srcId="{2B675C76-1957-4E8B-BDC5-D9853F97516F}" destId="{550B12E6-F104-48E4-93DC-220C0529614A}" srcOrd="1" destOrd="0" presId="urn:microsoft.com/office/officeart/2005/8/layout/gear1"/>
    <dgm:cxn modelId="{E9B68E2A-D298-4EBC-BF02-6DD128EFFDA6}" type="presOf" srcId="{CAAADD26-A2F1-484D-B9EC-01DBE408E7D5}" destId="{D0272CF2-FB4A-483C-94A2-6733F1EF1221}" srcOrd="2" destOrd="0" presId="urn:microsoft.com/office/officeart/2005/8/layout/gear1"/>
    <dgm:cxn modelId="{7273B1C9-5555-470E-BDA5-554D4FDAB451}" type="presParOf" srcId="{4CDB7D86-0521-4303-BD87-16AB23826D68}" destId="{B8221AA1-A1BC-4CC0-9D28-DDB82BCEF112}" srcOrd="0" destOrd="0" presId="urn:microsoft.com/office/officeart/2005/8/layout/gear1"/>
    <dgm:cxn modelId="{4B3059AD-6D37-4A3A-921E-91009B46A538}" type="presParOf" srcId="{4CDB7D86-0521-4303-BD87-16AB23826D68}" destId="{DCDD0053-3001-42AF-B798-601E2C994DDC}" srcOrd="1" destOrd="0" presId="urn:microsoft.com/office/officeart/2005/8/layout/gear1"/>
    <dgm:cxn modelId="{FEA5C4D8-4908-4D18-AF26-305014A8145E}" type="presParOf" srcId="{4CDB7D86-0521-4303-BD87-16AB23826D68}" destId="{939509DF-EFFA-4EE7-9DCD-399A998D71C9}" srcOrd="2" destOrd="0" presId="urn:microsoft.com/office/officeart/2005/8/layout/gear1"/>
    <dgm:cxn modelId="{01A8BBD9-4B0F-45CF-AB16-BC55D96FBF99}" type="presParOf" srcId="{4CDB7D86-0521-4303-BD87-16AB23826D68}" destId="{4BDA5BED-E2B1-4F56-BE2C-1C4E7CC4EA30}" srcOrd="3" destOrd="0" presId="urn:microsoft.com/office/officeart/2005/8/layout/gear1"/>
    <dgm:cxn modelId="{4F5F4322-3697-4A63-94DB-C12DDB34941E}" type="presParOf" srcId="{4CDB7D86-0521-4303-BD87-16AB23826D68}" destId="{550B12E6-F104-48E4-93DC-220C0529614A}" srcOrd="4" destOrd="0" presId="urn:microsoft.com/office/officeart/2005/8/layout/gear1"/>
    <dgm:cxn modelId="{395FAD85-FB16-451E-B0F6-73EBFF251516}" type="presParOf" srcId="{4CDB7D86-0521-4303-BD87-16AB23826D68}" destId="{D310404A-2E78-4DB5-AFD4-FEC84F3988DA}" srcOrd="5" destOrd="0" presId="urn:microsoft.com/office/officeart/2005/8/layout/gear1"/>
    <dgm:cxn modelId="{C94C04A9-970F-4269-A52E-D625D92DB0BF}" type="presParOf" srcId="{4CDB7D86-0521-4303-BD87-16AB23826D68}" destId="{380E6CF1-EB18-43E9-A5D1-6E1F630E573F}" srcOrd="6" destOrd="0" presId="urn:microsoft.com/office/officeart/2005/8/layout/gear1"/>
    <dgm:cxn modelId="{940070DF-5BA9-4EF0-BB71-60410771CB83}" type="presParOf" srcId="{4CDB7D86-0521-4303-BD87-16AB23826D68}" destId="{D1234FE3-6ABA-4252-B425-877A30DB6DC5}" srcOrd="7" destOrd="0" presId="urn:microsoft.com/office/officeart/2005/8/layout/gear1"/>
    <dgm:cxn modelId="{068A7363-4B00-4C42-8987-780B5E84BAC3}" type="presParOf" srcId="{4CDB7D86-0521-4303-BD87-16AB23826D68}" destId="{D0272CF2-FB4A-483C-94A2-6733F1EF1221}" srcOrd="8" destOrd="0" presId="urn:microsoft.com/office/officeart/2005/8/layout/gear1"/>
    <dgm:cxn modelId="{0F714DE6-4F99-4B33-98A5-4F4E96CEAF67}" type="presParOf" srcId="{4CDB7D86-0521-4303-BD87-16AB23826D68}" destId="{A4C50783-9817-4F44-9175-6C490BBE3BF3}" srcOrd="9" destOrd="0" presId="urn:microsoft.com/office/officeart/2005/8/layout/gear1"/>
    <dgm:cxn modelId="{1ED75E57-9589-4B9A-B601-E7BE9F3B68DB}" type="presParOf" srcId="{4CDB7D86-0521-4303-BD87-16AB23826D68}" destId="{4C25C288-A58C-4B3C-9672-A6C39C9225A6}" srcOrd="10" destOrd="0" presId="urn:microsoft.com/office/officeart/2005/8/layout/gear1"/>
    <dgm:cxn modelId="{0A097D60-FEA1-4E56-8CDB-7A07F423E519}" type="presParOf" srcId="{4CDB7D86-0521-4303-BD87-16AB23826D68}" destId="{827FFEB5-81BC-47BB-9AA9-9FB288B5B3A4}" srcOrd="11" destOrd="0" presId="urn:microsoft.com/office/officeart/2005/8/layout/gear1"/>
    <dgm:cxn modelId="{109C2347-14AC-42DF-9B0F-DC2EB8552277}" type="presParOf" srcId="{4CDB7D86-0521-4303-BD87-16AB23826D68}" destId="{B7287F45-5A28-4DCA-94AE-B60D9F56C0B0}"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5EA477-5603-4972-8CD9-5B656C69A324}">
      <dsp:nvSpPr>
        <dsp:cNvPr id="0" name=""/>
        <dsp:cNvSpPr/>
      </dsp:nvSpPr>
      <dsp:spPr>
        <a:xfrm>
          <a:off x="236806" y="1980"/>
          <a:ext cx="6840000" cy="1307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2000250">
            <a:lnSpc>
              <a:spcPct val="90000"/>
            </a:lnSpc>
            <a:spcBef>
              <a:spcPct val="0"/>
            </a:spcBef>
            <a:spcAft>
              <a:spcPct val="35000"/>
            </a:spcAft>
          </a:pPr>
          <a:r>
            <a:rPr lang="en-US" sz="4500" kern="1200" dirty="0" smtClean="0"/>
            <a:t>Strong Faculty Relationships</a:t>
          </a:r>
          <a:endParaRPr lang="en-US" sz="4500" kern="1200" dirty="0"/>
        </a:p>
      </dsp:txBody>
      <dsp:txXfrm>
        <a:off x="236806" y="1980"/>
        <a:ext cx="6840000" cy="1307129"/>
      </dsp:txXfrm>
    </dsp:sp>
    <dsp:sp modelId="{EBAF286F-86C8-4983-814B-EAFCAE697902}">
      <dsp:nvSpPr>
        <dsp:cNvPr id="0" name=""/>
        <dsp:cNvSpPr/>
      </dsp:nvSpPr>
      <dsp:spPr>
        <a:xfrm>
          <a:off x="596806" y="1374466"/>
          <a:ext cx="6120000" cy="1307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2000250">
            <a:lnSpc>
              <a:spcPct val="90000"/>
            </a:lnSpc>
            <a:spcBef>
              <a:spcPct val="0"/>
            </a:spcBef>
            <a:spcAft>
              <a:spcPct val="35000"/>
            </a:spcAft>
          </a:pPr>
          <a:r>
            <a:rPr lang="en-US" sz="4500" kern="1200" dirty="0" smtClean="0"/>
            <a:t>Institutional Prominence</a:t>
          </a:r>
          <a:endParaRPr lang="en-US" sz="4500" kern="1200" dirty="0"/>
        </a:p>
      </dsp:txBody>
      <dsp:txXfrm>
        <a:off x="596806" y="1374466"/>
        <a:ext cx="6120000" cy="1307129"/>
      </dsp:txXfrm>
    </dsp:sp>
    <dsp:sp modelId="{D8611B6A-08BC-4FC5-82C5-029808D8592A}">
      <dsp:nvSpPr>
        <dsp:cNvPr id="0" name=""/>
        <dsp:cNvSpPr/>
      </dsp:nvSpPr>
      <dsp:spPr>
        <a:xfrm>
          <a:off x="56806" y="2746952"/>
          <a:ext cx="7200000" cy="13071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2000250">
            <a:lnSpc>
              <a:spcPct val="90000"/>
            </a:lnSpc>
            <a:spcBef>
              <a:spcPct val="0"/>
            </a:spcBef>
            <a:spcAft>
              <a:spcPct val="35000"/>
            </a:spcAft>
          </a:pPr>
          <a:r>
            <a:rPr lang="en-US" sz="4500" kern="1200" dirty="0" smtClean="0"/>
            <a:t>Information professional skills</a:t>
          </a:r>
          <a:endParaRPr lang="en-US" sz="4500" kern="1200" dirty="0"/>
        </a:p>
      </dsp:txBody>
      <dsp:txXfrm>
        <a:off x="56806" y="2746952"/>
        <a:ext cx="7200000" cy="13071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B21D8-1BF8-4D32-8DAB-2792A31EDA9F}">
      <dsp:nvSpPr>
        <dsp:cNvPr id="0" name=""/>
        <dsp:cNvSpPr/>
      </dsp:nvSpPr>
      <dsp:spPr>
        <a:xfrm rot="19200000">
          <a:off x="3237" y="1802960"/>
          <a:ext cx="3132864" cy="2036361"/>
        </a:xfrm>
        <a:prstGeom prst="round2Same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44450" rIns="133350" bIns="44450" numCol="1" spcCol="1270" anchor="ctr" anchorCtr="0">
          <a:noAutofit/>
        </a:bodyPr>
        <a:lstStyle/>
        <a:p>
          <a:pPr lvl="0" algn="ctr" defTabSz="1555750">
            <a:lnSpc>
              <a:spcPct val="90000"/>
            </a:lnSpc>
            <a:spcBef>
              <a:spcPct val="0"/>
            </a:spcBef>
            <a:spcAft>
              <a:spcPct val="35000"/>
            </a:spcAft>
          </a:pPr>
          <a:r>
            <a:rPr lang="en-US" sz="3500" kern="1200" dirty="0" smtClean="0"/>
            <a:t>Acquiring Tools and Resources</a:t>
          </a:r>
          <a:endParaRPr lang="en-US" sz="3500" kern="1200" dirty="0"/>
        </a:p>
      </dsp:txBody>
      <dsp:txXfrm>
        <a:off x="134593" y="1890739"/>
        <a:ext cx="2934050" cy="1936954"/>
      </dsp:txXfrm>
    </dsp:sp>
    <dsp:sp modelId="{50CA0EF9-3C24-4365-A52C-7BD8E33CA4E4}">
      <dsp:nvSpPr>
        <dsp:cNvPr id="0" name=""/>
        <dsp:cNvSpPr/>
      </dsp:nvSpPr>
      <dsp:spPr>
        <a:xfrm>
          <a:off x="3550080" y="512015"/>
          <a:ext cx="3132864" cy="2036361"/>
        </a:xfrm>
        <a:prstGeom prst="round2Same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44450" rIns="133350" bIns="44450" numCol="1" spcCol="1270" anchor="ctr" anchorCtr="0">
          <a:noAutofit/>
        </a:bodyPr>
        <a:lstStyle/>
        <a:p>
          <a:pPr lvl="0" algn="ctr" defTabSz="1555750">
            <a:lnSpc>
              <a:spcPct val="90000"/>
            </a:lnSpc>
            <a:spcBef>
              <a:spcPct val="0"/>
            </a:spcBef>
            <a:spcAft>
              <a:spcPct val="35000"/>
            </a:spcAft>
          </a:pPr>
          <a:r>
            <a:rPr lang="en-US" sz="3500" kern="1200" dirty="0" smtClean="0"/>
            <a:t>My Research </a:t>
          </a:r>
          <a:endParaRPr lang="en-US" sz="3500" kern="1200" dirty="0"/>
        </a:p>
      </dsp:txBody>
      <dsp:txXfrm>
        <a:off x="3649487" y="611422"/>
        <a:ext cx="2934050" cy="1936954"/>
      </dsp:txXfrm>
    </dsp:sp>
    <dsp:sp modelId="{1064EC8B-FF37-4A3E-B041-D10A0AED3F73}">
      <dsp:nvSpPr>
        <dsp:cNvPr id="0" name=""/>
        <dsp:cNvSpPr/>
      </dsp:nvSpPr>
      <dsp:spPr>
        <a:xfrm rot="2400000">
          <a:off x="7096923" y="1802960"/>
          <a:ext cx="3132864" cy="2036361"/>
        </a:xfrm>
        <a:prstGeom prst="round2Same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44450" rIns="133350" bIns="44450" numCol="1" spcCol="1270" anchor="ctr" anchorCtr="0">
          <a:noAutofit/>
        </a:bodyPr>
        <a:lstStyle/>
        <a:p>
          <a:pPr lvl="0" algn="ctr" defTabSz="1555750">
            <a:lnSpc>
              <a:spcPct val="90000"/>
            </a:lnSpc>
            <a:spcBef>
              <a:spcPct val="0"/>
            </a:spcBef>
            <a:spcAft>
              <a:spcPct val="35000"/>
            </a:spcAft>
          </a:pPr>
          <a:r>
            <a:rPr lang="en-US" sz="3500" kern="1200" dirty="0" smtClean="0"/>
            <a:t>Consultations and DH Center Support</a:t>
          </a:r>
          <a:endParaRPr lang="en-US" sz="3500" kern="1200" dirty="0"/>
        </a:p>
      </dsp:txBody>
      <dsp:txXfrm>
        <a:off x="7164381" y="1890739"/>
        <a:ext cx="2934050" cy="1936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39D28-E16D-42B4-9D8B-D69C8B4D51E8}">
      <dsp:nvSpPr>
        <dsp:cNvPr id="0" name=""/>
        <dsp:cNvSpPr/>
      </dsp:nvSpPr>
      <dsp:spPr>
        <a:xfrm>
          <a:off x="1383" y="1216409"/>
          <a:ext cx="1834381" cy="183438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Scholar</a:t>
          </a:r>
          <a:endParaRPr lang="en-US" sz="1900" kern="1200" dirty="0"/>
        </a:p>
      </dsp:txBody>
      <dsp:txXfrm>
        <a:off x="270022" y="1485048"/>
        <a:ext cx="1297103" cy="1297103"/>
      </dsp:txXfrm>
    </dsp:sp>
    <dsp:sp modelId="{668DEDD7-6B61-4EB2-8937-F45EB37E7D4C}">
      <dsp:nvSpPr>
        <dsp:cNvPr id="0" name=""/>
        <dsp:cNvSpPr/>
      </dsp:nvSpPr>
      <dsp:spPr>
        <a:xfrm>
          <a:off x="1984716" y="1601629"/>
          <a:ext cx="1063941" cy="1063941"/>
        </a:xfrm>
        <a:prstGeom prst="mathPlus">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125741" y="2008480"/>
        <a:ext cx="781891" cy="250239"/>
      </dsp:txXfrm>
    </dsp:sp>
    <dsp:sp modelId="{A2A4F10E-91BB-476E-8229-7D73AF7E3A97}">
      <dsp:nvSpPr>
        <dsp:cNvPr id="0" name=""/>
        <dsp:cNvSpPr/>
      </dsp:nvSpPr>
      <dsp:spPr>
        <a:xfrm>
          <a:off x="3197609" y="1216409"/>
          <a:ext cx="1834381" cy="183438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Computer Programmer</a:t>
          </a:r>
          <a:endParaRPr lang="en-US" sz="1900" kern="1200" dirty="0"/>
        </a:p>
      </dsp:txBody>
      <dsp:txXfrm>
        <a:off x="3466248" y="1485048"/>
        <a:ext cx="1297103" cy="1297103"/>
      </dsp:txXfrm>
    </dsp:sp>
    <dsp:sp modelId="{BCF32ACB-ABBD-45D9-841C-7A3209D6DC03}">
      <dsp:nvSpPr>
        <dsp:cNvPr id="0" name=""/>
        <dsp:cNvSpPr/>
      </dsp:nvSpPr>
      <dsp:spPr>
        <a:xfrm>
          <a:off x="5180942" y="1601629"/>
          <a:ext cx="1063941" cy="1063941"/>
        </a:xfrm>
        <a:prstGeom prst="mathEqual">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321967" y="1820801"/>
        <a:ext cx="781891" cy="625597"/>
      </dsp:txXfrm>
    </dsp:sp>
    <dsp:sp modelId="{97CA5340-0F9A-4865-ADAE-3E0604376CDC}">
      <dsp:nvSpPr>
        <dsp:cNvPr id="0" name=""/>
        <dsp:cNvSpPr/>
      </dsp:nvSpPr>
      <dsp:spPr>
        <a:xfrm>
          <a:off x="6393835" y="1216409"/>
          <a:ext cx="1834381" cy="183438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Exciting DH Project!</a:t>
          </a:r>
          <a:endParaRPr lang="en-US" sz="1900" kern="1200" dirty="0"/>
        </a:p>
      </dsp:txBody>
      <dsp:txXfrm>
        <a:off x="6662474" y="1485048"/>
        <a:ext cx="1297103" cy="12971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4B1AE-6EBD-4422-A6EB-C29DB7CA7A2C}">
      <dsp:nvSpPr>
        <dsp:cNvPr id="0" name=""/>
        <dsp:cNvSpPr/>
      </dsp:nvSpPr>
      <dsp:spPr>
        <a:xfrm>
          <a:off x="2606903" y="1280"/>
          <a:ext cx="2099806" cy="104990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Scholar</a:t>
          </a:r>
          <a:endParaRPr lang="en-US" sz="2800" kern="1200" dirty="0"/>
        </a:p>
      </dsp:txBody>
      <dsp:txXfrm>
        <a:off x="2637654" y="32031"/>
        <a:ext cx="2038304" cy="988401"/>
      </dsp:txXfrm>
    </dsp:sp>
    <dsp:sp modelId="{79DA8A8C-3FE5-4814-BB33-757ABBB7A312}">
      <dsp:nvSpPr>
        <dsp:cNvPr id="0" name=""/>
        <dsp:cNvSpPr/>
      </dsp:nvSpPr>
      <dsp:spPr>
        <a:xfrm rot="3600000">
          <a:off x="3976490" y="1844297"/>
          <a:ext cx="1094759" cy="367466"/>
        </a:xfrm>
        <a:prstGeom prst="lef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086730" y="1917790"/>
        <a:ext cx="874279" cy="220480"/>
      </dsp:txXfrm>
    </dsp:sp>
    <dsp:sp modelId="{B9A1E0A4-51AE-4A03-8BBB-17B035584AA2}">
      <dsp:nvSpPr>
        <dsp:cNvPr id="0" name=""/>
        <dsp:cNvSpPr/>
      </dsp:nvSpPr>
      <dsp:spPr>
        <a:xfrm>
          <a:off x="4341030" y="3004878"/>
          <a:ext cx="2099806" cy="104990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Librarian</a:t>
          </a:r>
          <a:endParaRPr lang="en-US" sz="2800" kern="1200" dirty="0"/>
        </a:p>
      </dsp:txBody>
      <dsp:txXfrm>
        <a:off x="4371781" y="3035629"/>
        <a:ext cx="2038304" cy="988401"/>
      </dsp:txXfrm>
    </dsp:sp>
    <dsp:sp modelId="{B33BF6E5-621C-4FE6-BF25-4CEBE363A464}">
      <dsp:nvSpPr>
        <dsp:cNvPr id="0" name=""/>
        <dsp:cNvSpPr/>
      </dsp:nvSpPr>
      <dsp:spPr>
        <a:xfrm rot="10800000">
          <a:off x="3109426" y="3346096"/>
          <a:ext cx="1094759" cy="367466"/>
        </a:xfrm>
        <a:prstGeom prst="lef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3219666" y="3419589"/>
        <a:ext cx="874279" cy="220480"/>
      </dsp:txXfrm>
    </dsp:sp>
    <dsp:sp modelId="{D02D2BBF-E62E-40E1-A017-CB55B069D819}">
      <dsp:nvSpPr>
        <dsp:cNvPr id="0" name=""/>
        <dsp:cNvSpPr/>
      </dsp:nvSpPr>
      <dsp:spPr>
        <a:xfrm>
          <a:off x="872775" y="3004878"/>
          <a:ext cx="2099806" cy="104990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Technologist</a:t>
          </a:r>
          <a:endParaRPr lang="en-US" sz="2800" kern="1200" dirty="0"/>
        </a:p>
      </dsp:txBody>
      <dsp:txXfrm>
        <a:off x="903526" y="3035629"/>
        <a:ext cx="2038304" cy="988401"/>
      </dsp:txXfrm>
    </dsp:sp>
    <dsp:sp modelId="{567295A4-9580-4559-B3A2-54645F418CC7}">
      <dsp:nvSpPr>
        <dsp:cNvPr id="0" name=""/>
        <dsp:cNvSpPr/>
      </dsp:nvSpPr>
      <dsp:spPr>
        <a:xfrm rot="18000000">
          <a:off x="2242362" y="1844297"/>
          <a:ext cx="1094759" cy="367466"/>
        </a:xfrm>
        <a:prstGeom prst="lef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352602" y="1917790"/>
        <a:ext cx="874279" cy="2204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diagrams.loki3.com/VaryingWidthList+Icon">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41B5A5-EEB9-BD4D-A79B-337D72306A3E}" type="datetimeFigureOut">
              <a:rPr lang="en-US" smtClean="0"/>
              <a:t>11/27/2016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DF80D-1FCF-9D4D-9F36-2C9FE1397A8F}" type="slidenum">
              <a:rPr lang="en-US" smtClean="0"/>
              <a:t>‹#›</a:t>
            </a:fld>
            <a:endParaRPr lang="en-US"/>
          </a:p>
        </p:txBody>
      </p:sp>
    </p:spTree>
    <p:extLst>
      <p:ext uri="{BB962C8B-B14F-4D97-AF65-F5344CB8AC3E}">
        <p14:creationId xmlns:p14="http://schemas.microsoft.com/office/powerpoint/2010/main" val="2040916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I’d like to talk about today: After a brief consideration of why librarians are positioned to collaborate on DH research, I’d like to speak about my work in digital humanities with colleagues at the University of Illinois and beyond, and then briefly discuss some possible ideas for how librarians and scholars can forge new collaborations for scholarship.</a:t>
            </a:r>
          </a:p>
        </p:txBody>
      </p:sp>
      <p:sp>
        <p:nvSpPr>
          <p:cNvPr id="4" name="Slide Number Placeholder 3"/>
          <p:cNvSpPr>
            <a:spLocks noGrp="1"/>
          </p:cNvSpPr>
          <p:nvPr>
            <p:ph type="sldNum" sz="quarter" idx="10"/>
          </p:nvPr>
        </p:nvSpPr>
        <p:spPr/>
        <p:txBody>
          <a:bodyPr/>
          <a:lstStyle/>
          <a:p>
            <a:fld id="{10E64F6C-8B30-4798-A8B5-515747C630CD}" type="slidenum">
              <a:rPr lang="en-US" smtClean="0"/>
              <a:t>2</a:t>
            </a:fld>
            <a:endParaRPr lang="en-US"/>
          </a:p>
        </p:txBody>
      </p:sp>
    </p:spTree>
    <p:extLst>
      <p:ext uri="{BB962C8B-B14F-4D97-AF65-F5344CB8AC3E}">
        <p14:creationId xmlns:p14="http://schemas.microsoft.com/office/powerpoint/2010/main" val="1510462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of the newest collaborative projects we’ve embarked on is Publishing Without Walls, a new 3-year Mellon funded initiative at Illinois to develop digital publishing services. We in the Library are partnering with GSLIS, our humanities institute, and the African American Studies department to engage with scholars around digital publications across the disciplines: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will have two imprints, Humanities Without Walls, which is a Mellon-funded initiative out of the humanities institute to support experimental collaborative humanities research; and an African-American Studies imprint that supports HBCU scholars. We are already collaborating with scholars in musicology, media studies, history, and English literature on digital projects and publications, and we anticipate building out these collaborations.  This work is part of our effort to support digital scholarship by facilitating new modes of publication. </a:t>
            </a:r>
          </a:p>
          <a:p>
            <a:endParaRPr lang="en-US" dirty="0"/>
          </a:p>
        </p:txBody>
      </p:sp>
      <p:sp>
        <p:nvSpPr>
          <p:cNvPr id="4" name="Slide Number Placeholder 3"/>
          <p:cNvSpPr>
            <a:spLocks noGrp="1"/>
          </p:cNvSpPr>
          <p:nvPr>
            <p:ph type="sldNum" sz="quarter" idx="10"/>
          </p:nvPr>
        </p:nvSpPr>
        <p:spPr/>
        <p:txBody>
          <a:bodyPr/>
          <a:lstStyle/>
          <a:p>
            <a:fld id="{10E64F6C-8B30-4798-A8B5-515747C630CD}" type="slidenum">
              <a:rPr lang="en-US" smtClean="0"/>
              <a:t>15</a:t>
            </a:fld>
            <a:endParaRPr lang="en-US"/>
          </a:p>
        </p:txBody>
      </p:sp>
    </p:spTree>
    <p:extLst>
      <p:ext uri="{BB962C8B-B14F-4D97-AF65-F5344CB8AC3E}">
        <p14:creationId xmlns:p14="http://schemas.microsoft.com/office/powerpoint/2010/main" val="3573716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another</a:t>
            </a:r>
            <a:r>
              <a:rPr lang="en-US" sz="1200" kern="1200" baseline="0" dirty="0" smtClean="0">
                <a:solidFill>
                  <a:schemeClr val="tx1"/>
                </a:solidFill>
                <a:effectLst/>
                <a:latin typeface="+mn-lt"/>
                <a:ea typeface="+mn-ea"/>
                <a:cs typeface="+mn-cs"/>
              </a:rPr>
              <a:t> aspect of digital humanities is working in the classroom with students: </a:t>
            </a:r>
            <a:r>
              <a:rPr lang="en-US" sz="1200" kern="1200" dirty="0" smtClean="0">
                <a:solidFill>
                  <a:schemeClr val="tx1"/>
                </a:solidFill>
                <a:effectLst/>
                <a:latin typeface="+mn-lt"/>
                <a:ea typeface="+mn-ea"/>
                <a:cs typeface="+mn-cs"/>
              </a:rPr>
              <a:t>This involves partnering with faculty to teaching digital humanities tools to undergraduates, and helping them use these tools to analyze and publish their research for their final projects. </a:t>
            </a:r>
          </a:p>
          <a:p>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These types of collaborations have included teaching </a:t>
            </a:r>
            <a:r>
              <a:rPr lang="en-US" sz="1200" kern="1200" dirty="0" err="1" smtClean="0">
                <a:solidFill>
                  <a:schemeClr val="tx1"/>
                </a:solidFill>
                <a:effectLst/>
                <a:latin typeface="+mn-lt"/>
                <a:ea typeface="+mn-ea"/>
                <a:cs typeface="+mn-cs"/>
              </a:rPr>
              <a:t>Omeka</a:t>
            </a:r>
            <a:r>
              <a:rPr lang="en-US" sz="1200" kern="1200" dirty="0" smtClean="0">
                <a:solidFill>
                  <a:schemeClr val="tx1"/>
                </a:solidFill>
                <a:effectLst/>
                <a:latin typeface="+mn-lt"/>
                <a:ea typeface="+mn-ea"/>
                <a:cs typeface="+mn-cs"/>
              </a:rPr>
              <a:t>, the online exhibition platform, to students in English, Media &amp; Cinema Studies, and Architecture courses for hosting their final research projects that often included digital content created by the students such as videos, and for digital writing essays.  We also have used </a:t>
            </a:r>
            <a:r>
              <a:rPr lang="en-US" sz="1200" kern="1200" dirty="0" err="1" smtClean="0">
                <a:solidFill>
                  <a:schemeClr val="tx1"/>
                </a:solidFill>
                <a:effectLst/>
                <a:latin typeface="+mn-lt"/>
                <a:ea typeface="+mn-ea"/>
                <a:cs typeface="+mn-cs"/>
              </a:rPr>
              <a:t>Wordpress</a:t>
            </a:r>
            <a:r>
              <a:rPr lang="en-US" sz="1200" kern="1200" dirty="0" smtClean="0">
                <a:solidFill>
                  <a:schemeClr val="tx1"/>
                </a:solidFill>
                <a:effectLst/>
                <a:latin typeface="+mn-lt"/>
                <a:ea typeface="+mn-ea"/>
                <a:cs typeface="+mn-cs"/>
              </a:rPr>
              <a:t>, the well-known blogging platform; and Scalar, a relatively new digital publishing platform developed by researchers at the University of Southern California, in Media and Cinema Studies courses for enabling students to create interactive media-rich digital projects that are published with a variety of media content.  </a:t>
            </a:r>
          </a:p>
          <a:p>
            <a:endParaRPr lang="en-US" dirty="0"/>
          </a:p>
        </p:txBody>
      </p:sp>
      <p:sp>
        <p:nvSpPr>
          <p:cNvPr id="4" name="Slide Number Placeholder 3"/>
          <p:cNvSpPr>
            <a:spLocks noGrp="1"/>
          </p:cNvSpPr>
          <p:nvPr>
            <p:ph type="sldNum" sz="quarter" idx="10"/>
          </p:nvPr>
        </p:nvSpPr>
        <p:spPr/>
        <p:txBody>
          <a:bodyPr/>
          <a:lstStyle/>
          <a:p>
            <a:fld id="{10E64F6C-8B30-4798-A8B5-515747C630CD}" type="slidenum">
              <a:rPr lang="en-US" smtClean="0"/>
              <a:t>16</a:t>
            </a:fld>
            <a:endParaRPr lang="en-US"/>
          </a:p>
        </p:txBody>
      </p:sp>
    </p:spTree>
    <p:extLst>
      <p:ext uri="{BB962C8B-B14F-4D97-AF65-F5344CB8AC3E}">
        <p14:creationId xmlns:p14="http://schemas.microsoft.com/office/powerpoint/2010/main" val="2665465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Additionally, we have a relatively new program in the Scholarly Commons for publishing undergraduate research journals via the Open Journal System software (better known as OJS):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publish undergraduate research journals for Political Science, an interdisciplinary initiative called Ethnography of the University, the agriculture and consumer sciences college, and the English department, where I serve as a faculty advisor to their undergraduate research journal.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all of this feeds into our library services and serves to advance our research and teaching collaborations for digital scholarship.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E64F6C-8B30-4798-A8B5-515747C630CD}" type="slidenum">
              <a:rPr lang="en-US" smtClean="0"/>
              <a:t>17</a:t>
            </a:fld>
            <a:endParaRPr lang="en-US"/>
          </a:p>
        </p:txBody>
      </p:sp>
    </p:spTree>
    <p:extLst>
      <p:ext uri="{BB962C8B-B14F-4D97-AF65-F5344CB8AC3E}">
        <p14:creationId xmlns:p14="http://schemas.microsoft.com/office/powerpoint/2010/main" val="992671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Drawing upon these examples from our library, as well as the many other models for digital humanities research initiatives we see at other institutions around the world, I believe I’ve begun to build an argument for urgency of libraries to become engaged in digital scholarship through research collaborations, teaching and learning, and providing hubs of services.</a:t>
            </a:r>
          </a:p>
          <a:p>
            <a:endParaRPr lang="en-US" dirty="0"/>
          </a:p>
        </p:txBody>
      </p:sp>
      <p:sp>
        <p:nvSpPr>
          <p:cNvPr id="4" name="Slide Number Placeholder 3"/>
          <p:cNvSpPr>
            <a:spLocks noGrp="1"/>
          </p:cNvSpPr>
          <p:nvPr>
            <p:ph type="sldNum" sz="quarter" idx="10"/>
          </p:nvPr>
        </p:nvSpPr>
        <p:spPr/>
        <p:txBody>
          <a:bodyPr/>
          <a:lstStyle/>
          <a:p>
            <a:fld id="{10E64F6C-8B30-4798-A8B5-515747C630CD}" type="slidenum">
              <a:rPr lang="en-US" smtClean="0"/>
              <a:t>18</a:t>
            </a:fld>
            <a:endParaRPr lang="en-US"/>
          </a:p>
        </p:txBody>
      </p:sp>
    </p:spTree>
    <p:extLst>
      <p:ext uri="{BB962C8B-B14F-4D97-AF65-F5344CB8AC3E}">
        <p14:creationId xmlns:p14="http://schemas.microsoft.com/office/powerpoint/2010/main" val="300402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some expert views, there is a growing body of literature on how librarians can build skills and capacities for supporting digital scholarship: </a:t>
            </a:r>
          </a:p>
          <a:p>
            <a:r>
              <a:rPr lang="en-US" sz="1200" kern="1200" dirty="0" smtClean="0">
                <a:solidFill>
                  <a:schemeClr val="tx1"/>
                </a:solidFill>
                <a:effectLst/>
                <a:latin typeface="+mn-lt"/>
                <a:ea typeface="+mn-ea"/>
                <a:cs typeface="+mn-cs"/>
              </a:rPr>
              <a:t>The 2011 ACRL </a:t>
            </a:r>
            <a:r>
              <a:rPr lang="en-US" sz="1200" i="1" kern="1200" dirty="0" smtClean="0">
                <a:solidFill>
                  <a:schemeClr val="tx1"/>
                </a:solidFill>
                <a:effectLst/>
                <a:latin typeface="+mn-lt"/>
                <a:ea typeface="+mn-ea"/>
                <a:cs typeface="+mn-cs"/>
              </a:rPr>
              <a:t>Value of Academic Libraries</a:t>
            </a:r>
            <a:r>
              <a:rPr lang="en-US" sz="1200" kern="1200" dirty="0" smtClean="0">
                <a:solidFill>
                  <a:schemeClr val="tx1"/>
                </a:solidFill>
                <a:effectLst/>
                <a:latin typeface="+mn-lt"/>
                <a:ea typeface="+mn-ea"/>
                <a:cs typeface="+mn-cs"/>
              </a:rPr>
              <a:t> report argues that “research collaborations between faculty and librarians continue to benefit both partners. Faculty benefit from library resources and librarian expertise. . . . librarians benefit from the opportunity to  ‘secure the library’s future as a significant partner in research and scholarship.’”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the ARL report </a:t>
            </a:r>
            <a:r>
              <a:rPr lang="en-US" sz="1200" b="1" kern="1200" dirty="0" smtClean="0">
                <a:solidFill>
                  <a:schemeClr val="tx1"/>
                </a:solidFill>
                <a:effectLst/>
                <a:latin typeface="+mn-lt"/>
                <a:ea typeface="+mn-ea"/>
                <a:cs typeface="+mn-cs"/>
              </a:rPr>
              <a:t>New Roles for New Times: Digital Curation for Preservation</a:t>
            </a:r>
            <a:r>
              <a:rPr lang="en-US" sz="1200" kern="1200" dirty="0" smtClean="0">
                <a:solidFill>
                  <a:schemeClr val="tx1"/>
                </a:solidFill>
                <a:effectLst/>
                <a:latin typeface="+mn-lt"/>
                <a:ea typeface="+mn-ea"/>
                <a:cs typeface="+mn-cs"/>
              </a:rPr>
              <a:t> explicitly identifies digital humanities as a research area where libraries can become research collaborators, as quoted here.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reports are among a number of studies that suggests research partnerships between faculty and librarians—as well as with other types of users—is more necessary than ever, and it also deepening to the point of revolutionizing user services: As we have seen at Illinois and at our counterparts across North America and abroad, academic libraries have begun positioning themselves as key spaces for our users:  integrated learning spaces and media commons, hubs for digitization, and multi-service research centers.  These initial transformations in user services and collections are key indicators that reveal ways in which libraries can begin to insert themselves into the conversation of digital humanities research and practice.</a:t>
            </a:r>
          </a:p>
          <a:p>
            <a:endParaRPr lang="en-US" dirty="0"/>
          </a:p>
        </p:txBody>
      </p:sp>
      <p:sp>
        <p:nvSpPr>
          <p:cNvPr id="4" name="Slide Number Placeholder 3"/>
          <p:cNvSpPr>
            <a:spLocks noGrp="1"/>
          </p:cNvSpPr>
          <p:nvPr>
            <p:ph type="sldNum" sz="quarter" idx="10"/>
          </p:nvPr>
        </p:nvSpPr>
        <p:spPr/>
        <p:txBody>
          <a:bodyPr/>
          <a:lstStyle/>
          <a:p>
            <a:fld id="{10E64F6C-8B30-4798-A8B5-515747C630CD}" type="slidenum">
              <a:rPr lang="en-US" smtClean="0"/>
              <a:t>19</a:t>
            </a:fld>
            <a:endParaRPr lang="en-US"/>
          </a:p>
        </p:txBody>
      </p:sp>
    </p:spTree>
    <p:extLst>
      <p:ext uri="{BB962C8B-B14F-4D97-AF65-F5344CB8AC3E}">
        <p14:creationId xmlns:p14="http://schemas.microsoft.com/office/powerpoint/2010/main" val="170387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the last</a:t>
            </a:r>
            <a:r>
              <a:rPr lang="en-US" sz="1200" kern="1200" baseline="0" dirty="0" smtClean="0">
                <a:solidFill>
                  <a:schemeClr val="tx1"/>
                </a:solidFill>
                <a:effectLst/>
                <a:latin typeface="+mn-lt"/>
                <a:ea typeface="+mn-ea"/>
                <a:cs typeface="+mn-cs"/>
              </a:rPr>
              <a:t> part </a:t>
            </a:r>
            <a:r>
              <a:rPr lang="en-US" sz="1200" kern="1200" dirty="0" smtClean="0">
                <a:solidFill>
                  <a:schemeClr val="tx1"/>
                </a:solidFill>
                <a:effectLst/>
                <a:latin typeface="+mn-lt"/>
                <a:ea typeface="+mn-ea"/>
                <a:cs typeface="+mn-cs"/>
              </a:rPr>
              <a:t>of my talk, I’d like to think about how we can build a community of practice for digital scholarship in the library. I’d like to discuss how librarians can be partners in digital scholarship and embed themselves in this research ecosystem in three ways: </a:t>
            </a:r>
          </a:p>
          <a:p>
            <a:pPr lvl="0"/>
            <a:r>
              <a:rPr lang="en-US" sz="1200" kern="1200" dirty="0" smtClean="0">
                <a:solidFill>
                  <a:schemeClr val="tx1"/>
                </a:solidFill>
                <a:effectLst/>
                <a:latin typeface="+mn-lt"/>
                <a:ea typeface="+mn-ea"/>
                <a:cs typeface="+mn-cs"/>
              </a:rPr>
              <a:t>library support services for digital scholarship</a:t>
            </a:r>
          </a:p>
          <a:p>
            <a:pPr lvl="0"/>
            <a:r>
              <a:rPr lang="en-US" sz="1200" kern="1200" dirty="0" smtClean="0">
                <a:solidFill>
                  <a:schemeClr val="tx1"/>
                </a:solidFill>
                <a:effectLst/>
                <a:latin typeface="+mn-lt"/>
                <a:ea typeface="+mn-ea"/>
                <a:cs typeface="+mn-cs"/>
              </a:rPr>
              <a:t>research collaborations with other units and institutions; and </a:t>
            </a:r>
          </a:p>
          <a:p>
            <a:pPr lvl="0"/>
            <a:r>
              <a:rPr lang="en-US" sz="1200" kern="1200" dirty="0" smtClean="0">
                <a:solidFill>
                  <a:schemeClr val="tx1"/>
                </a:solidFill>
                <a:effectLst/>
                <a:latin typeface="+mn-lt"/>
                <a:ea typeface="+mn-ea"/>
                <a:cs typeface="+mn-cs"/>
              </a:rPr>
              <a:t>Working with faculty on teaching and learning with digital humanities tools.  </a:t>
            </a:r>
          </a:p>
        </p:txBody>
      </p:sp>
      <p:sp>
        <p:nvSpPr>
          <p:cNvPr id="4" name="Slide Number Placeholder 3"/>
          <p:cNvSpPr>
            <a:spLocks noGrp="1"/>
          </p:cNvSpPr>
          <p:nvPr>
            <p:ph type="sldNum" sz="quarter" idx="10"/>
          </p:nvPr>
        </p:nvSpPr>
        <p:spPr/>
        <p:txBody>
          <a:bodyPr/>
          <a:lstStyle/>
          <a:p>
            <a:fld id="{10E64F6C-8B30-4798-A8B5-515747C630CD}" type="slidenum">
              <a:rPr lang="en-US" smtClean="0"/>
              <a:t>20</a:t>
            </a:fld>
            <a:endParaRPr lang="en-US"/>
          </a:p>
        </p:txBody>
      </p:sp>
    </p:spTree>
    <p:extLst>
      <p:ext uri="{BB962C8B-B14F-4D97-AF65-F5344CB8AC3E}">
        <p14:creationId xmlns:p14="http://schemas.microsoft.com/office/powerpoint/2010/main" val="3402708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Digital humanities research support initiatives have been expanding in academic libraries in recent years, and with good reason: 	As Bernard </a:t>
            </a:r>
            <a:r>
              <a:rPr lang="en-US" sz="1200" kern="1200" dirty="0" err="1" smtClean="0">
                <a:solidFill>
                  <a:schemeClr val="tx1"/>
                </a:solidFill>
                <a:effectLst/>
                <a:latin typeface="+mn-lt"/>
                <a:ea typeface="+mn-ea"/>
                <a:cs typeface="+mn-cs"/>
              </a:rPr>
              <a:t>Frischer</a:t>
            </a:r>
            <a:r>
              <a:rPr lang="en-US" sz="1200" kern="1200" dirty="0" smtClean="0">
                <a:solidFill>
                  <a:schemeClr val="tx1"/>
                </a:solidFill>
                <a:effectLst/>
                <a:latin typeface="+mn-lt"/>
                <a:ea typeface="+mn-ea"/>
                <a:cs typeface="+mn-cs"/>
              </a:rPr>
              <a:t> wrote in a CLIR’s Library As Place report, “The research library will survive because of the introduction of ever more and newer digital technologies, not in spite of them.”  </a:t>
            </a:r>
          </a:p>
          <a:p>
            <a:r>
              <a:rPr lang="en-US" sz="1200" kern="1200" dirty="0" smtClean="0">
                <a:solidFill>
                  <a:schemeClr val="tx1"/>
                </a:solidFill>
                <a:effectLst/>
                <a:latin typeface="+mn-lt"/>
                <a:ea typeface="+mn-ea"/>
                <a:cs typeface="+mn-cs"/>
              </a:rPr>
              <a:t> I’d recommend several reports: Davis and </a:t>
            </a:r>
            <a:r>
              <a:rPr lang="en-US" sz="1200" kern="1200" dirty="0" err="1" smtClean="0">
                <a:solidFill>
                  <a:schemeClr val="tx1"/>
                </a:solidFill>
                <a:effectLst/>
                <a:latin typeface="+mn-lt"/>
                <a:ea typeface="+mn-ea"/>
                <a:cs typeface="+mn-cs"/>
              </a:rPr>
              <a:t>Dombrowski’s</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Divided and Conquered </a:t>
            </a:r>
            <a:r>
              <a:rPr lang="en-US" sz="1200" kern="1200" dirty="0" smtClean="0">
                <a:solidFill>
                  <a:schemeClr val="tx1"/>
                </a:solidFill>
                <a:effectLst/>
                <a:latin typeface="+mn-lt"/>
                <a:ea typeface="+mn-ea"/>
                <a:cs typeface="+mn-cs"/>
              </a:rPr>
              <a:t>NITLE report;  Diane </a:t>
            </a:r>
            <a:r>
              <a:rPr lang="en-US" sz="1200" kern="1200" dirty="0" err="1" smtClean="0">
                <a:solidFill>
                  <a:schemeClr val="tx1"/>
                </a:solidFill>
                <a:effectLst/>
                <a:latin typeface="+mn-lt"/>
                <a:ea typeface="+mn-ea"/>
                <a:cs typeface="+mn-cs"/>
              </a:rPr>
              <a:t>Zorich’s</a:t>
            </a:r>
            <a:r>
              <a:rPr lang="en-US" sz="1200" kern="1200" dirty="0" smtClean="0">
                <a:solidFill>
                  <a:schemeClr val="tx1"/>
                </a:solidFill>
                <a:effectLst/>
                <a:latin typeface="+mn-lt"/>
                <a:ea typeface="+mn-ea"/>
                <a:cs typeface="+mn-cs"/>
              </a:rPr>
              <a:t> 2008 CLIR report on digital humanities research centers in the U.S., and the Association of Research Libraries SPEC #326 kit on digital humanities centers in libraries published in 2011. </a:t>
            </a:r>
            <a:r>
              <a:rPr lang="en-US" sz="1200" kern="1200" dirty="0" err="1" smtClean="0">
                <a:solidFill>
                  <a:schemeClr val="tx1"/>
                </a:solidFill>
                <a:effectLst/>
                <a:latin typeface="+mn-lt"/>
                <a:ea typeface="+mn-ea"/>
                <a:cs typeface="+mn-cs"/>
              </a:rPr>
              <a:t>Zorich</a:t>
            </a:r>
            <a:r>
              <a:rPr lang="en-US" sz="1200" kern="1200" dirty="0" smtClean="0">
                <a:solidFill>
                  <a:schemeClr val="tx1"/>
                </a:solidFill>
                <a:effectLst/>
                <a:latin typeface="+mn-lt"/>
                <a:ea typeface="+mn-ea"/>
                <a:cs typeface="+mn-cs"/>
              </a:rPr>
              <a:t> notes in her study that in order for digital humanities centers to survive, collaborations with librarians and information scientists are vital.  But how many libraries are taking part in digital scholarship initiatives?  </a:t>
            </a:r>
          </a:p>
          <a:p>
            <a:r>
              <a:rPr lang="en-US" sz="1200" kern="1200" dirty="0" smtClean="0">
                <a:solidFill>
                  <a:schemeClr val="tx1"/>
                </a:solidFill>
                <a:effectLst/>
                <a:latin typeface="+mn-lt"/>
                <a:ea typeface="+mn-ea"/>
                <a:cs typeface="+mn-cs"/>
              </a:rPr>
              <a:t>ARL’s SPEC study on digital humanities in 2011 noted that of the sixty-four ARL libraries that responded to the SPEC survey, many were still developing staffing profiles and support structures for fully supporting digital humanities research: only five libraries had specifically digital humanities centers, while nearly twenty-five percent had some type of digital scholarship center and another forty-eight percent reported providing ad hoc services.  As we build out these services, we need to think about the modes that most effectively reach our users and researchers.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E64F6C-8B30-4798-A8B5-515747C630CD}" type="slidenum">
              <a:rPr lang="en-US" smtClean="0"/>
              <a:t>21</a:t>
            </a:fld>
            <a:endParaRPr lang="en-US"/>
          </a:p>
        </p:txBody>
      </p:sp>
    </p:spTree>
    <p:extLst>
      <p:ext uri="{BB962C8B-B14F-4D97-AF65-F5344CB8AC3E}">
        <p14:creationId xmlns:p14="http://schemas.microsoft.com/office/powerpoint/2010/main" val="71497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think one key is to ask ourselves, “Who are the users of digital humanities tools and services?”  They have a vast spectrum of research interests and concerns, and range in type from the public patrons who may walk through our doors to the students, researchers, and faculty who conduct advanced research and make groundbreaking discoveries.</a:t>
            </a:r>
          </a:p>
          <a:p>
            <a:r>
              <a:rPr lang="en-US" sz="1200" kern="1200" dirty="0" smtClean="0">
                <a:solidFill>
                  <a:schemeClr val="tx1"/>
                </a:solidFill>
                <a:effectLst/>
                <a:latin typeface="+mn-lt"/>
                <a:ea typeface="+mn-ea"/>
                <a:cs typeface="+mn-cs"/>
              </a:rPr>
              <a:t>But the core of every digital project is the same as when we work with researchers in other contexts: the user and their research experience are the central concerns, not the hot, new tool or digital collection of the moment.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quote from Miriam Posner at UCLA encapsulates the philosophy of  this user-centered focus--a</a:t>
            </a:r>
            <a:r>
              <a:rPr lang="en-US" sz="1200" kern="1200" baseline="0" dirty="0" smtClean="0">
                <a:solidFill>
                  <a:schemeClr val="tx1"/>
                </a:solidFill>
                <a:effectLst/>
                <a:latin typeface="+mn-lt"/>
                <a:ea typeface="+mn-ea"/>
                <a:cs typeface="+mn-cs"/>
              </a:rPr>
              <a:t> focus on “healthy, long-lasting relationships” and “long-term investment in scholarly growth.”</a:t>
            </a:r>
            <a:r>
              <a:rPr lang="en-US" sz="1200" kern="1200" dirty="0" smtClean="0">
                <a:solidFill>
                  <a:schemeClr val="tx1"/>
                </a:solidFill>
                <a:effectLst/>
                <a:latin typeface="+mn-lt"/>
                <a:ea typeface="+mn-ea"/>
                <a:cs typeface="+mn-cs"/>
              </a:rPr>
              <a:t>  She frames digital humanities services as not a series of one-off research projects or sporadic scattering of services, but rather a sustained philosophy of collaboration and scholarly services, and calls us to look beyond the immediate, short-term project or grant, and instead think about the broader strategies for user services and research support that we hope to achieve from digital scholarship work.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6EBBAEE-B7C0-4F02-B87B-BA6A8B3184F3}" type="slidenum">
              <a:rPr lang="en-US" smtClean="0"/>
              <a:t>22</a:t>
            </a:fld>
            <a:endParaRPr lang="en-US"/>
          </a:p>
        </p:txBody>
      </p:sp>
    </p:spTree>
    <p:extLst>
      <p:ext uri="{BB962C8B-B14F-4D97-AF65-F5344CB8AC3E}">
        <p14:creationId xmlns:p14="http://schemas.microsoft.com/office/powerpoint/2010/main" val="337824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involvement in digital humanities doesn’t mean that we need to run out and learn how to be computer programmers, web designers, and acquire a ton of other new skills. Librarians can leverage several inherent advantages:</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strong faculty relationships</a:t>
            </a:r>
            <a:r>
              <a:rPr lang="en-US" sz="1200" kern="1200" dirty="0" smtClean="0">
                <a:solidFill>
                  <a:schemeClr val="tx1"/>
                </a:solidFill>
                <a:effectLst/>
                <a:latin typeface="+mn-lt"/>
                <a:ea typeface="+mn-ea"/>
                <a:cs typeface="+mn-cs"/>
              </a:rPr>
              <a:t> we have that can help us both make incursions into existing projects and find ways to connect to digital scholarship;</a:t>
            </a:r>
          </a:p>
          <a:p>
            <a:pPr lvl="0"/>
            <a:endParaRPr lang="en-US" sz="1200" b="1"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Institutional Prominence:</a:t>
            </a:r>
            <a:r>
              <a:rPr lang="en-US" sz="1200" kern="1200" dirty="0" smtClean="0">
                <a:solidFill>
                  <a:schemeClr val="tx1"/>
                </a:solidFill>
                <a:effectLst/>
                <a:latin typeface="+mn-lt"/>
                <a:ea typeface="+mn-ea"/>
                <a:cs typeface="+mn-cs"/>
              </a:rPr>
              <a:t> the centrality and deep respect that libraries have on campus and in research communities across disciplines can be a critical force in connecting to digital scholarship research and provide it with the sustainability it needs;</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And the skills we have as </a:t>
            </a:r>
            <a:r>
              <a:rPr lang="en-US" sz="1200" b="1" kern="1200" dirty="0" smtClean="0">
                <a:solidFill>
                  <a:schemeClr val="tx1"/>
                </a:solidFill>
                <a:effectLst/>
                <a:latin typeface="+mn-lt"/>
                <a:ea typeface="+mn-ea"/>
                <a:cs typeface="+mn-cs"/>
              </a:rPr>
              <a:t>information professionals</a:t>
            </a:r>
            <a:r>
              <a:rPr lang="en-US" sz="1200" kern="1200" dirty="0" smtClean="0">
                <a:solidFill>
                  <a:schemeClr val="tx1"/>
                </a:solidFill>
                <a:effectLst/>
                <a:latin typeface="+mn-lt"/>
                <a:ea typeface="+mn-ea"/>
                <a:cs typeface="+mn-cs"/>
              </a:rPr>
              <a:t> in areas like information organization, metadata and cataloging, information architecture, and the like.</a:t>
            </a:r>
          </a:p>
          <a:p>
            <a:endParaRPr lang="en-US" dirty="0"/>
          </a:p>
        </p:txBody>
      </p:sp>
      <p:sp>
        <p:nvSpPr>
          <p:cNvPr id="4" name="Slide Number Placeholder 3"/>
          <p:cNvSpPr>
            <a:spLocks noGrp="1"/>
          </p:cNvSpPr>
          <p:nvPr>
            <p:ph type="sldNum" sz="quarter" idx="10"/>
          </p:nvPr>
        </p:nvSpPr>
        <p:spPr/>
        <p:txBody>
          <a:bodyPr/>
          <a:lstStyle/>
          <a:p>
            <a:fld id="{10E64F6C-8B30-4798-A8B5-515747C630CD}" type="slidenum">
              <a:rPr lang="en-US" smtClean="0"/>
              <a:t>23</a:t>
            </a:fld>
            <a:endParaRPr lang="en-US"/>
          </a:p>
        </p:txBody>
      </p:sp>
    </p:spTree>
    <p:extLst>
      <p:ext uri="{BB962C8B-B14F-4D97-AF65-F5344CB8AC3E}">
        <p14:creationId xmlns:p14="http://schemas.microsoft.com/office/powerpoint/2010/main" val="4238544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Six years in, my work in digital humanities now primarily involves three aspects:  </a:t>
            </a:r>
          </a:p>
          <a:p>
            <a:r>
              <a:rPr lang="en-US" sz="1200" kern="1200" dirty="0" smtClean="0">
                <a:solidFill>
                  <a:schemeClr val="tx1"/>
                </a:solidFill>
                <a:effectLst/>
                <a:latin typeface="+mn-lt"/>
                <a:ea typeface="+mn-ea"/>
                <a:cs typeface="+mn-cs"/>
              </a:rPr>
              <a:t>Within the Library, I work with colleagues and on my own to acquire resources and tools for digital scholarship: this includes acquiring texts (Gale Digital Collections), subscribing to digital tools such as Omeka.net, and of course, leading texts and guides for various digital methods, as we keep a collection in the Scholarly Commons.  </a:t>
            </a:r>
          </a:p>
          <a:p>
            <a:r>
              <a:rPr lang="en-US" sz="1200" kern="1200" dirty="0" smtClean="0">
                <a:solidFill>
                  <a:schemeClr val="tx1"/>
                </a:solidFill>
                <a:effectLst/>
                <a:latin typeface="+mn-lt"/>
                <a:ea typeface="+mn-ea"/>
                <a:cs typeface="+mn-cs"/>
              </a:rPr>
              <a:t>I also engage in my own research, which is another avenue of engagement, as I investigate use and users of digital humanities resources, and build up connections with faculty and students around their needs for new modes of scholarship.</a:t>
            </a:r>
          </a:p>
          <a:p>
            <a:r>
              <a:rPr lang="en-US" sz="1200" kern="1200" dirty="0" smtClean="0">
                <a:solidFill>
                  <a:schemeClr val="tx1"/>
                </a:solidFill>
                <a:effectLst/>
                <a:latin typeface="+mn-lt"/>
                <a:ea typeface="+mn-ea"/>
                <a:cs typeface="+mn-cs"/>
              </a:rPr>
              <a:t> These connections are core to the most increasingly prominent piece of my work, which is advising on digital humanities projects.  This includes working with faculty and students, working on grant-funded digital humanities projects with teaching faculty, and working in the Scholarly Commons, our digital scholarship center. My work with the Scholarly Commons gives us a way to expand our library services and advance potential research collaborations.  Before I talk about the details of the digital scholarship centers on our campus, I wanted to think a bit about them: </a:t>
            </a:r>
          </a:p>
          <a:p>
            <a:endParaRPr lang="en-US" dirty="0"/>
          </a:p>
        </p:txBody>
      </p:sp>
      <p:sp>
        <p:nvSpPr>
          <p:cNvPr id="4" name="Slide Number Placeholder 3"/>
          <p:cNvSpPr>
            <a:spLocks noGrp="1"/>
          </p:cNvSpPr>
          <p:nvPr>
            <p:ph type="sldNum" sz="quarter" idx="10"/>
          </p:nvPr>
        </p:nvSpPr>
        <p:spPr/>
        <p:txBody>
          <a:bodyPr/>
          <a:lstStyle/>
          <a:p>
            <a:fld id="{10E64F6C-8B30-4798-A8B5-515747C630CD}" type="slidenum">
              <a:rPr lang="en-US" smtClean="0"/>
              <a:t>24</a:t>
            </a:fld>
            <a:endParaRPr lang="en-US"/>
          </a:p>
        </p:txBody>
      </p:sp>
    </p:spTree>
    <p:extLst>
      <p:ext uri="{BB962C8B-B14F-4D97-AF65-F5344CB8AC3E}">
        <p14:creationId xmlns:p14="http://schemas.microsoft.com/office/powerpoint/2010/main" val="3105299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Scholars</a:t>
            </a:r>
            <a:r>
              <a:rPr lang="en-US" baseline="0" dirty="0" smtClean="0"/>
              <a:t> have long used and still use books, archival materials, photographs, and </a:t>
            </a:r>
            <a:r>
              <a:rPr lang="en-US" baseline="0" dirty="0" err="1" smtClean="0"/>
              <a:t>othe</a:t>
            </a:r>
            <a:r>
              <a:rPr lang="en-US" baseline="0" dirty="0" smtClean="0"/>
              <a:t> </a:t>
            </a:r>
            <a:r>
              <a:rPr lang="en-US" baseline="0" dirty="0" err="1" smtClean="0"/>
              <a:t>rmaterial</a:t>
            </a:r>
            <a:r>
              <a:rPr lang="en-US" baseline="0" dirty="0" smtClean="0"/>
              <a:t> objects found in libraries and archives for their research. But the research practices in the humanities and social sciences are changing with the rise in digital tools.</a:t>
            </a:r>
            <a:endParaRPr lang="en-US" dirty="0"/>
          </a:p>
        </p:txBody>
      </p:sp>
      <p:sp>
        <p:nvSpPr>
          <p:cNvPr id="4" name="Slide Number Placeholder 3"/>
          <p:cNvSpPr>
            <a:spLocks noGrp="1"/>
          </p:cNvSpPr>
          <p:nvPr>
            <p:ph type="sldNum" sz="quarter" idx="10"/>
          </p:nvPr>
        </p:nvSpPr>
        <p:spPr/>
        <p:txBody>
          <a:bodyPr/>
          <a:lstStyle/>
          <a:p>
            <a:fld id="{C1DDF80D-1FCF-9D4D-9F36-2C9FE1397A8F}" type="slidenum">
              <a:rPr lang="en-US" smtClean="0"/>
              <a:t>3</a:t>
            </a:fld>
            <a:endParaRPr lang="en-US"/>
          </a:p>
        </p:txBody>
      </p:sp>
    </p:spTree>
    <p:extLst>
      <p:ext uri="{BB962C8B-B14F-4D97-AF65-F5344CB8AC3E}">
        <p14:creationId xmlns:p14="http://schemas.microsoft.com/office/powerpoint/2010/main" val="104975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ultimately, a digital research project shouldn’t just look like this: The librarian looking in from the outside, while the scholar and computer programmer work together to produce an amazing Work of digital scholarship.…</a:t>
            </a:r>
          </a:p>
          <a:p>
            <a:endParaRPr lang="en-US" dirty="0"/>
          </a:p>
        </p:txBody>
      </p:sp>
      <p:sp>
        <p:nvSpPr>
          <p:cNvPr id="4" name="Slide Number Placeholder 3"/>
          <p:cNvSpPr>
            <a:spLocks noGrp="1"/>
          </p:cNvSpPr>
          <p:nvPr>
            <p:ph type="sldNum" sz="quarter" idx="10"/>
          </p:nvPr>
        </p:nvSpPr>
        <p:spPr/>
        <p:txBody>
          <a:bodyPr/>
          <a:lstStyle/>
          <a:p>
            <a:fld id="{10E64F6C-8B30-4798-A8B5-515747C630CD}" type="slidenum">
              <a:rPr lang="en-US" smtClean="0"/>
              <a:t>25</a:t>
            </a:fld>
            <a:endParaRPr lang="en-US"/>
          </a:p>
        </p:txBody>
      </p:sp>
    </p:spTree>
    <p:extLst>
      <p:ext uri="{BB962C8B-B14F-4D97-AF65-F5344CB8AC3E}">
        <p14:creationId xmlns:p14="http://schemas.microsoft.com/office/powerpoint/2010/main" val="959278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ideally, librarians can be an integral part of a digital humanities </a:t>
            </a:r>
            <a:r>
              <a:rPr lang="en-US" sz="1200" kern="1200" dirty="0" err="1" smtClean="0">
                <a:solidFill>
                  <a:schemeClr val="tx1"/>
                </a:solidFill>
                <a:effectLst/>
                <a:latin typeface="+mn-lt"/>
                <a:ea typeface="+mn-ea"/>
                <a:cs typeface="+mn-cs"/>
              </a:rPr>
              <a:t>collaboratory</a:t>
            </a:r>
            <a:r>
              <a:rPr lang="en-US" sz="1200" kern="1200" dirty="0" smtClean="0">
                <a:solidFill>
                  <a:schemeClr val="tx1"/>
                </a:solidFill>
                <a:effectLst/>
                <a:latin typeface="+mn-lt"/>
                <a:ea typeface="+mn-ea"/>
                <a:cs typeface="+mn-cs"/>
              </a:rPr>
              <a:t>—part of a team that co-equally works together to produce innovative and thought-provoking research.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10E64F6C-8B30-4798-A8B5-515747C630CD}" type="slidenum">
              <a:rPr lang="en-US" smtClean="0"/>
              <a:t>26</a:t>
            </a:fld>
            <a:endParaRPr lang="en-US"/>
          </a:p>
        </p:txBody>
      </p:sp>
    </p:spTree>
    <p:extLst>
      <p:ext uri="{BB962C8B-B14F-4D97-AF65-F5344CB8AC3E}">
        <p14:creationId xmlns:p14="http://schemas.microsoft.com/office/powerpoint/2010/main" val="671566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want to learn more and get involved in digital scholarship, there are several avenues now:</a:t>
            </a:r>
          </a:p>
          <a:p>
            <a:r>
              <a:rPr lang="en-US" sz="1200" kern="1200" dirty="0" smtClean="0">
                <a:solidFill>
                  <a:schemeClr val="tx1"/>
                </a:solidFill>
                <a:effectLst/>
                <a:latin typeface="+mn-lt"/>
                <a:ea typeface="+mn-ea"/>
                <a:cs typeface="+mn-cs"/>
              </a:rPr>
              <a:t> In the Association for College and Research Libraries, we have several relatively new interest groups—the Digital Humanities Interest Group, the Digital Scholarship Centers, and Digital Curation. </a:t>
            </a:r>
          </a:p>
          <a:p>
            <a:r>
              <a:rPr lang="en-US" sz="1200" kern="1200" dirty="0" smtClean="0">
                <a:solidFill>
                  <a:schemeClr val="tx1"/>
                </a:solidFill>
                <a:effectLst/>
                <a:latin typeface="+mn-lt"/>
                <a:ea typeface="+mn-ea"/>
                <a:cs typeface="+mn-cs"/>
              </a:rPr>
              <a:t>Another major library organization is the Digital Library Federation, or DLF, and the DLF Forum—which is being hosted by you all this year in Milwaukee!—has become a de-facto conference for librarians in digital scholarship. </a:t>
            </a:r>
          </a:p>
          <a:p>
            <a:r>
              <a:rPr lang="en-US" sz="1200" kern="1200" dirty="0" smtClean="0">
                <a:solidFill>
                  <a:schemeClr val="tx1"/>
                </a:solidFill>
                <a:effectLst/>
                <a:latin typeface="+mn-lt"/>
                <a:ea typeface="+mn-ea"/>
                <a:cs typeface="+mn-cs"/>
              </a:rPr>
              <a:t>Code4Lib is another organization/conference to note, and its focus is primarily on issues for the technologists and IT people.</a:t>
            </a:r>
          </a:p>
          <a:p>
            <a:r>
              <a:rPr lang="en-US" sz="1200" kern="1200" dirty="0" smtClean="0">
                <a:solidFill>
                  <a:schemeClr val="tx1"/>
                </a:solidFill>
                <a:effectLst/>
                <a:latin typeface="+mn-lt"/>
                <a:ea typeface="+mn-ea"/>
                <a:cs typeface="+mn-cs"/>
              </a:rPr>
              <a:t>Beyond libraries, the Association for Digital Humanities Organizations has a brand new Libraries Special Interest Group, and the Text Encoding Initiative (TEI) also has a Libraries working group as well. </a:t>
            </a:r>
          </a:p>
          <a:p>
            <a:r>
              <a:rPr lang="en-US" sz="1200" kern="1200" dirty="0" smtClean="0">
                <a:solidFill>
                  <a:schemeClr val="tx1"/>
                </a:solidFill>
                <a:effectLst/>
                <a:latin typeface="+mn-lt"/>
                <a:ea typeface="+mn-ea"/>
                <a:cs typeface="+mn-cs"/>
              </a:rPr>
              <a:t>	But these are just the tip of a growing iceberg—there are several other organizations whose focus overlaps with digital scholarship, such as Open Repositories and Library Publishing Coalition, and if you look at ALA Annual programs as well as year-round webinars, you’ll see that many sections, divisions, and interest groups host digital scholarship-related programming.</a:t>
            </a:r>
          </a:p>
          <a:p>
            <a:endParaRPr lang="en-US" dirty="0"/>
          </a:p>
        </p:txBody>
      </p:sp>
      <p:sp>
        <p:nvSpPr>
          <p:cNvPr id="4" name="Slide Number Placeholder 3"/>
          <p:cNvSpPr>
            <a:spLocks noGrp="1"/>
          </p:cNvSpPr>
          <p:nvPr>
            <p:ph type="sldNum" sz="quarter" idx="10"/>
          </p:nvPr>
        </p:nvSpPr>
        <p:spPr/>
        <p:txBody>
          <a:bodyPr/>
          <a:lstStyle/>
          <a:p>
            <a:fld id="{10E64F6C-8B30-4798-A8B5-515747C630CD}" type="slidenum">
              <a:rPr lang="en-US" smtClean="0"/>
              <a:t>27</a:t>
            </a:fld>
            <a:endParaRPr lang="en-US"/>
          </a:p>
        </p:txBody>
      </p:sp>
    </p:spTree>
    <p:extLst>
      <p:ext uri="{BB962C8B-B14F-4D97-AF65-F5344CB8AC3E}">
        <p14:creationId xmlns:p14="http://schemas.microsoft.com/office/powerpoint/2010/main" val="3164362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a host</a:t>
            </a:r>
            <a:r>
              <a:rPr lang="en-US" baseline="0" dirty="0" smtClean="0"/>
              <a:t> of regional organizations around the world that focus on digital humanities research in their own languages and cultures, and this is a list of a few. </a:t>
            </a:r>
            <a:endParaRPr lang="en-US" dirty="0"/>
          </a:p>
        </p:txBody>
      </p:sp>
      <p:sp>
        <p:nvSpPr>
          <p:cNvPr id="4" name="Slide Number Placeholder 3"/>
          <p:cNvSpPr>
            <a:spLocks noGrp="1"/>
          </p:cNvSpPr>
          <p:nvPr>
            <p:ph type="sldNum" sz="quarter" idx="10"/>
          </p:nvPr>
        </p:nvSpPr>
        <p:spPr/>
        <p:txBody>
          <a:bodyPr/>
          <a:lstStyle/>
          <a:p>
            <a:fld id="{2C659BAA-ACA6-4524-979E-304201AA3BC6}" type="slidenum">
              <a:rPr lang="en-US" smtClean="0"/>
              <a:t>28</a:t>
            </a:fld>
            <a:endParaRPr lang="en-US"/>
          </a:p>
        </p:txBody>
      </p:sp>
    </p:spTree>
    <p:extLst>
      <p:ext uri="{BB962C8B-B14F-4D97-AF65-F5344CB8AC3E}">
        <p14:creationId xmlns:p14="http://schemas.microsoft.com/office/powerpoint/2010/main" val="790517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 number of resources out there if you’re interested in learning more about Global Digital Humanities:</a:t>
            </a:r>
          </a:p>
          <a:p>
            <a:endParaRPr lang="en-US" dirty="0" smtClean="0"/>
          </a:p>
          <a:p>
            <a:r>
              <a:rPr lang="en-US" dirty="0" smtClean="0"/>
              <a:t>ADHO has a special interest</a:t>
            </a:r>
            <a:r>
              <a:rPr lang="en-US" baseline="0" dirty="0" smtClean="0"/>
              <a:t> Group, </a:t>
            </a:r>
            <a:endParaRPr lang="en-US" dirty="0"/>
          </a:p>
        </p:txBody>
      </p:sp>
      <p:sp>
        <p:nvSpPr>
          <p:cNvPr id="4" name="Slide Number Placeholder 3"/>
          <p:cNvSpPr>
            <a:spLocks noGrp="1"/>
          </p:cNvSpPr>
          <p:nvPr>
            <p:ph type="sldNum" sz="quarter" idx="10"/>
          </p:nvPr>
        </p:nvSpPr>
        <p:spPr/>
        <p:txBody>
          <a:bodyPr/>
          <a:lstStyle/>
          <a:p>
            <a:fld id="{2C659BAA-ACA6-4524-979E-304201AA3BC6}" type="slidenum">
              <a:rPr lang="en-US" smtClean="0"/>
              <a:t>29</a:t>
            </a:fld>
            <a:endParaRPr lang="en-US"/>
          </a:p>
        </p:txBody>
      </p:sp>
    </p:spTree>
    <p:extLst>
      <p:ext uri="{BB962C8B-B14F-4D97-AF65-F5344CB8AC3E}">
        <p14:creationId xmlns:p14="http://schemas.microsoft.com/office/powerpoint/2010/main" val="3571573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I believe that when it comes to digital scholarship, we can think of ourselves as not just supporters in the wings, but as Glen Worthey describes here, “co-makers of knowledge”, which is at the heart of the librarianship and DH ethos alike.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Digital humanities crucially intersects with skillsets and philosophy of library and information science, curation, and bibliography to make collaborations between librarians and researchers doing digital scholarship meaningful and necessary.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Thus there rarely has been a richer moment than now when libraries can reposition their identities and mission to become even more embedded in the research process and advanced scholarship.  Digital scholarship needs us, whether they know or not, and we must capture this valuable opportunity to insert ourselves in dynamic and innovative scholarly conversations.</a:t>
            </a:r>
          </a:p>
          <a:p>
            <a:endParaRPr lang="en-US" dirty="0"/>
          </a:p>
        </p:txBody>
      </p:sp>
      <p:sp>
        <p:nvSpPr>
          <p:cNvPr id="4" name="Slide Number Placeholder 3"/>
          <p:cNvSpPr>
            <a:spLocks noGrp="1"/>
          </p:cNvSpPr>
          <p:nvPr>
            <p:ph type="sldNum" sz="quarter" idx="10"/>
          </p:nvPr>
        </p:nvSpPr>
        <p:spPr/>
        <p:txBody>
          <a:bodyPr/>
          <a:lstStyle/>
          <a:p>
            <a:fld id="{10E64F6C-8B30-4798-A8B5-515747C630CD}" type="slidenum">
              <a:rPr lang="en-US" smtClean="0"/>
              <a:t>30</a:t>
            </a:fld>
            <a:endParaRPr lang="en-US"/>
          </a:p>
        </p:txBody>
      </p:sp>
    </p:spTree>
    <p:extLst>
      <p:ext uri="{BB962C8B-B14F-4D97-AF65-F5344CB8AC3E}">
        <p14:creationId xmlns:p14="http://schemas.microsoft.com/office/powerpoint/2010/main" val="4014882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E64F6C-8B30-4798-A8B5-515747C630CD}" type="slidenum">
              <a:rPr lang="en-US" smtClean="0"/>
              <a:t>31</a:t>
            </a:fld>
            <a:endParaRPr lang="en-US"/>
          </a:p>
        </p:txBody>
      </p:sp>
    </p:spTree>
    <p:extLst>
      <p:ext uri="{BB962C8B-B14F-4D97-AF65-F5344CB8AC3E}">
        <p14:creationId xmlns:p14="http://schemas.microsoft.com/office/powerpoint/2010/main" val="4008342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E64F6C-8B30-4798-A8B5-515747C630CD}" type="slidenum">
              <a:rPr lang="en-US" smtClean="0"/>
              <a:t>32</a:t>
            </a:fld>
            <a:endParaRPr lang="en-US"/>
          </a:p>
        </p:txBody>
      </p:sp>
    </p:spTree>
    <p:extLst>
      <p:ext uri="{BB962C8B-B14F-4D97-AF65-F5344CB8AC3E}">
        <p14:creationId xmlns:p14="http://schemas.microsoft.com/office/powerpoint/2010/main" val="1341161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Thank you for your time and I welcome your questions.</a:t>
            </a:r>
          </a:p>
          <a:p>
            <a:endParaRPr lang="en-US"/>
          </a:p>
        </p:txBody>
      </p:sp>
      <p:sp>
        <p:nvSpPr>
          <p:cNvPr id="4" name="Slide Number Placeholder 3"/>
          <p:cNvSpPr>
            <a:spLocks noGrp="1"/>
          </p:cNvSpPr>
          <p:nvPr>
            <p:ph type="sldNum" sz="quarter" idx="10"/>
          </p:nvPr>
        </p:nvSpPr>
        <p:spPr/>
        <p:txBody>
          <a:bodyPr/>
          <a:lstStyle/>
          <a:p>
            <a:fld id="{10E64F6C-8B30-4798-A8B5-515747C630CD}" type="slidenum">
              <a:rPr lang="en-US" smtClean="0"/>
              <a:t>33</a:t>
            </a:fld>
            <a:endParaRPr lang="en-US"/>
          </a:p>
        </p:txBody>
      </p:sp>
    </p:spTree>
    <p:extLst>
      <p:ext uri="{BB962C8B-B14F-4D97-AF65-F5344CB8AC3E}">
        <p14:creationId xmlns:p14="http://schemas.microsoft.com/office/powerpoint/2010/main" val="4058574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dirty="0"/>
              <a:t>My area of interest is what we now call digital humanities, which to summarize this definition from Kathleen Fitzpatrick, is a broad umbrella of humanistic disciplines who apply computational tools to research inquiry. And the key resource that begins to connect digital scholarship and libraries is the data:</a:t>
            </a:r>
          </a:p>
          <a:p>
            <a:endParaRPr lang="en-US" dirty="0"/>
          </a:p>
        </p:txBody>
      </p:sp>
      <p:sp>
        <p:nvSpPr>
          <p:cNvPr id="4" name="Slide Number Placeholder 3"/>
          <p:cNvSpPr>
            <a:spLocks noGrp="1"/>
          </p:cNvSpPr>
          <p:nvPr>
            <p:ph type="sldNum" sz="quarter" idx="10"/>
          </p:nvPr>
        </p:nvSpPr>
        <p:spPr/>
        <p:txBody>
          <a:bodyPr/>
          <a:lstStyle/>
          <a:p>
            <a:fld id="{10E64F6C-8B30-4798-A8B5-515747C630CD}" type="slidenum">
              <a:rPr lang="en-US" smtClean="0"/>
              <a:t>5</a:t>
            </a:fld>
            <a:endParaRPr lang="en-US"/>
          </a:p>
        </p:txBody>
      </p:sp>
    </p:spTree>
    <p:extLst>
      <p:ext uri="{BB962C8B-B14F-4D97-AF65-F5344CB8AC3E}">
        <p14:creationId xmlns:p14="http://schemas.microsoft.com/office/powerpoint/2010/main" val="285046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415790"/>
            <a:ext cx="5486400" cy="4183380"/>
          </a:xfrm>
          <a:prstGeom prst="rect">
            <a:avLst/>
          </a:prstGeom>
        </p:spPr>
        <p:txBody>
          <a:bodyPr lIns="93162" tIns="93162" rIns="93162" bIns="93162" anchor="t" anchorCtr="0">
            <a:noAutofit/>
          </a:bodyPr>
          <a:lstStyle/>
          <a:p>
            <a:r>
              <a:rPr lang="en-US" sz="1200" kern="1200" dirty="0" smtClean="0">
                <a:solidFill>
                  <a:schemeClr val="tx1"/>
                </a:solidFill>
                <a:effectLst/>
                <a:latin typeface="+mn-lt"/>
                <a:ea typeface="+mn-ea"/>
                <a:cs typeface="+mn-cs"/>
              </a:rPr>
              <a:t>When we think of humanities research, “data” is usually one of the last words to come to mind. The sciences have lab results and the social sciences have sample surveys and statistical analyses, but for the humanities, we often think of books, images, music scores, or manuscripts—materials that on the face of it, cannot be broken down into columns and rows for a table or graph. </a:t>
            </a:r>
          </a:p>
          <a:p>
            <a:r>
              <a:rPr lang="en-US" sz="1200" kern="1200" dirty="0" smtClean="0">
                <a:solidFill>
                  <a:schemeClr val="tx1"/>
                </a:solidFill>
                <a:effectLst/>
                <a:latin typeface="+mn-lt"/>
                <a:ea typeface="+mn-ea"/>
                <a:cs typeface="+mn-cs"/>
              </a:rPr>
              <a:t>This quote from the landmark 2006 white paper commissioned by the American Council of Learned Societies on data in the humanities, </a:t>
            </a:r>
            <a:r>
              <a:rPr lang="en-US" sz="1200" i="1" kern="1200" dirty="0" smtClean="0">
                <a:solidFill>
                  <a:schemeClr val="tx1"/>
                </a:solidFill>
                <a:effectLst/>
                <a:latin typeface="+mn-lt"/>
                <a:ea typeface="+mn-ea"/>
                <a:cs typeface="+mn-cs"/>
              </a:rPr>
              <a:t>Our Cultural Commonwealth</a:t>
            </a:r>
            <a:r>
              <a:rPr lang="en-US" sz="1200" kern="1200" dirty="0" smtClean="0">
                <a:solidFill>
                  <a:schemeClr val="tx1"/>
                </a:solidFill>
                <a:effectLst/>
                <a:latin typeface="+mn-lt"/>
                <a:ea typeface="+mn-ea"/>
                <a:cs typeface="+mn-cs"/>
              </a:rPr>
              <a:t>, explains how humanities and social sciences data is critically unique, noting, </a:t>
            </a:r>
          </a:p>
          <a:p>
            <a:r>
              <a:rPr lang="en-US" sz="1200" kern="1200" dirty="0" smtClean="0">
                <a:solidFill>
                  <a:schemeClr val="tx1"/>
                </a:solidFill>
                <a:effectLst/>
                <a:latin typeface="+mn-lt"/>
                <a:ea typeface="+mn-ea"/>
                <a:cs typeface="+mn-cs"/>
              </a:rPr>
              <a:t>“A</a:t>
            </a:r>
            <a:r>
              <a:rPr lang="en-US" sz="1200" b="1" kern="1200" dirty="0" smtClean="0">
                <a:solidFill>
                  <a:schemeClr val="tx1"/>
                </a:solidFill>
                <a:effectLst/>
                <a:latin typeface="+mn-lt"/>
                <a:ea typeface="+mn-ea"/>
                <a:cs typeface="+mn-cs"/>
              </a:rPr>
              <a:t> critical mass of information is often necessary for understanding both the context and the specifics of an artifact or event, and this may include large collections of multimedia content: images, text, moving images, audio.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this is where the library’s role in digital humanities most immediately begins to emerge: We have this data in the form of our digital collections, our metadata and catalog records, our archives, and our networks of resources that scholars turn to and incorporate into their research.</a:t>
            </a:r>
          </a:p>
          <a:p>
            <a:endParaRPr dirty="0"/>
          </a:p>
        </p:txBody>
      </p:sp>
    </p:spTree>
    <p:extLst>
      <p:ext uri="{BB962C8B-B14F-4D97-AF65-F5344CB8AC3E}">
        <p14:creationId xmlns:p14="http://schemas.microsoft.com/office/powerpoint/2010/main" val="1943319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 is a legacy of digital humanities research in libraries: some of the pioneering DH projects such as Indiana University Libraries’ text encoding projects of Wright American Fiction and Victorian Women Writers Projects, or the University of Virginia’s Valley of the Shadow were pioneering digital humanities tools and resources over the past several decades.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E64F6C-8B30-4798-A8B5-515747C630CD}" type="slidenum">
              <a:rPr lang="en-US" smtClean="0"/>
              <a:t>7</a:t>
            </a:fld>
            <a:endParaRPr lang="en-US"/>
          </a:p>
        </p:txBody>
      </p:sp>
    </p:spTree>
    <p:extLst>
      <p:ext uri="{BB962C8B-B14F-4D97-AF65-F5344CB8AC3E}">
        <p14:creationId xmlns:p14="http://schemas.microsoft.com/office/powerpoint/2010/main" val="3118570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a selection of global digital humanities projects:  As you can see, they seek to address various issues,</a:t>
            </a:r>
            <a:r>
              <a:rPr lang="en-US" baseline="0" dirty="0" smtClean="0"/>
              <a:t> cultural areas, and topics, ranging from Latinos to Native Americans to early histories.</a:t>
            </a:r>
          </a:p>
          <a:p>
            <a:endParaRPr lang="en-US" baseline="0" dirty="0" smtClean="0"/>
          </a:p>
          <a:p>
            <a:r>
              <a:rPr lang="en-US" baseline="0" dirty="0" smtClean="0"/>
              <a:t>I particularly want to point out </a:t>
            </a:r>
            <a:r>
              <a:rPr lang="en-US" baseline="0" dirty="0" err="1" smtClean="0"/>
              <a:t>Murkutu</a:t>
            </a:r>
            <a:r>
              <a:rPr lang="en-US" baseline="0" dirty="0" smtClean="0"/>
              <a:t>:  This is more than a project, but a full content management system that enables indigenous peoples and cultural groups to gather heritage objects within the traditions and customs of their culture.</a:t>
            </a:r>
            <a:endParaRPr lang="en-US" dirty="0"/>
          </a:p>
        </p:txBody>
      </p:sp>
      <p:sp>
        <p:nvSpPr>
          <p:cNvPr id="4" name="Slide Number Placeholder 3"/>
          <p:cNvSpPr>
            <a:spLocks noGrp="1"/>
          </p:cNvSpPr>
          <p:nvPr>
            <p:ph type="sldNum" sz="quarter" idx="10"/>
          </p:nvPr>
        </p:nvSpPr>
        <p:spPr/>
        <p:txBody>
          <a:bodyPr/>
          <a:lstStyle/>
          <a:p>
            <a:fld id="{2C659BAA-ACA6-4524-979E-304201AA3BC6}" type="slidenum">
              <a:rPr lang="en-US" smtClean="0"/>
              <a:t>10</a:t>
            </a:fld>
            <a:endParaRPr lang="en-US"/>
          </a:p>
        </p:txBody>
      </p:sp>
    </p:spTree>
    <p:extLst>
      <p:ext uri="{BB962C8B-B14F-4D97-AF65-F5344CB8AC3E}">
        <p14:creationId xmlns:p14="http://schemas.microsoft.com/office/powerpoint/2010/main" val="826209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Digital</a:t>
            </a:r>
            <a:r>
              <a:rPr lang="en-US" baseline="0" dirty="0" smtClean="0"/>
              <a:t> Humanities admittedly has been dominated by Western, Anglo canonical works and scholars, but other cultures and languages are rising to be equally vibrant.</a:t>
            </a:r>
          </a:p>
          <a:p>
            <a:endParaRPr lang="en-US" dirty="0"/>
          </a:p>
        </p:txBody>
      </p:sp>
      <p:sp>
        <p:nvSpPr>
          <p:cNvPr id="4" name="Slide Number Placeholder 3"/>
          <p:cNvSpPr>
            <a:spLocks noGrp="1"/>
          </p:cNvSpPr>
          <p:nvPr>
            <p:ph type="sldNum" sz="quarter" idx="10"/>
          </p:nvPr>
        </p:nvSpPr>
        <p:spPr/>
        <p:txBody>
          <a:bodyPr/>
          <a:lstStyle/>
          <a:p>
            <a:fld id="{2C659BAA-ACA6-4524-979E-304201AA3BC6}" type="slidenum">
              <a:rPr lang="en-US" smtClean="0"/>
              <a:t>12</a:t>
            </a:fld>
            <a:endParaRPr lang="en-US"/>
          </a:p>
        </p:txBody>
      </p:sp>
    </p:spTree>
    <p:extLst>
      <p:ext uri="{BB962C8B-B14F-4D97-AF65-F5344CB8AC3E}">
        <p14:creationId xmlns:p14="http://schemas.microsoft.com/office/powerpoint/2010/main" val="1019009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when I arrived at Illinois nearly 8 years ago, I found that we had quite a legacy of digital scholarship research in the Library and the Graduate School of Library and Information Science: </a:t>
            </a:r>
          </a:p>
          <a:p>
            <a:r>
              <a:rPr lang="en-US" sz="1200" kern="1200" dirty="0" smtClean="0">
                <a:solidFill>
                  <a:schemeClr val="tx1"/>
                </a:solidFill>
                <a:effectLst/>
                <a:latin typeface="+mn-lt"/>
                <a:ea typeface="+mn-ea"/>
                <a:cs typeface="+mn-cs"/>
              </a:rPr>
              <a:t>Legacy projects such as MONK and SEASR, two text mining platforms; Digital libraries like our digitized newspaper collections and the </a:t>
            </a:r>
            <a:r>
              <a:rPr lang="en-US" sz="1200" kern="1200" dirty="0" err="1" smtClean="0">
                <a:solidFill>
                  <a:schemeClr val="tx1"/>
                </a:solidFill>
                <a:effectLst/>
                <a:latin typeface="+mn-lt"/>
                <a:ea typeface="+mn-ea"/>
                <a:cs typeface="+mn-cs"/>
              </a:rPr>
              <a:t>HathiTrust</a:t>
            </a:r>
            <a:r>
              <a:rPr lang="en-US" sz="1200" kern="1200" dirty="0" smtClean="0">
                <a:solidFill>
                  <a:schemeClr val="tx1"/>
                </a:solidFill>
                <a:effectLst/>
                <a:latin typeface="+mn-lt"/>
                <a:ea typeface="+mn-ea"/>
                <a:cs typeface="+mn-cs"/>
              </a:rPr>
              <a:t> Digital Library; and grant funded projects like Emblematica Online (which I’ll talk a bit more about in a moment).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Thus libraries and LIS professionals long have been important participants in digital scholarship research.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0E64F6C-8B30-4798-A8B5-515747C630CD}" type="slidenum">
              <a:rPr lang="en-US" smtClean="0"/>
              <a:t>13</a:t>
            </a:fld>
            <a:endParaRPr lang="en-US"/>
          </a:p>
        </p:txBody>
      </p:sp>
    </p:spTree>
    <p:extLst>
      <p:ext uri="{BB962C8B-B14F-4D97-AF65-F5344CB8AC3E}">
        <p14:creationId xmlns:p14="http://schemas.microsoft.com/office/powerpoint/2010/main" val="2741657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But over the years, many emblem books have been digitized to varying extents, and </a:t>
            </a:r>
            <a:r>
              <a:rPr lang="en-US" dirty="0" smtClean="0"/>
              <a:t>Emblematica Online seeks to bring these</a:t>
            </a:r>
            <a:r>
              <a:rPr lang="en-US" baseline="0" dirty="0" smtClean="0"/>
              <a:t> disparate collection together via a single online portal that we call the Open Emblem Portal. </a:t>
            </a:r>
          </a:p>
          <a:p>
            <a:endParaRPr lang="en-US" baseline="0" dirty="0" smtClean="0"/>
          </a:p>
          <a:p>
            <a:r>
              <a:rPr lang="en-US" sz="1200" kern="1200" dirty="0" smtClean="0">
                <a:solidFill>
                  <a:schemeClr val="tx1"/>
                </a:solidFill>
                <a:effectLst/>
                <a:latin typeface="+mn-lt"/>
                <a:ea typeface="+mn-ea"/>
                <a:cs typeface="+mn-cs"/>
              </a:rPr>
              <a:t>The initial instance of </a:t>
            </a:r>
            <a:r>
              <a:rPr lang="en-US" sz="1200" kern="1200" dirty="0" err="1" smtClean="0">
                <a:solidFill>
                  <a:schemeClr val="tx1"/>
                </a:solidFill>
                <a:effectLst/>
                <a:latin typeface="+mn-lt"/>
                <a:ea typeface="+mn-ea"/>
                <a:cs typeface="+mn-cs"/>
              </a:rPr>
              <a:t>Emblematica</a:t>
            </a:r>
            <a:r>
              <a:rPr lang="en-US" sz="1200" kern="1200" dirty="0" smtClean="0">
                <a:solidFill>
                  <a:schemeClr val="tx1"/>
                </a:solidFill>
                <a:effectLst/>
                <a:latin typeface="+mn-lt"/>
                <a:ea typeface="+mn-ea"/>
                <a:cs typeface="+mn-cs"/>
              </a:rPr>
              <a:t> Online was funded by a 2009 National Endowment for the Humanities/DFG Bilateral Digital Humanities Grant, and the latest phase is concluding a 2012-2015 Humanities Collections and Reference Resources grant from the National Endowment for the Humanities. </a:t>
            </a:r>
          </a:p>
          <a:p>
            <a:endParaRPr lang="en-US" dirty="0" smtClean="0"/>
          </a:p>
          <a:p>
            <a:r>
              <a:rPr lang="en-US" sz="1200" kern="1200" dirty="0" smtClean="0">
                <a:solidFill>
                  <a:schemeClr val="tx1"/>
                </a:solidFill>
                <a:effectLst/>
                <a:latin typeface="+mn-lt"/>
                <a:ea typeface="+mn-ea"/>
                <a:cs typeface="+mn-cs"/>
              </a:rPr>
              <a:t>One major research project I recently wrapped up was </a:t>
            </a:r>
            <a:r>
              <a:rPr lang="en-US" sz="1200" i="1" kern="1200" dirty="0" err="1" smtClean="0">
                <a:solidFill>
                  <a:schemeClr val="tx1"/>
                </a:solidFill>
                <a:effectLst/>
                <a:latin typeface="+mn-lt"/>
                <a:ea typeface="+mn-ea"/>
                <a:cs typeface="+mn-cs"/>
              </a:rPr>
              <a:t>Emblematica</a:t>
            </a:r>
            <a:r>
              <a:rPr lang="en-US" sz="1200" i="1" kern="1200" dirty="0" smtClean="0">
                <a:solidFill>
                  <a:schemeClr val="tx1"/>
                </a:solidFill>
                <a:effectLst/>
                <a:latin typeface="+mn-lt"/>
                <a:ea typeface="+mn-ea"/>
                <a:cs typeface="+mn-cs"/>
              </a:rPr>
              <a:t> Online</a:t>
            </a:r>
            <a:r>
              <a:rPr lang="en-US" sz="1200" kern="1200" dirty="0" smtClean="0">
                <a:solidFill>
                  <a:schemeClr val="tx1"/>
                </a:solidFill>
                <a:effectLst/>
                <a:latin typeface="+mn-lt"/>
                <a:ea typeface="+mn-ea"/>
                <a:cs typeface="+mn-cs"/>
              </a:rPr>
              <a:t>, an grant-funded digital humanities project on which I served as a co-PI with my Library colleagues Tim Cole and MJ Han and the lead investigator Mara Wade, a professor in the German department. </a:t>
            </a:r>
            <a:r>
              <a:rPr lang="en-US" sz="1200" kern="1200" dirty="0" err="1" smtClean="0">
                <a:solidFill>
                  <a:schemeClr val="tx1"/>
                </a:solidFill>
                <a:effectLst/>
                <a:latin typeface="+mn-lt"/>
                <a:ea typeface="+mn-ea"/>
                <a:cs typeface="+mn-cs"/>
              </a:rPr>
              <a:t>Emblematica</a:t>
            </a:r>
            <a:r>
              <a:rPr lang="en-US" sz="1200" kern="1200" dirty="0" smtClean="0">
                <a:solidFill>
                  <a:schemeClr val="tx1"/>
                </a:solidFill>
                <a:effectLst/>
                <a:latin typeface="+mn-lt"/>
                <a:ea typeface="+mn-ea"/>
                <a:cs typeface="+mn-cs"/>
              </a:rPr>
              <a:t> Online has received multiple NEH grants to digitize and annotate rare emblem books from the 16</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through 19</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centuries from our Rare Book and Manuscript Library in collaboration with libraries in Germany, the Netherlands, Scotland, and the U.S.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role on the most recent grant with an NEH Humanities Collections and Access grant award has been to examine how this digital humanities resource can be utilized by scholars, and to study scholarly practices with digital collections.  I drew upon my experience in working with students and faculty users, and my research on the usability of digital humanities resources for this richer research collaboration--I think this testifies to how we can draw upon our existing subject expertise in LIS to contribute vitally to digital projects.</a:t>
            </a:r>
          </a:p>
          <a:p>
            <a:endParaRPr lang="en-US" dirty="0" smtClean="0"/>
          </a:p>
        </p:txBody>
      </p:sp>
      <p:sp>
        <p:nvSpPr>
          <p:cNvPr id="4" name="Slide Number Placeholder 3"/>
          <p:cNvSpPr>
            <a:spLocks noGrp="1"/>
          </p:cNvSpPr>
          <p:nvPr>
            <p:ph type="sldNum" sz="quarter" idx="10"/>
          </p:nvPr>
        </p:nvSpPr>
        <p:spPr/>
        <p:txBody>
          <a:bodyPr/>
          <a:lstStyle/>
          <a:p>
            <a:fld id="{AC587517-FFA0-4BBC-B820-7ECF4FE8F709}" type="slidenum">
              <a:rPr lang="en-US" smtClean="0"/>
              <a:t>14</a:t>
            </a:fld>
            <a:endParaRPr lang="en-US"/>
          </a:p>
        </p:txBody>
      </p:sp>
    </p:spTree>
    <p:extLst>
      <p:ext uri="{BB962C8B-B14F-4D97-AF65-F5344CB8AC3E}">
        <p14:creationId xmlns:p14="http://schemas.microsoft.com/office/powerpoint/2010/main" val="315764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Date Placeholder 3"/>
          <p:cNvSpPr>
            <a:spLocks noGrp="1"/>
          </p:cNvSpPr>
          <p:nvPr>
            <p:ph type="dt" sz="half" idx="2"/>
          </p:nvPr>
        </p:nvSpPr>
        <p:spPr>
          <a:xfrm>
            <a:off x="838718" y="6177399"/>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9" name="Footer Placeholder 4"/>
          <p:cNvSpPr>
            <a:spLocks noGrp="1"/>
          </p:cNvSpPr>
          <p:nvPr>
            <p:ph type="ftr" sz="quarter" idx="3"/>
          </p:nvPr>
        </p:nvSpPr>
        <p:spPr>
          <a:xfrm>
            <a:off x="6891972" y="6177399"/>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November 28-30, 2016</a:t>
            </a:r>
            <a:endParaRPr lang="en-US" dirty="0"/>
          </a:p>
        </p:txBody>
      </p:sp>
    </p:spTree>
    <p:extLst>
      <p:ext uri="{BB962C8B-B14F-4D97-AF65-F5344CB8AC3E}">
        <p14:creationId xmlns:p14="http://schemas.microsoft.com/office/powerpoint/2010/main" val="180159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9"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209694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901663"/>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375440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9"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93747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1286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1286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3"/>
          <p:cNvSpPr>
            <a:spLocks noGrp="1"/>
          </p:cNvSpPr>
          <p:nvPr>
            <p:ph type="dt" sz="half" idx="10"/>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10"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4875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4597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4597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3"/>
          <p:cNvSpPr>
            <a:spLocks noGrp="1"/>
          </p:cNvSpPr>
          <p:nvPr>
            <p:ph type="dt" sz="half" idx="10"/>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12" name="Footer Placeholder 4"/>
          <p:cNvSpPr>
            <a:spLocks noGrp="1"/>
          </p:cNvSpPr>
          <p:nvPr>
            <p:ph type="ftr" sz="quarter" idx="11"/>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1258234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8"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87375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7"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6676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3"/>
          <p:cNvSpPr>
            <a:spLocks noGrp="1"/>
          </p:cNvSpPr>
          <p:nvPr>
            <p:ph type="dt" sz="half" idx="10"/>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10"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207807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3"/>
          <p:cNvSpPr>
            <a:spLocks noGrp="1"/>
          </p:cNvSpPr>
          <p:nvPr>
            <p:ph type="dt" sz="half" idx="10"/>
          </p:nvPr>
        </p:nvSpPr>
        <p:spPr>
          <a:xfrm>
            <a:off x="838200" y="6176963"/>
            <a:ext cx="5495694" cy="544511"/>
          </a:xfrm>
          <a:prstGeom prst="rect">
            <a:avLst/>
          </a:prstGeom>
        </p:spPr>
        <p:txBody>
          <a:bodyPr vert="horz" lIns="91440" tIns="45720" rIns="91440" bIns="45720" rtlCol="0" anchor="ctr"/>
          <a:lstStyle>
            <a:lvl1pPr algn="l">
              <a:defRPr sz="1200">
                <a:solidFill>
                  <a:schemeClr val="tx1"/>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10"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defRPr>
            </a:lvl1pPr>
          </a:lstStyle>
          <a:p>
            <a:r>
              <a:rPr lang="en-US" smtClean="0"/>
              <a:t>November 28-30, 2016</a:t>
            </a:r>
            <a:endParaRPr lang="en-US" dirty="0"/>
          </a:p>
        </p:txBody>
      </p:sp>
    </p:spTree>
    <p:extLst>
      <p:ext uri="{BB962C8B-B14F-4D97-AF65-F5344CB8AC3E}">
        <p14:creationId xmlns:p14="http://schemas.microsoft.com/office/powerpoint/2010/main" val="81093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176962"/>
            <a:ext cx="12192001" cy="691671"/>
          </a:xfrm>
          <a:prstGeom prst="rect">
            <a:avLst/>
          </a:prstGeom>
          <a:solidFill>
            <a:srgbClr val="319F8D">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0595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176963"/>
            <a:ext cx="5495694" cy="544511"/>
          </a:xfrm>
          <a:prstGeom prst="rect">
            <a:avLst/>
          </a:prstGeom>
        </p:spPr>
        <p:txBody>
          <a:bodyPr vert="horz" lIns="91440" tIns="45720" rIns="91440" bIns="45720" rtlCol="0" anchor="ctr"/>
          <a:lstStyle>
            <a:lvl1pPr algn="l">
              <a:defRPr sz="1200">
                <a:solidFill>
                  <a:schemeClr val="tx1">
                    <a:lumMod val="95000"/>
                    <a:lumOff val="5000"/>
                  </a:schemeClr>
                </a:solidFill>
                <a:latin typeface="Franklin Gothic Book" charset="0"/>
                <a:ea typeface="Franklin Gothic Book" charset="0"/>
                <a:cs typeface="Franklin Gothic Book" charset="0"/>
              </a:defRPr>
            </a:lvl1pPr>
          </a:lstStyle>
          <a:p>
            <a:r>
              <a:rPr lang="en-US" i="1" dirty="0" smtClean="0"/>
              <a:t>Digital Scholarship Centers: Building Library Services for Data-Driven Scholarship </a:t>
            </a:r>
            <a:endParaRPr lang="en-US" i="1" dirty="0"/>
          </a:p>
        </p:txBody>
      </p:sp>
      <p:sp>
        <p:nvSpPr>
          <p:cNvPr id="5" name="Footer Placeholder 4"/>
          <p:cNvSpPr>
            <a:spLocks noGrp="1"/>
          </p:cNvSpPr>
          <p:nvPr>
            <p:ph type="ftr" sz="quarter" idx="3"/>
          </p:nvPr>
        </p:nvSpPr>
        <p:spPr>
          <a:xfrm>
            <a:off x="6891454" y="6176963"/>
            <a:ext cx="2871250" cy="544512"/>
          </a:xfrm>
          <a:prstGeom prst="rect">
            <a:avLst/>
          </a:prstGeom>
        </p:spPr>
        <p:txBody>
          <a:bodyPr vert="horz" lIns="91440" tIns="45720" rIns="91440" bIns="45720" rtlCol="0" anchor="ctr"/>
          <a:lstStyle>
            <a:lvl1pPr algn="ctr">
              <a:defRPr sz="1200">
                <a:solidFill>
                  <a:schemeClr val="tx1"/>
                </a:solidFill>
                <a:latin typeface="Franklin Gothic Book" charset="0"/>
                <a:ea typeface="Franklin Gothic Book" charset="0"/>
                <a:cs typeface="Franklin Gothic Book" charset="0"/>
              </a:defRPr>
            </a:lvl1pPr>
          </a:lstStyle>
          <a:p>
            <a:r>
              <a:rPr lang="en-US" dirty="0" smtClean="0"/>
              <a:t>November 28-30, 2016</a:t>
            </a:r>
            <a:endParaRPr lang="en-US" dirty="0"/>
          </a:p>
        </p:txBody>
      </p:sp>
      <p:pic>
        <p:nvPicPr>
          <p:cNvPr id="7" name="image2.png"/>
          <p:cNvPicPr/>
          <p:nvPr userDrawn="1"/>
        </p:nvPicPr>
        <p:blipFill>
          <a:blip r:embed="rId11" cstate="print"/>
          <a:stretch>
            <a:fillRect/>
          </a:stretch>
        </p:blipFill>
        <p:spPr>
          <a:xfrm>
            <a:off x="10320264" y="6224845"/>
            <a:ext cx="438994" cy="500442"/>
          </a:xfrm>
          <a:prstGeom prst="rect">
            <a:avLst/>
          </a:prstGeom>
        </p:spPr>
      </p:pic>
      <p:pic>
        <p:nvPicPr>
          <p:cNvPr id="10" name="image1.jpeg"/>
          <p:cNvPicPr/>
          <p:nvPr userDrawn="1"/>
        </p:nvPicPr>
        <p:blipFill>
          <a:blip r:embed="rId12" cstate="print"/>
          <a:stretch>
            <a:fillRect/>
          </a:stretch>
        </p:blipFill>
        <p:spPr>
          <a:xfrm>
            <a:off x="10894931" y="6224845"/>
            <a:ext cx="458869" cy="468627"/>
          </a:xfrm>
          <a:prstGeom prst="rect">
            <a:avLst/>
          </a:prstGeom>
        </p:spPr>
      </p:pic>
    </p:spTree>
    <p:extLst>
      <p:ext uri="{BB962C8B-B14F-4D97-AF65-F5344CB8AC3E}">
        <p14:creationId xmlns:p14="http://schemas.microsoft.com/office/powerpoint/2010/main" val="471590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Franklin Gothic Book" charset="0"/>
          <a:ea typeface="Franklin Gothic Book" charset="0"/>
          <a:cs typeface="Franklin Gothic Book" charset="0"/>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Franklin Gothic Book" charset="0"/>
          <a:ea typeface="Franklin Gothic Book" charset="0"/>
          <a:cs typeface="Franklin Gothic Book" charset="0"/>
        </a:defRPr>
      </a:lvl1pPr>
      <a:lvl2pPr marL="685800" indent="-228600" algn="l" defTabSz="914400" rtl="0" eaLnBrk="1" latinLnBrk="0" hangingPunct="1">
        <a:lnSpc>
          <a:spcPct val="90000"/>
        </a:lnSpc>
        <a:spcBef>
          <a:spcPts val="500"/>
        </a:spcBef>
        <a:buFont typeface="Courier New" charset="0"/>
        <a:buChar char="o"/>
        <a:defRPr sz="2400" b="0" i="0" kern="1200">
          <a:solidFill>
            <a:schemeClr val="tx1"/>
          </a:solidFill>
          <a:latin typeface="Franklin Gothic Book" charset="0"/>
          <a:ea typeface="Franklin Gothic Book" charset="0"/>
          <a:cs typeface="Franklin Gothic Book" charset="0"/>
        </a:defRPr>
      </a:lvl2pPr>
      <a:lvl3pPr marL="1143000" indent="-228600" algn="l" defTabSz="914400" rtl="0" eaLnBrk="1" latinLnBrk="0" hangingPunct="1">
        <a:lnSpc>
          <a:spcPct val="90000"/>
        </a:lnSpc>
        <a:spcBef>
          <a:spcPts val="500"/>
        </a:spcBef>
        <a:buFont typeface="Wingdings" charset="2"/>
        <a:buChar char="§"/>
        <a:defRPr sz="2000" b="0" i="0" kern="1200">
          <a:solidFill>
            <a:schemeClr val="tx1"/>
          </a:solidFill>
          <a:latin typeface="Franklin Gothic Book" charset="0"/>
          <a:ea typeface="Franklin Gothic Book" charset="0"/>
          <a:cs typeface="Franklin Gothic Book"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Franklin Gothic Book" charset="0"/>
          <a:ea typeface="Franklin Gothic Book" charset="0"/>
          <a:cs typeface="Franklin Gothic Book" charset="0"/>
        </a:defRPr>
      </a:lvl4pPr>
      <a:lvl5pPr marL="2057400" indent="-228600" algn="l" defTabSz="914400" rtl="0" eaLnBrk="1" latinLnBrk="0" hangingPunct="1">
        <a:lnSpc>
          <a:spcPct val="90000"/>
        </a:lnSpc>
        <a:spcBef>
          <a:spcPts val="500"/>
        </a:spcBef>
        <a:buFont typeface="Courier New" charset="0"/>
        <a:buChar char="o"/>
        <a:defRPr sz="1800" b="0" i="0" kern="1200">
          <a:solidFill>
            <a:schemeClr val="tx1"/>
          </a:solidFill>
          <a:latin typeface="Franklin Gothic Book" charset="0"/>
          <a:ea typeface="Franklin Gothic Book" charset="0"/>
          <a:cs typeface="Franklin Gothic Boo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reen19@illinois.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hyperlink" Target="http://viraltexts.org/" TargetMode="External"/><Relationship Id="rId4" Type="http://schemas.openxmlformats.org/officeDocument/2006/relationships/hyperlink" Target="http://www.sixdegreesoffrancisbacon.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8" Type="http://schemas.openxmlformats.org/officeDocument/2006/relationships/hyperlink" Target="http://invisibleaustralians.org/" TargetMode="External"/><Relationship Id="rId3" Type="http://schemas.openxmlformats.org/officeDocument/2006/relationships/hyperlink" Target="http://songgis.ucmerced.edu/" TargetMode="External"/><Relationship Id="rId7" Type="http://schemas.openxmlformats.org/officeDocument/2006/relationships/hyperlink" Target="http://chicanapormiraza.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omekasites.northeastern.edu/ECDA/" TargetMode="External"/><Relationship Id="rId5" Type="http://schemas.openxmlformats.org/officeDocument/2006/relationships/hyperlink" Target="http://mukurtu.org/" TargetMode="External"/><Relationship Id="rId10" Type="http://schemas.openxmlformats.org/officeDocument/2006/relationships/hyperlink" Target="http://www.soweto76archive.org/" TargetMode="External"/><Relationship Id="rId4" Type="http://schemas.openxmlformats.org/officeDocument/2006/relationships/hyperlink" Target="http://ccts.sinica.edu.tw/" TargetMode="External"/><Relationship Id="rId9" Type="http://schemas.openxmlformats.org/officeDocument/2006/relationships/hyperlink" Target="http://scalar.usc.edu/works/performingarchive/index"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20.jpg"/><Relationship Id="rId7" Type="http://schemas.openxmlformats.org/officeDocument/2006/relationships/hyperlink" Target="http://www.hathitrust.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idnc.library.illinois.edu/" TargetMode="External"/><Relationship Id="rId11" Type="http://schemas.openxmlformats.org/officeDocument/2006/relationships/hyperlink" Target="http://publishingwithoutwalls.illinois.edu/" TargetMode="External"/><Relationship Id="rId5" Type="http://schemas.openxmlformats.org/officeDocument/2006/relationships/hyperlink" Target="http://emblematica.library.illinois.edu/" TargetMode="External"/><Relationship Id="rId10" Type="http://schemas.openxmlformats.org/officeDocument/2006/relationships/image" Target="../media/image24.jpg"/><Relationship Id="rId4" Type="http://schemas.openxmlformats.org/officeDocument/2006/relationships/image" Target="../media/image21.gif"/><Relationship Id="rId9"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green19@illinois.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miriamposner.com/blog/commit-to-dh-people-not-dh-projects/#more-1687"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jadh.or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www.humanidadesdigitales.net/" TargetMode="External"/><Relationship Id="rId4" Type="http://schemas.openxmlformats.org/officeDocument/2006/relationships/hyperlink" Target="http://dig-hum-nord.eu/"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journalofdigitalhumanities.org/" TargetMode="External"/><Relationship Id="rId3" Type="http://schemas.openxmlformats.org/officeDocument/2006/relationships/hyperlink" Target="http://digitalhumanities.org/" TargetMode="External"/><Relationship Id="rId7" Type="http://schemas.openxmlformats.org/officeDocument/2006/relationships/hyperlink" Target="http://digitalhumanities.org/dhq/"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digitalhumanities.org/answers/" TargetMode="External"/><Relationship Id="rId5" Type="http://schemas.openxmlformats.org/officeDocument/2006/relationships/hyperlink" Target="http://digitalhumanitiesnow.org/" TargetMode="External"/><Relationship Id="rId10" Type="http://schemas.openxmlformats.org/officeDocument/2006/relationships/hyperlink" Target="http://gpdh.org/" TargetMode="External"/><Relationship Id="rId4" Type="http://schemas.openxmlformats.org/officeDocument/2006/relationships/hyperlink" Target="http://www.tei-c.org/" TargetMode="External"/><Relationship Id="rId9" Type="http://schemas.openxmlformats.org/officeDocument/2006/relationships/hyperlink" Target="http://go-dh.github.io/mincom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www.humanitiesblast.com/manifesto/Manifesto_V2.pdf" TargetMode="External"/><Relationship Id="rId7" Type="http://schemas.openxmlformats.org/officeDocument/2006/relationships/hyperlink" Target="http://miriamposner.com/blog/commit-to-dh-people-not-dh-projects/#more-1687"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bit.ly/worthey-dh" TargetMode="External"/><Relationship Id="rId5" Type="http://schemas.openxmlformats.org/officeDocument/2006/relationships/hyperlink" Target="https://tedunderwood.com/2016/05/04/versions-of-disciplinary-history/" TargetMode="External"/><Relationship Id="rId4" Type="http://schemas.openxmlformats.org/officeDocument/2006/relationships/hyperlink" Target="http://dhdebates.gc.cuny.edu/debates/text/30"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flic.kr/p/oM4JXm" TargetMode="External"/><Relationship Id="rId3" Type="http://schemas.openxmlformats.org/officeDocument/2006/relationships/hyperlink" Target="https://farm5.staticflickr.com/4016/4482220417_1a1a26848b_z.jpg" TargetMode="External"/><Relationship Id="rId7" Type="http://schemas.openxmlformats.org/officeDocument/2006/relationships/hyperlink" Target="https://farm3.staticflickr.com/2224/2264955753_e25bbec9f4_b.jpg"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www.flickr.com/photos/laurenmanning/2318943806" TargetMode="External"/><Relationship Id="rId5" Type="http://schemas.openxmlformats.org/officeDocument/2006/relationships/hyperlink" Target="https://flic.kr/p/6sUn9G" TargetMode="External"/><Relationship Id="rId4" Type="http://schemas.openxmlformats.org/officeDocument/2006/relationships/hyperlink" Target="https://www.flickr.com/photos/auntiep/17135231"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en.wikipedia.org/wiki/Digital_humanit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hyperlink" Target="http://civilwardc.org/" TargetMode="External"/><Relationship Id="rId2" Type="http://schemas.openxmlformats.org/officeDocument/2006/relationships/hyperlink" Target="http://slavevoyages.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 Id="rId5" Type="http://schemas.openxmlformats.org/officeDocument/2006/relationships/image" Target="../media/image12.gi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Humanities: An Introduction</a:t>
            </a:r>
            <a:endParaRPr lang="en-US" dirty="0"/>
          </a:p>
        </p:txBody>
      </p:sp>
      <p:sp>
        <p:nvSpPr>
          <p:cNvPr id="3" name="Subtitle 2"/>
          <p:cNvSpPr>
            <a:spLocks noGrp="1"/>
          </p:cNvSpPr>
          <p:nvPr>
            <p:ph type="subTitle" idx="1"/>
          </p:nvPr>
        </p:nvSpPr>
        <p:spPr/>
        <p:txBody>
          <a:bodyPr>
            <a:normAutofit lnSpcReduction="10000"/>
          </a:bodyPr>
          <a:lstStyle/>
          <a:p>
            <a:r>
              <a:rPr lang="en-US" dirty="0" smtClean="0"/>
              <a:t>Harriett Green</a:t>
            </a:r>
          </a:p>
          <a:p>
            <a:r>
              <a:rPr lang="en-US" dirty="0" smtClean="0"/>
              <a:t>University of Illinois at Urbana-Champaign</a:t>
            </a:r>
          </a:p>
          <a:p>
            <a:r>
              <a:rPr lang="en-US" dirty="0" smtClean="0"/>
              <a:t>Data Driven Scholarship Autumn Institute</a:t>
            </a:r>
          </a:p>
          <a:p>
            <a:r>
              <a:rPr lang="en-US" dirty="0"/>
              <a:t>University of Hong Kong, November 28-30, 2016</a:t>
            </a:r>
          </a:p>
          <a:p>
            <a:endParaRPr lang="en-US" dirty="0"/>
          </a:p>
        </p:txBody>
      </p:sp>
      <p:sp>
        <p:nvSpPr>
          <p:cNvPr id="4" name="TextBox 3"/>
          <p:cNvSpPr txBox="1"/>
          <p:nvPr/>
        </p:nvSpPr>
        <p:spPr>
          <a:xfrm>
            <a:off x="1790700" y="5457855"/>
            <a:ext cx="8610600" cy="400110"/>
          </a:xfrm>
          <a:prstGeom prst="rect">
            <a:avLst/>
          </a:prstGeom>
          <a:noFill/>
        </p:spPr>
        <p:txBody>
          <a:bodyPr wrap="square" rtlCol="0">
            <a:spAutoFit/>
          </a:bodyPr>
          <a:lstStyle/>
          <a:p>
            <a:pPr algn="ctr"/>
            <a:r>
              <a:rPr lang="en-US" sz="2000" b="1" dirty="0" smtClean="0">
                <a:latin typeface="Franklin Gothic Book" panose="020B0503020102020204" pitchFamily="34" charset="0"/>
                <a:hlinkClick r:id="rId2"/>
              </a:rPr>
              <a:t>green19@illinois.edu</a:t>
            </a:r>
            <a:r>
              <a:rPr lang="en-US" sz="2000" b="1" dirty="0">
                <a:latin typeface="Franklin Gothic Book" panose="020B0503020102020204" pitchFamily="34" charset="0"/>
              </a:rPr>
              <a:t> | @</a:t>
            </a:r>
            <a:r>
              <a:rPr lang="en-US" sz="2000" b="1" dirty="0" err="1" smtClean="0">
                <a:latin typeface="Franklin Gothic Book" panose="020B0503020102020204" pitchFamily="34" charset="0"/>
              </a:rPr>
              <a:t>greenharr</a:t>
            </a:r>
            <a:r>
              <a:rPr lang="en-US" sz="2000" b="1" dirty="0" smtClean="0">
                <a:latin typeface="Franklin Gothic Book" panose="020B0503020102020204" pitchFamily="34" charset="0"/>
              </a:rPr>
              <a:t> </a:t>
            </a:r>
            <a:endParaRPr lang="en-US" sz="2000" b="1" dirty="0">
              <a:latin typeface="Franklin Gothic Book" panose="020B0503020102020204" pitchFamily="34" charset="0"/>
            </a:endParaRPr>
          </a:p>
        </p:txBody>
      </p:sp>
    </p:spTree>
    <p:extLst>
      <p:ext uri="{BB962C8B-B14F-4D97-AF65-F5344CB8AC3E}">
        <p14:creationId xmlns:p14="http://schemas.microsoft.com/office/powerpoint/2010/main" val="1105893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 Research: Comparing and Visualizing</a:t>
            </a:r>
            <a:br>
              <a:rPr lang="en-US" dirty="0" smtClean="0"/>
            </a:br>
            <a:r>
              <a:rPr lang="en-US" dirty="0" smtClean="0"/>
              <a:t>“Big Data”</a:t>
            </a:r>
            <a:endParaRPr lang="en-US" dirty="0"/>
          </a:p>
        </p:txBody>
      </p:sp>
      <p:sp>
        <p:nvSpPr>
          <p:cNvPr id="3" name="Content Placeholder 2"/>
          <p:cNvSpPr>
            <a:spLocks noGrp="1"/>
          </p:cNvSpPr>
          <p:nvPr>
            <p:ph idx="1"/>
          </p:nvPr>
        </p:nvSpPr>
        <p:spPr>
          <a:xfrm>
            <a:off x="609600" y="1690688"/>
            <a:ext cx="4904232" cy="4593463"/>
          </a:xfrm>
        </p:spPr>
        <p:txBody>
          <a:bodyPr>
            <a:normAutofit/>
          </a:bodyPr>
          <a:lstStyle/>
          <a:p>
            <a:r>
              <a:rPr lang="en-US" dirty="0" smtClean="0"/>
              <a:t>Network Analysis</a:t>
            </a:r>
          </a:p>
          <a:p>
            <a:r>
              <a:rPr lang="en-US" dirty="0" smtClean="0"/>
              <a:t>Text Mining</a:t>
            </a:r>
          </a:p>
          <a:p>
            <a:pPr marL="0" indent="0">
              <a:buNone/>
            </a:pP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296" y="3229232"/>
            <a:ext cx="5477928" cy="1825976"/>
          </a:xfrm>
          <a:prstGeom prst="rect">
            <a:avLst/>
          </a:prstGeom>
        </p:spPr>
      </p:pic>
      <p:sp>
        <p:nvSpPr>
          <p:cNvPr id="6" name="Rectangle 5"/>
          <p:cNvSpPr/>
          <p:nvPr/>
        </p:nvSpPr>
        <p:spPr>
          <a:xfrm>
            <a:off x="225867" y="5244601"/>
            <a:ext cx="5574813" cy="646331"/>
          </a:xfrm>
          <a:prstGeom prst="rect">
            <a:avLst/>
          </a:prstGeom>
        </p:spPr>
        <p:txBody>
          <a:bodyPr wrap="square">
            <a:spAutoFit/>
          </a:bodyPr>
          <a:lstStyle/>
          <a:p>
            <a:r>
              <a:rPr lang="en-US" dirty="0"/>
              <a:t>Six Degrees of Francis Bacon, </a:t>
            </a:r>
            <a:r>
              <a:rPr lang="en-US" dirty="0">
                <a:hlinkClick r:id="rId4"/>
              </a:rPr>
              <a:t>http://www.sixdegreesoffrancisbacon.com</a:t>
            </a:r>
            <a:r>
              <a:rPr lang="en-US" dirty="0" smtClean="0">
                <a:hlinkClick r:id="rId4"/>
              </a:rPr>
              <a:t>/</a:t>
            </a:r>
            <a:r>
              <a:rPr lang="en-US" dirty="0" smtClean="0"/>
              <a:t> </a:t>
            </a:r>
            <a:endParaRPr lang="en-US" dirty="0"/>
          </a:p>
        </p:txBody>
      </p:sp>
      <p:sp>
        <p:nvSpPr>
          <p:cNvPr id="7" name="Rectangle 6"/>
          <p:cNvSpPr/>
          <p:nvPr/>
        </p:nvSpPr>
        <p:spPr>
          <a:xfrm>
            <a:off x="5999136" y="4939998"/>
            <a:ext cx="3241721" cy="369332"/>
          </a:xfrm>
          <a:prstGeom prst="rect">
            <a:avLst/>
          </a:prstGeom>
        </p:spPr>
        <p:txBody>
          <a:bodyPr wrap="none">
            <a:spAutoFit/>
          </a:bodyPr>
          <a:lstStyle/>
          <a:p>
            <a:r>
              <a:rPr lang="en-US" dirty="0" smtClean="0"/>
              <a:t>Viral Texts</a:t>
            </a:r>
            <a:r>
              <a:rPr lang="en-US" dirty="0"/>
              <a:t>, </a:t>
            </a:r>
            <a:r>
              <a:rPr lang="en-US" dirty="0">
                <a:hlinkClick r:id="rId5"/>
              </a:rPr>
              <a:t>http</a:t>
            </a:r>
            <a:r>
              <a:rPr lang="en-US" dirty="0" smtClean="0">
                <a:hlinkClick r:id="rId5"/>
              </a:rPr>
              <a:t>://viraltexts.org/</a:t>
            </a:r>
            <a:r>
              <a:rPr lang="en-US" dirty="0" smtClean="0"/>
              <a:t> </a:t>
            </a:r>
            <a:endParaRPr lang="en-US" dirty="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9113" y="1735302"/>
            <a:ext cx="6053326" cy="2987860"/>
          </a:xfrm>
          <a:prstGeom prst="rect">
            <a:avLst/>
          </a:prstGeom>
        </p:spPr>
      </p:pic>
    </p:spTree>
    <p:extLst>
      <p:ext uri="{BB962C8B-B14F-4D97-AF65-F5344CB8AC3E}">
        <p14:creationId xmlns:p14="http://schemas.microsoft.com/office/powerpoint/2010/main" val="567816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DH Research Is… Collaboration</a:t>
            </a:r>
            <a:endParaRPr lang="en-US" dirty="0"/>
          </a:p>
        </p:txBody>
      </p:sp>
      <p:sp>
        <p:nvSpPr>
          <p:cNvPr id="6" name="Content Placeholder 5"/>
          <p:cNvSpPr>
            <a:spLocks noGrp="1"/>
          </p:cNvSpPr>
          <p:nvPr>
            <p:ph idx="1"/>
          </p:nvPr>
        </p:nvSpPr>
        <p:spPr/>
        <p:txBody>
          <a:bodyPr/>
          <a:lstStyle/>
          <a:p>
            <a:r>
              <a:rPr lang="en-US" dirty="0" smtClean="0"/>
              <a:t>Digital Humanities Centers</a:t>
            </a:r>
          </a:p>
          <a:p>
            <a:r>
              <a:rPr lang="en-US" dirty="0" smtClean="0"/>
              <a:t>Digital Studios</a:t>
            </a:r>
          </a:p>
          <a:p>
            <a:r>
              <a:rPr lang="en-US" dirty="0" smtClean="0"/>
              <a:t>Media Commons</a:t>
            </a:r>
          </a:p>
          <a:p>
            <a:r>
              <a:rPr lang="en-US" dirty="0" smtClean="0"/>
              <a:t>Scholarly Commons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7606" y="1550695"/>
            <a:ext cx="3744125" cy="126901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606" y="3311536"/>
            <a:ext cx="3333750" cy="6381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6622" y="4446858"/>
            <a:ext cx="2990850" cy="1438275"/>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0625" y="3001973"/>
            <a:ext cx="1095375" cy="1257300"/>
          </a:xfrm>
          <a:prstGeom prst="rect">
            <a:avLst/>
          </a:prstGeom>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316" y="4590686"/>
            <a:ext cx="6416040" cy="1203960"/>
          </a:xfrm>
          <a:prstGeom prst="rect">
            <a:avLst/>
          </a:prstGeom>
        </p:spPr>
      </p:pic>
    </p:spTree>
    <p:extLst>
      <p:ext uri="{BB962C8B-B14F-4D97-AF65-F5344CB8AC3E}">
        <p14:creationId xmlns:p14="http://schemas.microsoft.com/office/powerpoint/2010/main" val="3162914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27080" cy="1325563"/>
          </a:xfrm>
        </p:spPr>
        <p:txBody>
          <a:bodyPr/>
          <a:lstStyle/>
          <a:p>
            <a:r>
              <a:rPr lang="en-US" dirty="0" smtClean="0"/>
              <a:t>Global DH: Digital Projects Around the World</a:t>
            </a:r>
            <a:endParaRPr lang="en-US" dirty="0"/>
          </a:p>
        </p:txBody>
      </p:sp>
      <p:sp>
        <p:nvSpPr>
          <p:cNvPr id="3" name="Content Placeholder 2"/>
          <p:cNvSpPr>
            <a:spLocks noGrp="1"/>
          </p:cNvSpPr>
          <p:nvPr>
            <p:ph idx="1"/>
          </p:nvPr>
        </p:nvSpPr>
        <p:spPr>
          <a:xfrm>
            <a:off x="838200" y="1584283"/>
            <a:ext cx="10131425" cy="4234982"/>
          </a:xfrm>
        </p:spPr>
        <p:txBody>
          <a:bodyPr>
            <a:normAutofit fontScale="92500" lnSpcReduction="10000"/>
          </a:bodyPr>
          <a:lstStyle/>
          <a:p>
            <a:r>
              <a:rPr lang="en-US" dirty="0" smtClean="0"/>
              <a:t>Digital </a:t>
            </a:r>
            <a:r>
              <a:rPr lang="en-US" dirty="0" err="1" smtClean="0"/>
              <a:t>Gazetter</a:t>
            </a:r>
            <a:r>
              <a:rPr lang="en-US" dirty="0" smtClean="0"/>
              <a:t> of the </a:t>
            </a:r>
            <a:r>
              <a:rPr lang="en-US" dirty="0"/>
              <a:t>Song Dynasty: </a:t>
            </a:r>
            <a:r>
              <a:rPr lang="en-US" dirty="0">
                <a:hlinkClick r:id="rId3"/>
              </a:rPr>
              <a:t>http://songgis.ucmerced.edu</a:t>
            </a:r>
            <a:r>
              <a:rPr lang="en-US" dirty="0" smtClean="0">
                <a:hlinkClick r:id="rId3"/>
              </a:rPr>
              <a:t>/</a:t>
            </a:r>
            <a:r>
              <a:rPr lang="en-US" dirty="0" smtClean="0"/>
              <a:t> </a:t>
            </a:r>
          </a:p>
          <a:p>
            <a:r>
              <a:rPr lang="en-US" dirty="0"/>
              <a:t>Chinese Civilization in Time and Space: </a:t>
            </a:r>
            <a:r>
              <a:rPr lang="en-US" dirty="0">
                <a:hlinkClick r:id="rId4"/>
              </a:rPr>
              <a:t>http://ccts.sinica.edu.tw</a:t>
            </a:r>
            <a:r>
              <a:rPr lang="en-US" dirty="0" smtClean="0">
                <a:hlinkClick r:id="rId4"/>
              </a:rPr>
              <a:t>/</a:t>
            </a:r>
            <a:r>
              <a:rPr lang="en-US" dirty="0" smtClean="0"/>
              <a:t> </a:t>
            </a:r>
            <a:endParaRPr lang="en-US" dirty="0"/>
          </a:p>
          <a:p>
            <a:r>
              <a:rPr lang="en-US" dirty="0" err="1" smtClean="0"/>
              <a:t>Murkutu</a:t>
            </a:r>
            <a:r>
              <a:rPr lang="en-US" dirty="0"/>
              <a:t>: </a:t>
            </a:r>
            <a:r>
              <a:rPr lang="en-US" dirty="0">
                <a:hlinkClick r:id="rId5"/>
              </a:rPr>
              <a:t>http://mukurtu.org/</a:t>
            </a:r>
            <a:r>
              <a:rPr lang="en-US" dirty="0"/>
              <a:t> </a:t>
            </a:r>
          </a:p>
          <a:p>
            <a:r>
              <a:rPr lang="en-US" dirty="0" smtClean="0"/>
              <a:t>Early </a:t>
            </a:r>
            <a:r>
              <a:rPr lang="en-US" dirty="0"/>
              <a:t>Caribbean Digital Archive: </a:t>
            </a:r>
            <a:r>
              <a:rPr lang="en-US" dirty="0">
                <a:hlinkClick r:id="rId6"/>
              </a:rPr>
              <a:t>http://omekasites.northeastern.edu/ECDA/</a:t>
            </a:r>
            <a:endParaRPr lang="en-US" dirty="0"/>
          </a:p>
          <a:p>
            <a:r>
              <a:rPr lang="en-US" dirty="0"/>
              <a:t>Chicana </a:t>
            </a:r>
            <a:r>
              <a:rPr lang="en-US" dirty="0" err="1"/>
              <a:t>Por</a:t>
            </a:r>
            <a:r>
              <a:rPr lang="en-US" dirty="0"/>
              <a:t> </a:t>
            </a:r>
            <a:r>
              <a:rPr lang="en-US" dirty="0" err="1"/>
              <a:t>Mi</a:t>
            </a:r>
            <a:r>
              <a:rPr lang="en-US" dirty="0"/>
              <a:t> Raza: </a:t>
            </a:r>
            <a:r>
              <a:rPr lang="en-US" dirty="0">
                <a:hlinkClick r:id="rId7"/>
              </a:rPr>
              <a:t>http://chicanapormiraza.org/</a:t>
            </a:r>
            <a:endParaRPr lang="en-US" dirty="0"/>
          </a:p>
          <a:p>
            <a:r>
              <a:rPr lang="en-US" dirty="0"/>
              <a:t>Invisible Australians:  </a:t>
            </a:r>
            <a:r>
              <a:rPr lang="en-US" dirty="0">
                <a:hlinkClick r:id="rId8"/>
              </a:rPr>
              <a:t>http://invisibleaustralians.org/</a:t>
            </a:r>
            <a:endParaRPr lang="en-US" dirty="0"/>
          </a:p>
          <a:p>
            <a:r>
              <a:rPr lang="en-US" dirty="0"/>
              <a:t>Performing Archive: Curtis and the ‘Vanishing Race’: </a:t>
            </a:r>
            <a:r>
              <a:rPr lang="en-US" dirty="0">
                <a:hlinkClick r:id="rId9"/>
              </a:rPr>
              <a:t>http://scalar.usc.edu/works/performingarchive/index</a:t>
            </a:r>
            <a:r>
              <a:rPr lang="en-US" dirty="0"/>
              <a:t> </a:t>
            </a:r>
          </a:p>
          <a:p>
            <a:r>
              <a:rPr lang="en-US" dirty="0"/>
              <a:t>Soweto ‘76: </a:t>
            </a:r>
            <a:r>
              <a:rPr lang="en-US" dirty="0">
                <a:hlinkClick r:id="rId10"/>
              </a:rPr>
              <a:t>http://www.soweto76archive.org/</a:t>
            </a:r>
            <a:r>
              <a:rPr lang="en-US" dirty="0"/>
              <a:t> </a:t>
            </a:r>
          </a:p>
          <a:p>
            <a:endParaRPr lang="en-US" dirty="0"/>
          </a:p>
        </p:txBody>
      </p:sp>
    </p:spTree>
    <p:extLst>
      <p:ext uri="{BB962C8B-B14F-4D97-AF65-F5344CB8AC3E}">
        <p14:creationId xmlns:p14="http://schemas.microsoft.com/office/powerpoint/2010/main" val="1064236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Digital Projects @ Illinois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088" y="4083652"/>
            <a:ext cx="4600220" cy="111486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088" y="1666398"/>
            <a:ext cx="2467561" cy="799830"/>
          </a:xfrm>
          <a:prstGeom prst="rect">
            <a:avLst/>
          </a:prstGeom>
        </p:spPr>
      </p:pic>
      <p:sp>
        <p:nvSpPr>
          <p:cNvPr id="13" name="TextBox 12"/>
          <p:cNvSpPr txBox="1"/>
          <p:nvPr/>
        </p:nvSpPr>
        <p:spPr>
          <a:xfrm>
            <a:off x="6248711" y="5398018"/>
            <a:ext cx="4637597" cy="646331"/>
          </a:xfrm>
          <a:prstGeom prst="rect">
            <a:avLst/>
          </a:prstGeom>
          <a:noFill/>
        </p:spPr>
        <p:txBody>
          <a:bodyPr wrap="square" rtlCol="0">
            <a:spAutoFit/>
          </a:bodyPr>
          <a:lstStyle/>
          <a:p>
            <a:r>
              <a:rPr lang="en-US" b="1" dirty="0" err="1" smtClean="0"/>
              <a:t>Emblematica</a:t>
            </a:r>
            <a:r>
              <a:rPr lang="en-US" b="1" dirty="0" smtClean="0"/>
              <a:t> Online:</a:t>
            </a:r>
          </a:p>
          <a:p>
            <a:r>
              <a:rPr lang="en-US" dirty="0" smtClean="0">
                <a:hlinkClick r:id="rId5"/>
              </a:rPr>
              <a:t>http://emblematica.library.Illinois.edu</a:t>
            </a:r>
            <a:r>
              <a:rPr lang="en-US" dirty="0" smtClean="0"/>
              <a:t> </a:t>
            </a:r>
            <a:endParaRPr lang="en-US" dirty="0"/>
          </a:p>
        </p:txBody>
      </p:sp>
      <p:sp>
        <p:nvSpPr>
          <p:cNvPr id="3" name="Rectangle 2"/>
          <p:cNvSpPr/>
          <p:nvPr/>
        </p:nvSpPr>
        <p:spPr>
          <a:xfrm>
            <a:off x="277625" y="5388870"/>
            <a:ext cx="3549026" cy="646331"/>
          </a:xfrm>
          <a:prstGeom prst="rect">
            <a:avLst/>
          </a:prstGeom>
        </p:spPr>
        <p:txBody>
          <a:bodyPr wrap="square">
            <a:spAutoFit/>
          </a:bodyPr>
          <a:lstStyle/>
          <a:p>
            <a:r>
              <a:rPr lang="en-US" b="1" dirty="0" smtClean="0"/>
              <a:t>Illinois Digital </a:t>
            </a:r>
            <a:r>
              <a:rPr lang="en-US" b="1" dirty="0"/>
              <a:t>Newspapers</a:t>
            </a:r>
            <a:r>
              <a:rPr lang="en-US" b="1" dirty="0" smtClean="0"/>
              <a:t>: </a:t>
            </a:r>
            <a:r>
              <a:rPr lang="en-US" b="1" dirty="0" smtClean="0">
                <a:hlinkClick r:id="rId6"/>
              </a:rPr>
              <a:t>http</a:t>
            </a:r>
            <a:r>
              <a:rPr lang="en-US" b="1" dirty="0">
                <a:hlinkClick r:id="rId6"/>
              </a:rPr>
              <a:t>://idnc.library.illinois.edu</a:t>
            </a:r>
            <a:r>
              <a:rPr lang="en-US" b="1" dirty="0" smtClean="0">
                <a:hlinkClick r:id="rId6"/>
              </a:rPr>
              <a:t>/</a:t>
            </a:r>
            <a:r>
              <a:rPr lang="en-US" b="1" dirty="0" smtClean="0"/>
              <a:t> </a:t>
            </a:r>
            <a:endParaRPr lang="en-US" dirty="0"/>
          </a:p>
        </p:txBody>
      </p:sp>
      <p:sp>
        <p:nvSpPr>
          <p:cNvPr id="16" name="Rectangle 15"/>
          <p:cNvSpPr/>
          <p:nvPr/>
        </p:nvSpPr>
        <p:spPr>
          <a:xfrm>
            <a:off x="6286088" y="3064515"/>
            <a:ext cx="5456148" cy="1200329"/>
          </a:xfrm>
          <a:prstGeom prst="rect">
            <a:avLst/>
          </a:prstGeom>
        </p:spPr>
        <p:txBody>
          <a:bodyPr wrap="square">
            <a:spAutoFit/>
          </a:bodyPr>
          <a:lstStyle/>
          <a:p>
            <a:r>
              <a:rPr lang="en-US" b="1" dirty="0" err="1" smtClean="0"/>
              <a:t>HathiTrust</a:t>
            </a:r>
            <a:r>
              <a:rPr lang="en-US" b="1" dirty="0" smtClean="0"/>
              <a:t> Digital Library:</a:t>
            </a:r>
            <a:r>
              <a:rPr lang="en-US" dirty="0" smtClean="0"/>
              <a:t> </a:t>
            </a:r>
            <a:r>
              <a:rPr lang="en-US" dirty="0" smtClean="0">
                <a:hlinkClick r:id="rId7"/>
              </a:rPr>
              <a:t>http://www.hathitrust.org</a:t>
            </a:r>
            <a:r>
              <a:rPr lang="en-US" dirty="0" smtClean="0"/>
              <a:t> </a:t>
            </a:r>
            <a:endParaRPr lang="en-US" b="1" dirty="0" smtClean="0"/>
          </a:p>
          <a:p>
            <a:r>
              <a:rPr lang="en-US" b="1" dirty="0" err="1" smtClean="0"/>
              <a:t>HathiTrust</a:t>
            </a:r>
            <a:r>
              <a:rPr lang="en-US" b="1" dirty="0" smtClean="0"/>
              <a:t> Research Center:</a:t>
            </a:r>
            <a:r>
              <a:rPr lang="en-US" dirty="0" smtClean="0"/>
              <a:t> http://analytics.hathitrust.org</a:t>
            </a:r>
          </a:p>
          <a:p>
            <a:r>
              <a:rPr lang="en-US" dirty="0" smtClean="0"/>
              <a:t> </a:t>
            </a:r>
            <a:endParaRPr lang="en-US" dirty="0"/>
          </a:p>
        </p:txBody>
      </p:sp>
      <p:pic>
        <p:nvPicPr>
          <p:cNvPr id="17" name="Content Placeholder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83166" y="1645796"/>
            <a:ext cx="1287846" cy="1358275"/>
          </a:xfrm>
          <a:prstGeom prst="rect">
            <a:avLst/>
          </a:prstGeom>
        </p:spPr>
      </p:pic>
      <p:pic>
        <p:nvPicPr>
          <p:cNvPr id="5" name="Picture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8683" y="4721776"/>
            <a:ext cx="5639724" cy="476739"/>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8683" y="1645796"/>
            <a:ext cx="5127035" cy="1813526"/>
          </a:xfrm>
          <a:prstGeom prst="rect">
            <a:avLst/>
          </a:prstGeom>
        </p:spPr>
      </p:pic>
      <p:sp>
        <p:nvSpPr>
          <p:cNvPr id="7" name="Rectangle 6"/>
          <p:cNvSpPr/>
          <p:nvPr/>
        </p:nvSpPr>
        <p:spPr>
          <a:xfrm>
            <a:off x="277625" y="3626322"/>
            <a:ext cx="5409943" cy="646331"/>
          </a:xfrm>
          <a:prstGeom prst="rect">
            <a:avLst/>
          </a:prstGeom>
        </p:spPr>
        <p:txBody>
          <a:bodyPr wrap="square">
            <a:spAutoFit/>
          </a:bodyPr>
          <a:lstStyle/>
          <a:p>
            <a:r>
              <a:rPr lang="en-US" b="1" dirty="0" smtClean="0"/>
              <a:t>Publishing </a:t>
            </a:r>
            <a:r>
              <a:rPr lang="en-US" b="1" dirty="0"/>
              <a:t>Without Walls: </a:t>
            </a:r>
            <a:r>
              <a:rPr lang="en-US" b="1" dirty="0">
                <a:hlinkClick r:id="rId11"/>
              </a:rPr>
              <a:t>http://publishingwithoutwalls.illinois.edu</a:t>
            </a:r>
            <a:r>
              <a:rPr lang="en-US" b="1" dirty="0" smtClean="0">
                <a:hlinkClick r:id="rId11"/>
              </a:rPr>
              <a:t>/</a:t>
            </a:r>
            <a:r>
              <a:rPr lang="en-US" b="1" dirty="0" smtClean="0"/>
              <a:t> </a:t>
            </a:r>
            <a:endParaRPr lang="en-US" b="1" dirty="0"/>
          </a:p>
        </p:txBody>
      </p:sp>
    </p:spTree>
    <p:extLst>
      <p:ext uri="{BB962C8B-B14F-4D97-AF65-F5344CB8AC3E}">
        <p14:creationId xmlns:p14="http://schemas.microsoft.com/office/powerpoint/2010/main" val="628273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500"/>
            <a:ext cx="10515600" cy="1325563"/>
          </a:xfrm>
        </p:spPr>
        <p:txBody>
          <a:bodyPr/>
          <a:lstStyle/>
          <a:p>
            <a:pPr algn="ctr"/>
            <a:r>
              <a:rPr lang="en-US" dirty="0" smtClean="0"/>
              <a:t>Emblematica Online</a:t>
            </a:r>
            <a:endParaRPr lang="en-US" dirty="0"/>
          </a:p>
        </p:txBody>
      </p:sp>
      <p:sp>
        <p:nvSpPr>
          <p:cNvPr id="3" name="Content Placeholder 2"/>
          <p:cNvSpPr>
            <a:spLocks noGrp="1"/>
          </p:cNvSpPr>
          <p:nvPr>
            <p:ph idx="1"/>
          </p:nvPr>
        </p:nvSpPr>
        <p:spPr>
          <a:xfrm>
            <a:off x="305197" y="1656362"/>
            <a:ext cx="5643911" cy="4477883"/>
          </a:xfrm>
        </p:spPr>
        <p:txBody>
          <a:bodyPr>
            <a:normAutofit/>
          </a:bodyPr>
          <a:lstStyle/>
          <a:p>
            <a:r>
              <a:rPr lang="en-US" dirty="0"/>
              <a:t>Provides single point of access to digitized emblem books from libraries in U.S., Germany, Netherlands, UK </a:t>
            </a:r>
            <a:endParaRPr lang="en-US" dirty="0" smtClean="0"/>
          </a:p>
          <a:p>
            <a:r>
              <a:rPr lang="en-US" dirty="0" smtClean="0"/>
              <a:t>Funded by </a:t>
            </a:r>
            <a:r>
              <a:rPr lang="en-US" dirty="0"/>
              <a:t>a NEH/DFG Bilateral Digital Humanities grant (2008) and NEH Humanities Collections and Reference Resources grant (2013) </a:t>
            </a:r>
            <a:endParaRPr lang="en-US" dirty="0" smtClean="0"/>
          </a:p>
          <a:p>
            <a:endParaRPr lang="en-US" dirty="0" smtClean="0"/>
          </a:p>
          <a:p>
            <a:endParaRPr lang="en-US" dirty="0"/>
          </a:p>
        </p:txBody>
      </p:sp>
      <p:sp>
        <p:nvSpPr>
          <p:cNvPr id="4" name="TextBox 3"/>
          <p:cNvSpPr txBox="1"/>
          <p:nvPr/>
        </p:nvSpPr>
        <p:spPr>
          <a:xfrm>
            <a:off x="-550633" y="5563054"/>
            <a:ext cx="8839200" cy="553998"/>
          </a:xfrm>
          <a:prstGeom prst="rect">
            <a:avLst/>
          </a:prstGeom>
          <a:noFill/>
        </p:spPr>
        <p:txBody>
          <a:bodyPr wrap="square" rtlCol="0">
            <a:spAutoFit/>
          </a:bodyPr>
          <a:lstStyle/>
          <a:p>
            <a:pPr algn="ctr"/>
            <a:r>
              <a:rPr lang="en-US" sz="3000" b="1" dirty="0"/>
              <a:t>http://</a:t>
            </a:r>
            <a:r>
              <a:rPr lang="en-US" sz="3000" b="1" dirty="0" err="1"/>
              <a:t>emblematica.library.illinois.edu</a:t>
            </a:r>
            <a:endParaRPr lang="en-US" sz="3000" b="1" dirty="0"/>
          </a:p>
        </p:txBody>
      </p:sp>
      <p:pic>
        <p:nvPicPr>
          <p:cNvPr id="8" name="Picture 4" descr="Sicorbitis"/>
          <p:cNvPicPr>
            <a:picLocks noChangeAspect="1" noChangeArrowheads="1"/>
          </p:cNvPicPr>
          <p:nvPr/>
        </p:nvPicPr>
        <p:blipFill>
          <a:blip r:embed="rId3"/>
          <a:srcRect/>
          <a:stretch>
            <a:fillRect/>
          </a:stretch>
        </p:blipFill>
        <p:spPr bwMode="auto">
          <a:xfrm>
            <a:off x="7503404" y="1356814"/>
            <a:ext cx="3547077" cy="4656676"/>
          </a:xfrm>
          <a:prstGeom prst="rect">
            <a:avLst/>
          </a:prstGeom>
          <a:noFill/>
          <a:ln w="9525">
            <a:noFill/>
            <a:miter lim="800000"/>
            <a:headEnd/>
            <a:tailEnd/>
          </a:ln>
        </p:spPr>
      </p:pic>
    </p:spTree>
    <p:extLst>
      <p:ext uri="{BB962C8B-B14F-4D97-AF65-F5344CB8AC3E}">
        <p14:creationId xmlns:p14="http://schemas.microsoft.com/office/powerpoint/2010/main" val="2090991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Publishing Without Walls</a:t>
            </a:r>
            <a:endParaRPr lang="en-US" dirty="0"/>
          </a:p>
        </p:txBody>
      </p:sp>
      <p:sp>
        <p:nvSpPr>
          <p:cNvPr id="3" name="Content Placeholder 2"/>
          <p:cNvSpPr>
            <a:spLocks noGrp="1"/>
          </p:cNvSpPr>
          <p:nvPr>
            <p:ph idx="1"/>
          </p:nvPr>
        </p:nvSpPr>
        <p:spPr>
          <a:xfrm>
            <a:off x="1120000" y="2321384"/>
            <a:ext cx="10233800" cy="4351338"/>
          </a:xfrm>
        </p:spPr>
        <p:txBody>
          <a:bodyPr/>
          <a:lstStyle/>
          <a:p>
            <a:r>
              <a:rPr lang="en-US" dirty="0" smtClean="0"/>
              <a:t>Received $1 million grant from Andrew W. Mellon Foundation to develop library-based digital publishing services</a:t>
            </a:r>
          </a:p>
          <a:p>
            <a:r>
              <a:rPr lang="en-US" dirty="0" smtClean="0"/>
              <a:t>Two imprints launched: Humanities Without Walls, African-American Studies</a:t>
            </a:r>
          </a:p>
          <a:p>
            <a:r>
              <a:rPr lang="en-US" dirty="0" smtClean="0"/>
              <a:t>Partners: </a:t>
            </a:r>
          </a:p>
          <a:p>
            <a:pPr lvl="1"/>
            <a:r>
              <a:rPr lang="en-US" dirty="0" smtClean="0"/>
              <a:t>University Library</a:t>
            </a:r>
          </a:p>
          <a:p>
            <a:pPr lvl="1"/>
            <a:r>
              <a:rPr lang="en-US" dirty="0" smtClean="0"/>
              <a:t>School of Information Sciences</a:t>
            </a:r>
          </a:p>
          <a:p>
            <a:pPr lvl="1"/>
            <a:r>
              <a:rPr lang="en-US" dirty="0" smtClean="0"/>
              <a:t>Department of African-American Studies</a:t>
            </a:r>
          </a:p>
          <a:p>
            <a:pPr lvl="1"/>
            <a:r>
              <a:rPr lang="en-US" dirty="0" smtClean="0"/>
              <a:t>Illinois Program for Research in the Humanities</a:t>
            </a:r>
          </a:p>
        </p:txBody>
      </p:sp>
      <p:sp>
        <p:nvSpPr>
          <p:cNvPr id="4" name="Rectangle 3"/>
          <p:cNvSpPr/>
          <p:nvPr/>
        </p:nvSpPr>
        <p:spPr>
          <a:xfrm>
            <a:off x="2831335" y="1544370"/>
            <a:ext cx="5951435" cy="461665"/>
          </a:xfrm>
          <a:prstGeom prst="rect">
            <a:avLst/>
          </a:prstGeom>
        </p:spPr>
        <p:txBody>
          <a:bodyPr wrap="square">
            <a:spAutoFit/>
          </a:bodyPr>
          <a:lstStyle/>
          <a:p>
            <a:pPr algn="ctr"/>
            <a:r>
              <a:rPr lang="en-US" sz="2400" b="1" dirty="0">
                <a:latin typeface="Franklin Gothic Book" panose="020B0503020102020204" pitchFamily="34" charset="0"/>
              </a:rPr>
              <a:t>http://</a:t>
            </a:r>
            <a:r>
              <a:rPr lang="en-US" sz="2400" b="1" dirty="0" smtClean="0">
                <a:latin typeface="Franklin Gothic Book" panose="020B0503020102020204" pitchFamily="34" charset="0"/>
              </a:rPr>
              <a:t>publishingwithoutwalls.illinois.edu</a:t>
            </a:r>
            <a:endParaRPr lang="en-US" sz="2400" b="1" dirty="0">
              <a:latin typeface="Franklin Gothic Book" panose="020B0503020102020204" pitchFamily="34" charset="0"/>
            </a:endParaRPr>
          </a:p>
        </p:txBody>
      </p:sp>
    </p:spTree>
    <p:extLst>
      <p:ext uri="{BB962C8B-B14F-4D97-AF65-F5344CB8AC3E}">
        <p14:creationId xmlns:p14="http://schemas.microsoft.com/office/powerpoint/2010/main" val="10039897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DH in the Classroom = Digital Pedagogy</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F8C7318-DA4F-4747-A4B0-DD20411D1689}" type="slidenum">
              <a:rPr lang="en-US" smtClean="0"/>
              <a:t>16</a:t>
            </a:fld>
            <a:endParaRPr lang="en-US"/>
          </a:p>
        </p:txBody>
      </p:sp>
      <p:graphicFrame>
        <p:nvGraphicFramePr>
          <p:cNvPr id="5" name="Diagram 4"/>
          <p:cNvGraphicFramePr/>
          <p:nvPr>
            <p:extLst/>
          </p:nvPr>
        </p:nvGraphicFramePr>
        <p:xfrm>
          <a:off x="2514600" y="1600200"/>
          <a:ext cx="7467600" cy="444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3200400" y="2450068"/>
            <a:ext cx="1981200" cy="369332"/>
          </a:xfrm>
          <a:prstGeom prst="rect">
            <a:avLst/>
          </a:prstGeom>
          <a:noFill/>
        </p:spPr>
        <p:txBody>
          <a:bodyPr wrap="square" rtlCol="0">
            <a:spAutoFit/>
          </a:bodyPr>
          <a:lstStyle/>
          <a:p>
            <a:pPr algn="ctr"/>
            <a:r>
              <a:rPr lang="en-US" dirty="0" err="1"/>
              <a:t>Omeka</a:t>
            </a:r>
            <a:endParaRPr lang="en-US" dirty="0"/>
          </a:p>
        </p:txBody>
      </p:sp>
      <p:sp>
        <p:nvSpPr>
          <p:cNvPr id="6" name="TextBox 5"/>
          <p:cNvSpPr txBox="1"/>
          <p:nvPr/>
        </p:nvSpPr>
        <p:spPr>
          <a:xfrm>
            <a:off x="7010400" y="2450068"/>
            <a:ext cx="1981200" cy="369332"/>
          </a:xfrm>
          <a:prstGeom prst="rect">
            <a:avLst/>
          </a:prstGeom>
          <a:noFill/>
        </p:spPr>
        <p:txBody>
          <a:bodyPr wrap="square" rtlCol="0">
            <a:spAutoFit/>
          </a:bodyPr>
          <a:lstStyle/>
          <a:p>
            <a:pPr algn="ctr"/>
            <a:r>
              <a:rPr lang="en-US" dirty="0"/>
              <a:t>Scalar</a:t>
            </a:r>
          </a:p>
        </p:txBody>
      </p:sp>
      <p:sp>
        <p:nvSpPr>
          <p:cNvPr id="7" name="TextBox 6"/>
          <p:cNvSpPr txBox="1"/>
          <p:nvPr/>
        </p:nvSpPr>
        <p:spPr>
          <a:xfrm>
            <a:off x="7543800" y="4964668"/>
            <a:ext cx="1981200" cy="369332"/>
          </a:xfrm>
          <a:prstGeom prst="rect">
            <a:avLst/>
          </a:prstGeom>
          <a:noFill/>
        </p:spPr>
        <p:txBody>
          <a:bodyPr wrap="square" rtlCol="0">
            <a:spAutoFit/>
          </a:bodyPr>
          <a:lstStyle/>
          <a:p>
            <a:r>
              <a:rPr lang="en-US" dirty="0" err="1"/>
              <a:t>Wordpress</a:t>
            </a:r>
            <a:endParaRPr lang="en-US" dirty="0"/>
          </a:p>
        </p:txBody>
      </p:sp>
      <p:sp>
        <p:nvSpPr>
          <p:cNvPr id="8" name="TextBox 7"/>
          <p:cNvSpPr txBox="1"/>
          <p:nvPr/>
        </p:nvSpPr>
        <p:spPr>
          <a:xfrm>
            <a:off x="3200400" y="4956913"/>
            <a:ext cx="1981200" cy="369332"/>
          </a:xfrm>
          <a:prstGeom prst="rect">
            <a:avLst/>
          </a:prstGeom>
          <a:noFill/>
        </p:spPr>
        <p:txBody>
          <a:bodyPr wrap="square" rtlCol="0">
            <a:spAutoFit/>
          </a:bodyPr>
          <a:lstStyle/>
          <a:p>
            <a:pPr algn="ctr"/>
            <a:r>
              <a:rPr lang="en-US" dirty="0" err="1"/>
              <a:t>Voyant</a:t>
            </a:r>
            <a:endParaRPr lang="en-US" dirty="0"/>
          </a:p>
        </p:txBody>
      </p:sp>
    </p:spTree>
    <p:extLst>
      <p:ext uri="{BB962C8B-B14F-4D97-AF65-F5344CB8AC3E}">
        <p14:creationId xmlns:p14="http://schemas.microsoft.com/office/powerpoint/2010/main" val="3769615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DH  + Undergraduate Research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Undergraduate </a:t>
            </a:r>
            <a:r>
              <a:rPr lang="en-US" dirty="0"/>
              <a:t>research </a:t>
            </a:r>
            <a:r>
              <a:rPr lang="en-US" dirty="0" smtClean="0"/>
              <a:t>journals in Open Journal Systems (OJS):</a:t>
            </a:r>
          </a:p>
          <a:p>
            <a:pPr marL="0" indent="0">
              <a:buNone/>
            </a:pPr>
            <a:r>
              <a:rPr lang="en-US" b="1" dirty="0" smtClean="0"/>
              <a:t>https</a:t>
            </a:r>
            <a:r>
              <a:rPr lang="en-US" b="1" dirty="0"/>
              <a:t>://ugresearchjournals.illinois.edu/index.php/ujlc</a:t>
            </a:r>
          </a:p>
          <a:p>
            <a:pPr marL="0" indent="0">
              <a:buNone/>
            </a:pPr>
            <a:endParaRPr lang="en-US" dirty="0" smtClean="0"/>
          </a:p>
          <a:p>
            <a:pPr marL="0" indent="0">
              <a:buNone/>
            </a:pPr>
            <a:r>
              <a:rPr lang="en-US" dirty="0" smtClean="0"/>
              <a:t>Other digital publishing tools used by students:</a:t>
            </a:r>
          </a:p>
          <a:p>
            <a:r>
              <a:rPr lang="en-US" dirty="0" err="1" smtClean="0"/>
              <a:t>Omeka</a:t>
            </a:r>
            <a:r>
              <a:rPr lang="en-US" dirty="0" smtClean="0"/>
              <a:t> </a:t>
            </a:r>
          </a:p>
          <a:p>
            <a:r>
              <a:rPr lang="en-US" dirty="0" err="1" smtClean="0"/>
              <a:t>Wordpress</a:t>
            </a:r>
            <a:endParaRPr lang="en-US" dirty="0"/>
          </a:p>
          <a:p>
            <a:r>
              <a:rPr lang="en-US" dirty="0" smtClean="0"/>
              <a:t>Scalar</a:t>
            </a:r>
          </a:p>
        </p:txBody>
      </p:sp>
    </p:spTree>
    <p:extLst>
      <p:ext uri="{BB962C8B-B14F-4D97-AF65-F5344CB8AC3E}">
        <p14:creationId xmlns:p14="http://schemas.microsoft.com/office/powerpoint/2010/main" val="4112649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66652" y="5074634"/>
            <a:ext cx="10515600" cy="1325563"/>
          </a:xfrm>
        </p:spPr>
        <p:txBody>
          <a:bodyPr/>
          <a:lstStyle/>
          <a:p>
            <a:r>
              <a:rPr lang="en-US" dirty="0" smtClean="0"/>
              <a:t>Librarians + DH: The Time Is Now</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32090"/>
            <a:ext cx="12192000" cy="8720972"/>
          </a:xfrm>
          <a:prstGeom prst="rect">
            <a:avLst/>
          </a:prstGeom>
        </p:spPr>
      </p:pic>
    </p:spTree>
    <p:extLst>
      <p:ext uri="{BB962C8B-B14F-4D97-AF65-F5344CB8AC3E}">
        <p14:creationId xmlns:p14="http://schemas.microsoft.com/office/powerpoint/2010/main" val="1165864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82" y="436842"/>
            <a:ext cx="12106835" cy="1325563"/>
          </a:xfrm>
        </p:spPr>
        <p:txBody>
          <a:bodyPr>
            <a:normAutofit/>
          </a:bodyPr>
          <a:lstStyle/>
          <a:p>
            <a:r>
              <a:rPr lang="en-US" dirty="0" smtClean="0"/>
              <a:t>Why Should Librarians Become Involved In Digital Humanities?</a:t>
            </a:r>
            <a:endParaRPr lang="en-US" dirty="0"/>
          </a:p>
        </p:txBody>
      </p:sp>
      <p:sp>
        <p:nvSpPr>
          <p:cNvPr id="3" name="Content Placeholder 2"/>
          <p:cNvSpPr>
            <a:spLocks noGrp="1"/>
          </p:cNvSpPr>
          <p:nvPr>
            <p:ph idx="1"/>
          </p:nvPr>
        </p:nvSpPr>
        <p:spPr>
          <a:xfrm>
            <a:off x="271182" y="1762405"/>
            <a:ext cx="10667999" cy="5017532"/>
          </a:xfrm>
        </p:spPr>
        <p:txBody>
          <a:bodyPr>
            <a:normAutofit/>
          </a:bodyPr>
          <a:lstStyle/>
          <a:p>
            <a:pPr marL="0" indent="0">
              <a:buNone/>
            </a:pPr>
            <a:r>
              <a:rPr lang="en-US" sz="2400" dirty="0" smtClean="0"/>
              <a:t>“Research </a:t>
            </a:r>
            <a:r>
              <a:rPr lang="en-US" sz="2400" dirty="0"/>
              <a:t>collaborations between faculty and librarians continue to benefit both partners. Faculty benefit from library resources and librarian expertise. . . . librarians benefit from the opportunity to  ‘secure the library’s future as a significant partner in research and scholarship.’” </a:t>
            </a:r>
            <a:r>
              <a:rPr lang="en-US" sz="2400" dirty="0" smtClean="0"/>
              <a:t> </a:t>
            </a:r>
          </a:p>
          <a:p>
            <a:pPr marL="0" indent="0">
              <a:buNone/>
            </a:pPr>
            <a:r>
              <a:rPr lang="en-US" sz="2200" b="1" dirty="0" smtClean="0"/>
              <a:t>Association for College and Research Libraries, </a:t>
            </a:r>
            <a:r>
              <a:rPr lang="en-US" sz="2200" b="1" i="1" dirty="0"/>
              <a:t>Value of Academic Libraries </a:t>
            </a:r>
            <a:r>
              <a:rPr lang="en-US" sz="2200" b="1" dirty="0" smtClean="0"/>
              <a:t>(2011)</a:t>
            </a:r>
          </a:p>
          <a:p>
            <a:pPr marL="0" indent="0">
              <a:buNone/>
            </a:pPr>
            <a:endParaRPr lang="en-US" sz="1200" b="1" dirty="0" smtClean="0"/>
          </a:p>
          <a:p>
            <a:pPr marL="82296" indent="0">
              <a:buNone/>
            </a:pPr>
            <a:r>
              <a:rPr lang="en-US" sz="2400" dirty="0" smtClean="0"/>
              <a:t>“Digital Humanities practitioners are producing many different types of content, all of which require ongoing management in order to maintain their viability. Regardless of the location of the digital humanities group(s) within the campus setting, the library has roles to play in helping these initiatives to produce and to manage sustainable resources for present and future generations.”  </a:t>
            </a:r>
          </a:p>
          <a:p>
            <a:pPr marL="82296" indent="0">
              <a:buNone/>
            </a:pPr>
            <a:r>
              <a:rPr lang="en-US" sz="2200" b="1" dirty="0" smtClean="0"/>
              <a:t>Walters </a:t>
            </a:r>
            <a:r>
              <a:rPr lang="en-US" sz="2200" b="1" dirty="0"/>
              <a:t>and Skinner, </a:t>
            </a:r>
            <a:r>
              <a:rPr lang="en-US" sz="2200" b="1" i="1" dirty="0"/>
              <a:t>New Roles for New Times:  Digital Curation for </a:t>
            </a:r>
            <a:r>
              <a:rPr lang="en-US" sz="2200" b="1" i="1" dirty="0" smtClean="0"/>
              <a:t>Preservation </a:t>
            </a:r>
            <a:r>
              <a:rPr lang="en-US" sz="2200" b="1" dirty="0" smtClean="0"/>
              <a:t>(2012)</a:t>
            </a:r>
            <a:endParaRPr lang="en-US" sz="2200" b="1" dirty="0"/>
          </a:p>
          <a:p>
            <a:pPr marL="82296" indent="0">
              <a:buNone/>
            </a:pPr>
            <a:endParaRPr lang="en-US" sz="2400" dirty="0"/>
          </a:p>
        </p:txBody>
      </p:sp>
    </p:spTree>
    <p:extLst>
      <p:ext uri="{BB962C8B-B14F-4D97-AF65-F5344CB8AC3E}">
        <p14:creationId xmlns:p14="http://schemas.microsoft.com/office/powerpoint/2010/main" val="2260339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Talk</a:t>
            </a:r>
            <a:endParaRPr lang="en-US" dirty="0"/>
          </a:p>
        </p:txBody>
      </p:sp>
      <p:sp>
        <p:nvSpPr>
          <p:cNvPr id="3" name="Content Placeholder 2"/>
          <p:cNvSpPr>
            <a:spLocks noGrp="1"/>
          </p:cNvSpPr>
          <p:nvPr>
            <p:ph idx="1"/>
          </p:nvPr>
        </p:nvSpPr>
        <p:spPr/>
        <p:txBody>
          <a:bodyPr>
            <a:normAutofit/>
          </a:bodyPr>
          <a:lstStyle/>
          <a:p>
            <a:r>
              <a:rPr lang="en-US" sz="3000" dirty="0" smtClean="0"/>
              <a:t>What Is Digital Scholarship and Digital Humanities?</a:t>
            </a:r>
          </a:p>
          <a:p>
            <a:r>
              <a:rPr lang="en-US" sz="3000" dirty="0" smtClean="0"/>
              <a:t>Example projects in DH</a:t>
            </a:r>
          </a:p>
          <a:p>
            <a:r>
              <a:rPr lang="en-US" sz="3000" dirty="0" smtClean="0"/>
              <a:t>Librarians and DH: New Roles in an Evolving Research Ecosystem</a:t>
            </a:r>
          </a:p>
        </p:txBody>
      </p:sp>
      <p:sp>
        <p:nvSpPr>
          <p:cNvPr id="4" name="TextBox 3"/>
          <p:cNvSpPr txBox="1"/>
          <p:nvPr/>
        </p:nvSpPr>
        <p:spPr>
          <a:xfrm>
            <a:off x="2209800" y="6248400"/>
            <a:ext cx="8229600" cy="369332"/>
          </a:xfrm>
          <a:prstGeom prst="rect">
            <a:avLst/>
          </a:prstGeom>
          <a:noFill/>
        </p:spPr>
        <p:txBody>
          <a:bodyPr wrap="square" rtlCol="0">
            <a:spAutoFit/>
          </a:bodyPr>
          <a:lstStyle/>
          <a:p>
            <a:r>
              <a:rPr lang="en-US" dirty="0">
                <a:hlinkClick r:id="rId3"/>
              </a:rPr>
              <a:t>green19@illinois.edu</a:t>
            </a:r>
            <a:r>
              <a:rPr lang="en-US" dirty="0"/>
              <a:t>					@</a:t>
            </a:r>
            <a:r>
              <a:rPr lang="en-US" dirty="0" err="1"/>
              <a:t>greenharr</a:t>
            </a:r>
            <a:endParaRPr lang="en-US" dirty="0"/>
          </a:p>
        </p:txBody>
      </p:sp>
    </p:spTree>
    <p:extLst>
      <p:ext uri="{BB962C8B-B14F-4D97-AF65-F5344CB8AC3E}">
        <p14:creationId xmlns:p14="http://schemas.microsoft.com/office/powerpoint/2010/main" val="1848034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03238"/>
            <a:ext cx="8839200" cy="868362"/>
          </a:xfrm>
        </p:spPr>
        <p:txBody>
          <a:bodyPr>
            <a:normAutofit fontScale="90000"/>
          </a:bodyPr>
          <a:lstStyle/>
          <a:p>
            <a:r>
              <a:rPr lang="en-US" dirty="0" smtClean="0"/>
              <a:t>DH + Library = Community of Connections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0922626"/>
              </p:ext>
            </p:extLst>
          </p:nvPr>
        </p:nvGraphicFramePr>
        <p:xfrm>
          <a:off x="2438401" y="2116138"/>
          <a:ext cx="7313613" cy="4056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4862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for DH in Libraries</a:t>
            </a:r>
          </a:p>
        </p:txBody>
      </p:sp>
      <p:sp>
        <p:nvSpPr>
          <p:cNvPr id="3" name="Content Placeholder 2"/>
          <p:cNvSpPr>
            <a:spLocks noGrp="1"/>
          </p:cNvSpPr>
          <p:nvPr>
            <p:ph idx="1"/>
          </p:nvPr>
        </p:nvSpPr>
        <p:spPr>
          <a:xfrm>
            <a:off x="1033153" y="1399032"/>
            <a:ext cx="9330047" cy="4620769"/>
          </a:xfrm>
        </p:spPr>
        <p:txBody>
          <a:bodyPr>
            <a:normAutofit fontScale="85000" lnSpcReduction="20000"/>
          </a:bodyPr>
          <a:lstStyle/>
          <a:p>
            <a:pPr marL="0" indent="0" algn="ctr">
              <a:buNone/>
            </a:pPr>
            <a:r>
              <a:rPr lang="en-US" dirty="0"/>
              <a:t>“The research library will survive because of the introduction of ever more and newer digital technologies, not in spite of them.” </a:t>
            </a:r>
            <a:endParaRPr lang="en-US" b="1" dirty="0"/>
          </a:p>
          <a:p>
            <a:pPr marL="0" indent="0" algn="ctr">
              <a:buNone/>
            </a:pPr>
            <a:r>
              <a:rPr lang="en-US" b="1" dirty="0" smtClean="0"/>
              <a:t>Bernard </a:t>
            </a:r>
            <a:r>
              <a:rPr lang="en-US" b="1" dirty="0" err="1" smtClean="0"/>
              <a:t>Frischer</a:t>
            </a:r>
            <a:endParaRPr lang="en-US" b="1" dirty="0" smtClean="0"/>
          </a:p>
          <a:p>
            <a:r>
              <a:rPr lang="en-US" dirty="0" smtClean="0"/>
              <a:t>Davis </a:t>
            </a:r>
            <a:r>
              <a:rPr lang="en-US" dirty="0"/>
              <a:t>and Dombrowski, </a:t>
            </a:r>
            <a:r>
              <a:rPr lang="en-US" i="1" dirty="0"/>
              <a:t>Divided and </a:t>
            </a:r>
            <a:r>
              <a:rPr lang="en-US" i="1" dirty="0" smtClean="0"/>
              <a:t>Conquered </a:t>
            </a:r>
            <a:r>
              <a:rPr lang="en-US" dirty="0"/>
              <a:t>(2010, NITLE report</a:t>
            </a:r>
            <a:r>
              <a:rPr lang="en-US" dirty="0" smtClean="0"/>
              <a:t>)</a:t>
            </a:r>
          </a:p>
          <a:p>
            <a:r>
              <a:rPr lang="en-US" dirty="0" err="1" smtClean="0"/>
              <a:t>Zorich</a:t>
            </a:r>
            <a:r>
              <a:rPr lang="en-US" dirty="0"/>
              <a:t>, </a:t>
            </a:r>
            <a:r>
              <a:rPr lang="en-US" i="1" dirty="0"/>
              <a:t>A Survey of Digital Humanities Centers in the United States</a:t>
            </a:r>
            <a:r>
              <a:rPr lang="en-US" dirty="0"/>
              <a:t> (2008, CLIR)</a:t>
            </a:r>
          </a:p>
          <a:p>
            <a:r>
              <a:rPr lang="en-US" dirty="0"/>
              <a:t>ARL SPEC #326 kit: Digital </a:t>
            </a:r>
            <a:r>
              <a:rPr lang="en-US" dirty="0" smtClean="0"/>
              <a:t>Humanities </a:t>
            </a:r>
            <a:r>
              <a:rPr lang="en-US" dirty="0"/>
              <a:t>and ARL SPEC Kit #350: Supporting Digital </a:t>
            </a:r>
            <a:r>
              <a:rPr lang="en-US" dirty="0" smtClean="0"/>
              <a:t>Scholarship (2016) </a:t>
            </a:r>
          </a:p>
          <a:p>
            <a:r>
              <a:rPr lang="en-US" dirty="0"/>
              <a:t>Studies and reports from </a:t>
            </a:r>
            <a:r>
              <a:rPr lang="en-US" dirty="0" err="1"/>
              <a:t>Ithaka</a:t>
            </a:r>
            <a:r>
              <a:rPr lang="en-US" dirty="0"/>
              <a:t> S+R, Association for Research Libraries (ARL), and Coalition for Networked Information (CNI)</a:t>
            </a:r>
          </a:p>
          <a:p>
            <a:r>
              <a:rPr lang="en-US" dirty="0"/>
              <a:t>White and Gilbert (eds.),</a:t>
            </a:r>
            <a:r>
              <a:rPr lang="en-US" i="1" dirty="0"/>
              <a:t> Laying the Foundation: Digital Humanities in Academic Libraries </a:t>
            </a:r>
            <a:r>
              <a:rPr lang="en-US" dirty="0"/>
              <a:t>(2016)</a:t>
            </a:r>
            <a:endParaRPr lang="en-US" i="1" dirty="0"/>
          </a:p>
          <a:p>
            <a:r>
              <a:rPr lang="en-US" dirty="0" err="1"/>
              <a:t>Hartsell</a:t>
            </a:r>
            <a:r>
              <a:rPr lang="en-US" dirty="0"/>
              <a:t>-Gundy et al. (eds.), </a:t>
            </a:r>
            <a:r>
              <a:rPr lang="en-US" i="1" dirty="0"/>
              <a:t>Digital Humanities in the Library: Challenges and Opportunities for Subject Specialists </a:t>
            </a:r>
            <a:r>
              <a:rPr lang="en-US" dirty="0"/>
              <a:t>(2014)</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F8C7318-DA4F-4747-A4B0-DD20411D1689}" type="slidenum">
              <a:rPr lang="en-US" smtClean="0"/>
              <a:t>21</a:t>
            </a:fld>
            <a:endParaRPr lang="en-US"/>
          </a:p>
        </p:txBody>
      </p:sp>
    </p:spTree>
    <p:extLst>
      <p:ext uri="{BB962C8B-B14F-4D97-AF65-F5344CB8AC3E}">
        <p14:creationId xmlns:p14="http://schemas.microsoft.com/office/powerpoint/2010/main" val="3723049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not Projects</a:t>
            </a:r>
            <a:endParaRPr lang="en-US" dirty="0"/>
          </a:p>
        </p:txBody>
      </p:sp>
      <p:sp>
        <p:nvSpPr>
          <p:cNvPr id="3" name="Content Placeholder 2"/>
          <p:cNvSpPr>
            <a:spLocks noGrp="1"/>
          </p:cNvSpPr>
          <p:nvPr>
            <p:ph idx="1"/>
          </p:nvPr>
        </p:nvSpPr>
        <p:spPr>
          <a:xfrm>
            <a:off x="1091588" y="1773715"/>
            <a:ext cx="9553710" cy="5359706"/>
          </a:xfrm>
        </p:spPr>
        <p:txBody>
          <a:bodyPr>
            <a:normAutofit/>
          </a:bodyPr>
          <a:lstStyle/>
          <a:p>
            <a:pPr marL="0" indent="0">
              <a:buNone/>
            </a:pPr>
            <a:r>
              <a:rPr lang="en-US" sz="3000" dirty="0" smtClean="0"/>
              <a:t>“What if you saw that training period as an investment in healthy, long-lasting relationships? What if we saw digital humanities as a long-term investment in scholarly growth, not a short-term investment in projects?”</a:t>
            </a:r>
          </a:p>
          <a:p>
            <a:pPr marL="0" indent="0">
              <a:buNone/>
            </a:pPr>
            <a:endParaRPr lang="en-US" sz="3000" dirty="0" smtClean="0"/>
          </a:p>
          <a:p>
            <a:pPr marL="0" indent="0">
              <a:buNone/>
            </a:pPr>
            <a:r>
              <a:rPr lang="en-US" sz="3000" b="1" dirty="0" smtClean="0"/>
              <a:t>Miriam Posner, </a:t>
            </a:r>
            <a:r>
              <a:rPr lang="en-US" sz="3000" b="1" dirty="0" smtClean="0">
                <a:hlinkClick r:id="rId3"/>
              </a:rPr>
              <a:t>http://miriamposner.com/blog/commit-to-dh-people-not-dh-projects/#more-1687</a:t>
            </a:r>
            <a:r>
              <a:rPr lang="en-US" sz="3000" b="1" dirty="0" smtClean="0"/>
              <a:t> </a:t>
            </a:r>
          </a:p>
          <a:p>
            <a:endParaRPr lang="en-US" sz="3000" dirty="0"/>
          </a:p>
        </p:txBody>
      </p:sp>
    </p:spTree>
    <p:extLst>
      <p:ext uri="{BB962C8B-B14F-4D97-AF65-F5344CB8AC3E}">
        <p14:creationId xmlns:p14="http://schemas.microsoft.com/office/powerpoint/2010/main" val="491123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8951" y="585534"/>
            <a:ext cx="10192512" cy="712914"/>
          </a:xfrm>
        </p:spPr>
        <p:txBody>
          <a:bodyPr>
            <a:normAutofit fontScale="90000"/>
          </a:bodyPr>
          <a:lstStyle/>
          <a:p>
            <a:r>
              <a:rPr lang="en-US" dirty="0" smtClean="0"/>
              <a:t>Librarians’ Advantages in Digital Humanities</a:t>
            </a:r>
            <a:endParaRPr lang="en-US" dirty="0"/>
          </a:p>
        </p:txBody>
      </p:sp>
      <p:graphicFrame>
        <p:nvGraphicFramePr>
          <p:cNvPr id="8" name="Content Placeholder 7"/>
          <p:cNvGraphicFramePr>
            <a:graphicFrameLocks noGrp="1"/>
          </p:cNvGraphicFramePr>
          <p:nvPr>
            <p:ph idx="1"/>
            <p:extLst/>
          </p:nvPr>
        </p:nvGraphicFramePr>
        <p:xfrm>
          <a:off x="2438401" y="1735138"/>
          <a:ext cx="7313613" cy="4056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4838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1"/>
            <a:ext cx="10515600" cy="1325563"/>
          </a:xfrm>
        </p:spPr>
        <p:txBody>
          <a:bodyPr/>
          <a:lstStyle/>
          <a:p>
            <a:r>
              <a:rPr lang="en-US" dirty="0" smtClean="0"/>
              <a:t>My Work in Digital Humanities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17955954"/>
              </p:ext>
            </p:extLst>
          </p:nvPr>
        </p:nvGraphicFramePr>
        <p:xfrm>
          <a:off x="1056767" y="1203833"/>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9286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03238"/>
            <a:ext cx="8915400" cy="868362"/>
          </a:xfrm>
        </p:spPr>
        <p:txBody>
          <a:bodyPr>
            <a:normAutofit/>
          </a:bodyPr>
          <a:lstStyle/>
          <a:p>
            <a:r>
              <a:rPr lang="en-US" dirty="0" smtClean="0"/>
              <a:t>Not Just A Service…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52968408"/>
              </p:ext>
            </p:extLst>
          </p:nvPr>
        </p:nvGraphicFramePr>
        <p:xfrm>
          <a:off x="1981200" y="1828800"/>
          <a:ext cx="8229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1749056" y="1828800"/>
            <a:ext cx="25908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Librarian</a:t>
            </a:r>
          </a:p>
        </p:txBody>
      </p:sp>
      <p:sp>
        <p:nvSpPr>
          <p:cNvPr id="10" name="Down Arrow 9"/>
          <p:cNvSpPr/>
          <p:nvPr/>
        </p:nvSpPr>
        <p:spPr>
          <a:xfrm>
            <a:off x="2719277" y="2286000"/>
            <a:ext cx="3810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176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03238"/>
            <a:ext cx="10591800" cy="868362"/>
          </a:xfrm>
        </p:spPr>
        <p:txBody>
          <a:bodyPr/>
          <a:lstStyle/>
          <a:p>
            <a:r>
              <a:rPr lang="en-US" sz="4000" dirty="0"/>
              <a:t>Librarians in the DH </a:t>
            </a:r>
            <a:r>
              <a:rPr lang="en-US" sz="4000" dirty="0" err="1"/>
              <a:t>Collaboratory</a:t>
            </a:r>
            <a:endParaRPr lang="en-US" sz="4000" dirty="0"/>
          </a:p>
        </p:txBody>
      </p:sp>
      <p:graphicFrame>
        <p:nvGraphicFramePr>
          <p:cNvPr id="6" name="Content Placeholder 4"/>
          <p:cNvGraphicFramePr>
            <a:graphicFrameLocks noGrp="1"/>
          </p:cNvGraphicFramePr>
          <p:nvPr>
            <p:ph idx="1"/>
            <p:extLst/>
          </p:nvPr>
        </p:nvGraphicFramePr>
        <p:xfrm>
          <a:off x="2133600" y="1734314"/>
          <a:ext cx="7313613" cy="4056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9666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Involved</a:t>
            </a:r>
            <a:endParaRPr lang="en-US" dirty="0"/>
          </a:p>
        </p:txBody>
      </p:sp>
      <p:sp>
        <p:nvSpPr>
          <p:cNvPr id="3" name="Content Placeholder 2"/>
          <p:cNvSpPr>
            <a:spLocks noGrp="1"/>
          </p:cNvSpPr>
          <p:nvPr>
            <p:ph idx="1"/>
          </p:nvPr>
        </p:nvSpPr>
        <p:spPr/>
        <p:txBody>
          <a:bodyPr>
            <a:normAutofit/>
          </a:bodyPr>
          <a:lstStyle/>
          <a:p>
            <a:r>
              <a:rPr lang="en-US" dirty="0" smtClean="0"/>
              <a:t>Association for College &amp; Research Libraries:</a:t>
            </a:r>
          </a:p>
          <a:p>
            <a:pPr lvl="1"/>
            <a:r>
              <a:rPr lang="en-US" dirty="0" smtClean="0"/>
              <a:t>Digital Humanities Interest Group</a:t>
            </a:r>
          </a:p>
          <a:p>
            <a:pPr lvl="1"/>
            <a:r>
              <a:rPr lang="en-US" dirty="0" smtClean="0"/>
              <a:t>Digital Scholarship Centers Interest Group</a:t>
            </a:r>
          </a:p>
          <a:p>
            <a:pPr lvl="1"/>
            <a:r>
              <a:rPr lang="en-US" dirty="0" smtClean="0"/>
              <a:t>Digital Curation Interest Group</a:t>
            </a:r>
          </a:p>
          <a:p>
            <a:r>
              <a:rPr lang="en-US" dirty="0"/>
              <a:t>Digital Library Federation (DLF) Forum</a:t>
            </a:r>
          </a:p>
          <a:p>
            <a:r>
              <a:rPr lang="en-US" dirty="0" smtClean="0"/>
              <a:t>Association of Digital Humanities Organizations (ADHO</a:t>
            </a:r>
            <a:r>
              <a:rPr lang="en-US" dirty="0"/>
              <a:t>): Libraries </a:t>
            </a:r>
            <a:r>
              <a:rPr lang="en-US" dirty="0" smtClean="0"/>
              <a:t>Special Interest Group, Global Outlook DH Special Interest Group</a:t>
            </a:r>
          </a:p>
          <a:p>
            <a:r>
              <a:rPr lang="en-US" dirty="0" smtClean="0"/>
              <a:t>Text Encoding Initiative (TEI) Libraries Working Group</a:t>
            </a:r>
          </a:p>
          <a:p>
            <a:pPr marL="0" indent="0">
              <a:buNone/>
            </a:pPr>
            <a:endParaRPr lang="en-US" dirty="0"/>
          </a:p>
        </p:txBody>
      </p:sp>
    </p:spTree>
    <p:extLst>
      <p:ext uri="{BB962C8B-B14F-4D97-AF65-F5344CB8AC3E}">
        <p14:creationId xmlns:p14="http://schemas.microsoft.com/office/powerpoint/2010/main" val="3568357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DH Organizations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Japanese Association for Digital Humanities: </a:t>
            </a:r>
            <a:r>
              <a:rPr lang="en-US" dirty="0">
                <a:hlinkClick r:id="rId3"/>
              </a:rPr>
              <a:t>https://www.jadh.org/</a:t>
            </a:r>
            <a:r>
              <a:rPr lang="en-US" dirty="0"/>
              <a:t> </a:t>
            </a:r>
          </a:p>
          <a:p>
            <a:r>
              <a:rPr lang="en-US" dirty="0"/>
              <a:t>Digital Humanities in Nordic Countries: </a:t>
            </a:r>
            <a:r>
              <a:rPr lang="en-US" dirty="0">
                <a:hlinkClick r:id="rId4"/>
              </a:rPr>
              <a:t>http://dig-hum-nord.eu/</a:t>
            </a:r>
            <a:r>
              <a:rPr lang="en-US" dirty="0"/>
              <a:t>  </a:t>
            </a:r>
          </a:p>
          <a:p>
            <a:r>
              <a:rPr lang="en-US" dirty="0" smtClean="0"/>
              <a:t>Red </a:t>
            </a:r>
            <a:r>
              <a:rPr lang="en-US" dirty="0"/>
              <a:t>de </a:t>
            </a:r>
            <a:r>
              <a:rPr lang="en-US" dirty="0" err="1"/>
              <a:t>Humanidades</a:t>
            </a:r>
            <a:r>
              <a:rPr lang="en-US" dirty="0"/>
              <a:t> </a:t>
            </a:r>
            <a:r>
              <a:rPr lang="en-US" dirty="0" err="1"/>
              <a:t>Digitales</a:t>
            </a:r>
            <a:r>
              <a:rPr lang="en-US" dirty="0"/>
              <a:t> (</a:t>
            </a:r>
            <a:r>
              <a:rPr lang="en-US" dirty="0" err="1" smtClean="0"/>
              <a:t>RedHD</a:t>
            </a:r>
            <a:r>
              <a:rPr lang="en-US" dirty="0"/>
              <a:t>): </a:t>
            </a:r>
            <a:r>
              <a:rPr lang="en-US" dirty="0">
                <a:hlinkClick r:id="rId5"/>
              </a:rPr>
              <a:t>http://www.humanidadesdigitales.net</a:t>
            </a:r>
            <a:r>
              <a:rPr lang="en-US" dirty="0" smtClean="0">
                <a:hlinkClick r:id="rId5"/>
              </a:rPr>
              <a:t>/</a:t>
            </a:r>
            <a:r>
              <a:rPr lang="en-US" dirty="0" smtClean="0"/>
              <a:t> </a:t>
            </a:r>
          </a:p>
          <a:p>
            <a:r>
              <a:rPr lang="en-US" dirty="0" err="1" smtClean="0"/>
              <a:t>Humanidades</a:t>
            </a:r>
            <a:r>
              <a:rPr lang="en-US" dirty="0" smtClean="0"/>
              <a:t> </a:t>
            </a:r>
            <a:r>
              <a:rPr lang="en-US" dirty="0" err="1"/>
              <a:t>Digitales</a:t>
            </a:r>
            <a:r>
              <a:rPr lang="en-US" dirty="0"/>
              <a:t> </a:t>
            </a:r>
            <a:r>
              <a:rPr lang="en-US" dirty="0" err="1"/>
              <a:t>Hispánicas</a:t>
            </a:r>
            <a:r>
              <a:rPr lang="en-US" dirty="0"/>
              <a:t> (HDH) </a:t>
            </a:r>
            <a:endParaRPr lang="en-US" dirty="0" smtClean="0"/>
          </a:p>
          <a:p>
            <a:r>
              <a:rPr lang="en-US" dirty="0" err="1" smtClean="0"/>
              <a:t>Associazione</a:t>
            </a:r>
            <a:r>
              <a:rPr lang="en-US" dirty="0" smtClean="0"/>
              <a:t> </a:t>
            </a:r>
            <a:r>
              <a:rPr lang="en-US" dirty="0"/>
              <a:t>per </a:t>
            </a:r>
            <a:r>
              <a:rPr lang="en-US" dirty="0" err="1"/>
              <a:t>l’Informatica</a:t>
            </a:r>
            <a:r>
              <a:rPr lang="en-US" dirty="0"/>
              <a:t> </a:t>
            </a:r>
            <a:r>
              <a:rPr lang="en-US" dirty="0" err="1"/>
              <a:t>Umanistica</a:t>
            </a:r>
            <a:r>
              <a:rPr lang="en-US" dirty="0"/>
              <a:t> e la </a:t>
            </a:r>
            <a:r>
              <a:rPr lang="en-US" dirty="0" err="1"/>
              <a:t>Cultura</a:t>
            </a:r>
            <a:r>
              <a:rPr lang="en-US" dirty="0"/>
              <a:t> </a:t>
            </a:r>
            <a:r>
              <a:rPr lang="en-US" dirty="0" err="1" smtClean="0"/>
              <a:t>Digitale</a:t>
            </a:r>
            <a:endParaRPr lang="en-US" dirty="0" smtClean="0"/>
          </a:p>
          <a:p>
            <a:r>
              <a:rPr lang="en-US" dirty="0" smtClean="0"/>
              <a:t>Digital </a:t>
            </a:r>
            <a:r>
              <a:rPr lang="en-US" dirty="0"/>
              <a:t>Humanities </a:t>
            </a:r>
            <a:r>
              <a:rPr lang="en-US" dirty="0" smtClean="0"/>
              <a:t>Deutschland</a:t>
            </a:r>
          </a:p>
          <a:p>
            <a:r>
              <a:rPr lang="en-US" dirty="0" err="1" smtClean="0"/>
              <a:t>Associação</a:t>
            </a:r>
            <a:r>
              <a:rPr lang="en-US" dirty="0" smtClean="0"/>
              <a:t> </a:t>
            </a:r>
            <a:r>
              <a:rPr lang="en-US" dirty="0"/>
              <a:t>das </a:t>
            </a:r>
            <a:r>
              <a:rPr lang="en-US" dirty="0" err="1"/>
              <a:t>Humanidades</a:t>
            </a:r>
            <a:r>
              <a:rPr lang="en-US" dirty="0"/>
              <a:t> </a:t>
            </a:r>
            <a:r>
              <a:rPr lang="en-US" dirty="0" err="1"/>
              <a:t>Digitais</a:t>
            </a:r>
            <a:r>
              <a:rPr lang="en-US" dirty="0"/>
              <a:t> (</a:t>
            </a:r>
            <a:r>
              <a:rPr lang="en-US" dirty="0" err="1" smtClean="0"/>
              <a:t>AHDig</a:t>
            </a:r>
            <a:r>
              <a:rPr lang="en-US" dirty="0" smtClean="0"/>
              <a:t>)</a:t>
            </a:r>
          </a:p>
          <a:p>
            <a:r>
              <a:rPr lang="en-US" dirty="0" err="1" smtClean="0"/>
              <a:t>Asociación</a:t>
            </a:r>
            <a:r>
              <a:rPr lang="en-US" dirty="0" smtClean="0"/>
              <a:t> </a:t>
            </a:r>
            <a:r>
              <a:rPr lang="en-US" dirty="0"/>
              <a:t>de </a:t>
            </a:r>
            <a:r>
              <a:rPr lang="en-US" dirty="0" err="1"/>
              <a:t>Humanidades</a:t>
            </a:r>
            <a:r>
              <a:rPr lang="en-US" dirty="0"/>
              <a:t> </a:t>
            </a:r>
            <a:r>
              <a:rPr lang="en-US" dirty="0" err="1"/>
              <a:t>Digitales</a:t>
            </a:r>
            <a:r>
              <a:rPr lang="en-US" dirty="0"/>
              <a:t> </a:t>
            </a:r>
            <a:r>
              <a:rPr lang="en-US" dirty="0" err="1"/>
              <a:t>en</a:t>
            </a:r>
            <a:r>
              <a:rPr lang="en-US" dirty="0"/>
              <a:t> Argentina (HDA) </a:t>
            </a:r>
            <a:endParaRPr lang="en-US" dirty="0" smtClean="0"/>
          </a:p>
          <a:p>
            <a:r>
              <a:rPr lang="en-US" dirty="0" err="1" smtClean="0"/>
              <a:t>Ruach</a:t>
            </a:r>
            <a:r>
              <a:rPr lang="en-US" dirty="0" smtClean="0"/>
              <a:t> </a:t>
            </a:r>
            <a:r>
              <a:rPr lang="en-US" dirty="0" err="1"/>
              <a:t>Digitalit</a:t>
            </a:r>
            <a:r>
              <a:rPr lang="en-US" dirty="0"/>
              <a:t> – Digital Humanities Israel </a:t>
            </a:r>
            <a:endParaRPr lang="en-US" dirty="0" smtClean="0"/>
          </a:p>
          <a:p>
            <a:endParaRPr lang="en-US" dirty="0"/>
          </a:p>
        </p:txBody>
      </p:sp>
    </p:spTree>
    <p:extLst>
      <p:ext uri="{BB962C8B-B14F-4D97-AF65-F5344CB8AC3E}">
        <p14:creationId xmlns:p14="http://schemas.microsoft.com/office/powerpoint/2010/main" val="9611591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685801" y="1538563"/>
            <a:ext cx="10131425" cy="4472489"/>
          </a:xfrm>
        </p:spPr>
        <p:txBody>
          <a:bodyPr>
            <a:normAutofit lnSpcReduction="10000"/>
          </a:bodyPr>
          <a:lstStyle/>
          <a:p>
            <a:r>
              <a:rPr lang="en-US" dirty="0" smtClean="0"/>
              <a:t>Association for Digital Humanities Organizations: </a:t>
            </a:r>
            <a:r>
              <a:rPr lang="en-US" dirty="0" smtClean="0">
                <a:hlinkClick r:id="rId3"/>
              </a:rPr>
              <a:t>http://digitalhumanities.org</a:t>
            </a:r>
            <a:endParaRPr lang="en-US" dirty="0" smtClean="0"/>
          </a:p>
          <a:p>
            <a:r>
              <a:rPr lang="en-US" dirty="0" smtClean="0"/>
              <a:t>Text Encoding </a:t>
            </a:r>
            <a:r>
              <a:rPr lang="en-US" dirty="0" smtClean="0"/>
              <a:t>Initiative: </a:t>
            </a:r>
            <a:r>
              <a:rPr lang="en-US" dirty="0" smtClean="0">
                <a:hlinkClick r:id="rId4"/>
              </a:rPr>
              <a:t>http://www.tei-c.org</a:t>
            </a:r>
            <a:r>
              <a:rPr lang="en-US" dirty="0" smtClean="0"/>
              <a:t> </a:t>
            </a:r>
            <a:endParaRPr lang="en-US" dirty="0" smtClean="0"/>
          </a:p>
          <a:p>
            <a:r>
              <a:rPr lang="en-US" dirty="0" smtClean="0"/>
              <a:t>Digital Humanities Now</a:t>
            </a:r>
            <a:r>
              <a:rPr lang="en-US" dirty="0"/>
              <a:t>: </a:t>
            </a:r>
            <a:r>
              <a:rPr lang="en-US" dirty="0" smtClean="0">
                <a:hlinkClick r:id="rId5"/>
              </a:rPr>
              <a:t>http://digitalhumanitiesnow.org</a:t>
            </a:r>
            <a:r>
              <a:rPr lang="en-US" dirty="0" smtClean="0"/>
              <a:t> </a:t>
            </a:r>
          </a:p>
          <a:p>
            <a:r>
              <a:rPr lang="en-US" dirty="0" smtClean="0"/>
              <a:t>DH Answers</a:t>
            </a:r>
            <a:r>
              <a:rPr lang="en-US" dirty="0"/>
              <a:t>: </a:t>
            </a:r>
            <a:r>
              <a:rPr lang="en-US" dirty="0" smtClean="0">
                <a:hlinkClick r:id="rId6"/>
              </a:rPr>
              <a:t>http://digitalhumanities.org/answers/</a:t>
            </a:r>
            <a:r>
              <a:rPr lang="en-US" dirty="0" smtClean="0"/>
              <a:t>  </a:t>
            </a:r>
            <a:endParaRPr lang="en-US" dirty="0" smtClean="0"/>
          </a:p>
          <a:p>
            <a:r>
              <a:rPr lang="en-US" dirty="0" smtClean="0"/>
              <a:t>Digital Humanities Quarterly</a:t>
            </a:r>
            <a:r>
              <a:rPr lang="en-US" dirty="0"/>
              <a:t>: </a:t>
            </a:r>
            <a:r>
              <a:rPr lang="en-US" dirty="0">
                <a:hlinkClick r:id="rId7"/>
              </a:rPr>
              <a:t>http://digitalhumanities.org/dhq</a:t>
            </a:r>
            <a:r>
              <a:rPr lang="en-US" dirty="0" smtClean="0">
                <a:hlinkClick r:id="rId7"/>
              </a:rPr>
              <a:t>/</a:t>
            </a:r>
            <a:r>
              <a:rPr lang="en-US" dirty="0" smtClean="0"/>
              <a:t> </a:t>
            </a:r>
            <a:endParaRPr lang="en-US" dirty="0" smtClean="0"/>
          </a:p>
          <a:p>
            <a:r>
              <a:rPr lang="en-US" dirty="0" smtClean="0"/>
              <a:t>Journal of Digital </a:t>
            </a:r>
            <a:r>
              <a:rPr lang="en-US" dirty="0"/>
              <a:t>Humanities: </a:t>
            </a:r>
            <a:r>
              <a:rPr lang="en-US" dirty="0">
                <a:hlinkClick r:id="rId8"/>
              </a:rPr>
              <a:t>http://journalofdigitalhumanities.org</a:t>
            </a:r>
            <a:r>
              <a:rPr lang="en-US" dirty="0" smtClean="0">
                <a:hlinkClick r:id="rId8"/>
              </a:rPr>
              <a:t>/</a:t>
            </a:r>
            <a:r>
              <a:rPr lang="en-US" dirty="0" smtClean="0"/>
              <a:t> </a:t>
            </a:r>
            <a:endParaRPr lang="en-US" dirty="0" smtClean="0"/>
          </a:p>
          <a:p>
            <a:r>
              <a:rPr lang="en-US" dirty="0" smtClean="0"/>
              <a:t>Minimal </a:t>
            </a:r>
            <a:r>
              <a:rPr lang="en-US" dirty="0"/>
              <a:t>Computing:  </a:t>
            </a:r>
            <a:r>
              <a:rPr lang="en-US" dirty="0">
                <a:hlinkClick r:id="rId9"/>
              </a:rPr>
              <a:t>http://go-dh.github.io/mincomp/</a:t>
            </a:r>
            <a:r>
              <a:rPr lang="en-US" dirty="0"/>
              <a:t> </a:t>
            </a:r>
            <a:endParaRPr lang="en-US" dirty="0" smtClean="0"/>
          </a:p>
          <a:p>
            <a:r>
              <a:rPr lang="en-US" dirty="0" smtClean="0"/>
              <a:t>Global Perspectives on </a:t>
            </a:r>
            <a:r>
              <a:rPr lang="en-US" dirty="0"/>
              <a:t>Digital History: </a:t>
            </a:r>
            <a:r>
              <a:rPr lang="en-US" dirty="0">
                <a:hlinkClick r:id="rId10"/>
              </a:rPr>
              <a:t>http://gpdh.org</a:t>
            </a:r>
            <a:r>
              <a:rPr lang="en-US" dirty="0" smtClean="0">
                <a:hlinkClick r:id="rId10"/>
              </a:rPr>
              <a:t>/</a:t>
            </a:r>
            <a:r>
              <a:rPr lang="en-US" dirty="0" smtClean="0"/>
              <a:t> </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2625562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From the stacks to the screen….</a:t>
            </a:r>
            <a:endParaRPr lang="en-US" dirty="0">
              <a:solidFill>
                <a:schemeClr val="tx1"/>
              </a:solidFill>
            </a:endParaRPr>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391765" y="1690688"/>
            <a:ext cx="5271799" cy="3121547"/>
          </a:xfrm>
        </p:spPr>
      </p:pic>
      <p:pic>
        <p:nvPicPr>
          <p:cNvPr id="7" name="Content Placeholder 6"/>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332113" y="1819515"/>
            <a:ext cx="1888913" cy="3541712"/>
          </a:xfrm>
        </p:spPr>
      </p:pic>
      <p:sp>
        <p:nvSpPr>
          <p:cNvPr id="8" name="TextBox 3"/>
          <p:cNvSpPr txBox="1">
            <a:spLocks noChangeArrowheads="1"/>
          </p:cNvSpPr>
          <p:nvPr/>
        </p:nvSpPr>
        <p:spPr bwMode="auto">
          <a:xfrm>
            <a:off x="838200" y="5554293"/>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dirty="0"/>
              <a:t>Carl </a:t>
            </a:r>
            <a:r>
              <a:rPr lang="en-US" altLang="en-US" sz="1400" dirty="0" err="1"/>
              <a:t>Spitzweg</a:t>
            </a:r>
            <a:r>
              <a:rPr lang="en-US" altLang="en-US" sz="1400" dirty="0"/>
              <a:t>. 1850</a:t>
            </a:r>
            <a:br>
              <a:rPr lang="en-US" altLang="en-US" sz="1400" dirty="0"/>
            </a:br>
            <a:r>
              <a:rPr lang="en-US" altLang="en-US" sz="1400" dirty="0"/>
              <a:t> </a:t>
            </a:r>
            <a:r>
              <a:rPr lang="en-US" altLang="en-US" sz="1400" i="1" dirty="0"/>
              <a:t>The Bookworm </a:t>
            </a:r>
            <a:r>
              <a:rPr lang="en-US" altLang="en-US" sz="1400" dirty="0"/>
              <a:t>(</a:t>
            </a:r>
            <a:r>
              <a:rPr lang="en-US" altLang="en-US" sz="1400" i="1" dirty="0"/>
              <a:t>Der </a:t>
            </a:r>
            <a:r>
              <a:rPr lang="en-US" altLang="en-US" sz="1400" i="1" dirty="0" err="1"/>
              <a:t>Bücherwurm</a:t>
            </a:r>
            <a:r>
              <a:rPr lang="en-US" altLang="en-US" sz="1400" dirty="0"/>
              <a:t>)</a:t>
            </a:r>
          </a:p>
        </p:txBody>
      </p:sp>
      <p:sp>
        <p:nvSpPr>
          <p:cNvPr id="10" name="TextBox 9"/>
          <p:cNvSpPr txBox="1"/>
          <p:nvPr/>
        </p:nvSpPr>
        <p:spPr>
          <a:xfrm>
            <a:off x="6464809" y="5195299"/>
            <a:ext cx="3733800" cy="923330"/>
          </a:xfrm>
          <a:prstGeom prst="rect">
            <a:avLst/>
          </a:prstGeom>
          <a:noFill/>
        </p:spPr>
        <p:txBody>
          <a:bodyPr wrap="square" rtlCol="0">
            <a:spAutoFit/>
          </a:bodyPr>
          <a:lstStyle/>
          <a:p>
            <a:r>
              <a:rPr lang="en-US" i="1" dirty="0"/>
              <a:t>Six Degrees of Francis Bacon</a:t>
            </a:r>
            <a:r>
              <a:rPr lang="en-US" dirty="0"/>
              <a:t>, “Two Degrees of Thomas Cromwell at 60% to 100%”</a:t>
            </a:r>
          </a:p>
        </p:txBody>
      </p:sp>
    </p:spTree>
    <p:extLst>
      <p:ext uri="{BB962C8B-B14F-4D97-AF65-F5344CB8AC3E}">
        <p14:creationId xmlns:p14="http://schemas.microsoft.com/office/powerpoint/2010/main" val="1711391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 Needs Us</a:t>
            </a:r>
            <a:endParaRPr lang="en-US" dirty="0"/>
          </a:p>
        </p:txBody>
      </p:sp>
      <p:graphicFrame>
        <p:nvGraphicFramePr>
          <p:cNvPr id="5" name="Content Placeholder 4"/>
          <p:cNvGraphicFramePr>
            <a:graphicFrameLocks noGrp="1"/>
          </p:cNvGraphicFramePr>
          <p:nvPr>
            <p:ph idx="1"/>
            <p:extLst/>
          </p:nvPr>
        </p:nvGraphicFramePr>
        <p:xfrm>
          <a:off x="4853048" y="1182189"/>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7"/>
          <p:cNvSpPr txBox="1">
            <a:spLocks/>
          </p:cNvSpPr>
          <p:nvPr/>
        </p:nvSpPr>
        <p:spPr>
          <a:xfrm>
            <a:off x="443107" y="1523751"/>
            <a:ext cx="6254576" cy="435811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2296" indent="0">
              <a:buFont typeface="Arial" panose="020B0604020202020204" pitchFamily="34" charset="0"/>
              <a:buNone/>
            </a:pPr>
            <a:r>
              <a:rPr lang="en-US" dirty="0" smtClean="0">
                <a:solidFill>
                  <a:schemeClr val="tx1"/>
                </a:solidFill>
              </a:rPr>
              <a:t> ”One of the hallmarks of digital humanities practice has been the desire to experiment, to make things, to dig into our data – to see how humanities ‘things’ are ‘made.’  There is nothing contrary to the library spirit in that desire either…. What is all this traditional library work if not an engagement with how knowledge is ‘made’?  And what are we, if not co-makers of that knowledge?”—</a:t>
            </a:r>
            <a:r>
              <a:rPr lang="en-US" b="1" dirty="0" smtClean="0">
                <a:solidFill>
                  <a:schemeClr val="tx1"/>
                </a:solidFill>
              </a:rPr>
              <a:t>Glen Worthey</a:t>
            </a:r>
          </a:p>
        </p:txBody>
      </p:sp>
    </p:spTree>
    <p:extLst>
      <p:ext uri="{BB962C8B-B14F-4D97-AF65-F5344CB8AC3E}">
        <p14:creationId xmlns:p14="http://schemas.microsoft.com/office/powerpoint/2010/main" val="39031192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 Cited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smtClean="0">
                <a:latin typeface="+mj-lt"/>
              </a:rPr>
              <a:t>Digital Humanities Manifesto, </a:t>
            </a:r>
            <a:r>
              <a:rPr lang="en-US" sz="1800" dirty="0">
                <a:latin typeface="+mj-lt"/>
                <a:hlinkClick r:id="rId3"/>
              </a:rPr>
              <a:t>http://</a:t>
            </a:r>
            <a:r>
              <a:rPr lang="en-US" sz="1800" dirty="0" smtClean="0">
                <a:latin typeface="+mj-lt"/>
                <a:hlinkClick r:id="rId3"/>
              </a:rPr>
              <a:t>www.humanitiesblast.com/manifesto/Manifesto_V2.pdf</a:t>
            </a:r>
            <a:endParaRPr lang="en-US" sz="1800" dirty="0" smtClean="0">
              <a:latin typeface="+mj-lt"/>
            </a:endParaRPr>
          </a:p>
          <a:p>
            <a:pPr marL="0" indent="0">
              <a:buNone/>
            </a:pPr>
            <a:r>
              <a:rPr lang="en-US" sz="1800" dirty="0">
                <a:latin typeface="+mj-lt"/>
              </a:rPr>
              <a:t>Kathleen Fitzpatrick</a:t>
            </a:r>
            <a:r>
              <a:rPr lang="en-US" sz="1800" dirty="0" smtClean="0">
                <a:latin typeface="+mj-lt"/>
              </a:rPr>
              <a:t>, “The Humanities, Done Digitally,” </a:t>
            </a:r>
            <a:r>
              <a:rPr lang="en-US" sz="1800" i="1" dirty="0">
                <a:latin typeface="+mj-lt"/>
              </a:rPr>
              <a:t>Debates in Digital </a:t>
            </a:r>
            <a:r>
              <a:rPr lang="en-US" sz="1800" i="1" dirty="0" smtClean="0">
                <a:latin typeface="+mj-lt"/>
              </a:rPr>
              <a:t>Humanities</a:t>
            </a:r>
            <a:r>
              <a:rPr lang="en-US" sz="1800" dirty="0" smtClean="0">
                <a:latin typeface="+mj-lt"/>
              </a:rPr>
              <a:t>, ed. Matthew K. Gold. Minneapolis: University of Minnesota Press, 2012. </a:t>
            </a:r>
            <a:r>
              <a:rPr lang="en-US" sz="1800" dirty="0" smtClean="0">
                <a:latin typeface="+mj-lt"/>
                <a:hlinkClick r:id="rId4"/>
              </a:rPr>
              <a:t>http</a:t>
            </a:r>
            <a:r>
              <a:rPr lang="en-US" sz="1800" dirty="0">
                <a:latin typeface="+mj-lt"/>
                <a:hlinkClick r:id="rId4"/>
              </a:rPr>
              <a:t>://dhdebates.gc.cuny.edu/debates/text/30</a:t>
            </a:r>
            <a:r>
              <a:rPr lang="en-US" sz="1800" dirty="0" smtClean="0">
                <a:latin typeface="+mj-lt"/>
              </a:rPr>
              <a:t> </a:t>
            </a:r>
          </a:p>
          <a:p>
            <a:pPr marL="0" lvl="0" indent="0">
              <a:lnSpc>
                <a:spcPct val="100000"/>
              </a:lnSpc>
              <a:spcAft>
                <a:spcPts val="0"/>
              </a:spcAft>
              <a:buNone/>
            </a:pPr>
            <a:r>
              <a:rPr lang="en" sz="1800" dirty="0">
                <a:latin typeface="+mj-lt"/>
                <a:ea typeface="Arial"/>
                <a:cs typeface="Arial"/>
                <a:sym typeface="Arial"/>
              </a:rPr>
              <a:t>American Council for Learned Societies. </a:t>
            </a:r>
            <a:r>
              <a:rPr lang="en" sz="1800" i="1" dirty="0">
                <a:latin typeface="+mj-lt"/>
                <a:ea typeface="Arial"/>
                <a:cs typeface="Arial"/>
                <a:sym typeface="Arial"/>
              </a:rPr>
              <a:t>Our Cultural Commonwealth: The report of the American Council of Learned Societies Commission on Cyberinfrastructure for the Humanities and Social Sciences.</a:t>
            </a:r>
            <a:r>
              <a:rPr lang="en" sz="1800" dirty="0">
                <a:latin typeface="+mj-lt"/>
                <a:ea typeface="Arial"/>
                <a:cs typeface="Arial"/>
                <a:sym typeface="Arial"/>
              </a:rPr>
              <a:t> New York: ACLS, 2006.</a:t>
            </a:r>
          </a:p>
          <a:p>
            <a:pPr marL="0" indent="0">
              <a:buNone/>
            </a:pPr>
            <a:r>
              <a:rPr lang="en-US" sz="1800" dirty="0" smtClean="0">
                <a:latin typeface="+mj-lt"/>
              </a:rPr>
              <a:t>W.A</a:t>
            </a:r>
            <a:r>
              <a:rPr lang="en-US" sz="1800" dirty="0">
                <a:latin typeface="+mj-lt"/>
              </a:rPr>
              <a:t>. </a:t>
            </a:r>
            <a:r>
              <a:rPr lang="en-US" sz="1800" dirty="0" err="1">
                <a:latin typeface="+mj-lt"/>
              </a:rPr>
              <a:t>Wulf</a:t>
            </a:r>
            <a:r>
              <a:rPr lang="en-US" sz="1800" dirty="0">
                <a:latin typeface="+mj-lt"/>
              </a:rPr>
              <a:t>, “The </a:t>
            </a:r>
            <a:r>
              <a:rPr lang="en-US" sz="1800" dirty="0" err="1">
                <a:latin typeface="+mj-lt"/>
              </a:rPr>
              <a:t>Collaboratory</a:t>
            </a:r>
            <a:r>
              <a:rPr lang="en-US" sz="1800" dirty="0">
                <a:latin typeface="+mj-lt"/>
              </a:rPr>
              <a:t> Opportunity,”</a:t>
            </a:r>
            <a:r>
              <a:rPr lang="en-US" sz="1800" i="1" dirty="0">
                <a:latin typeface="+mj-lt"/>
              </a:rPr>
              <a:t> Science </a:t>
            </a:r>
            <a:r>
              <a:rPr lang="en-US" sz="1800" dirty="0">
                <a:latin typeface="+mj-lt"/>
              </a:rPr>
              <a:t>(1993</a:t>
            </a:r>
            <a:r>
              <a:rPr lang="en-US" sz="1800" dirty="0" smtClean="0">
                <a:latin typeface="+mj-lt"/>
              </a:rPr>
              <a:t>)</a:t>
            </a:r>
          </a:p>
          <a:p>
            <a:pPr marL="0" lvl="0" indent="0">
              <a:buNone/>
            </a:pPr>
            <a:r>
              <a:rPr lang="en-US" sz="1800" dirty="0">
                <a:latin typeface="+mj-lt"/>
              </a:rPr>
              <a:t>C. </a:t>
            </a:r>
            <a:r>
              <a:rPr lang="en-US" sz="1800" dirty="0" err="1">
                <a:latin typeface="+mj-lt"/>
              </a:rPr>
              <a:t>Williford</a:t>
            </a:r>
            <a:r>
              <a:rPr lang="en-US" sz="1800" dirty="0">
                <a:latin typeface="+mj-lt"/>
              </a:rPr>
              <a:t> &amp; C. Henry. </a:t>
            </a:r>
            <a:r>
              <a:rPr lang="en-US" sz="1800" i="1" dirty="0">
                <a:latin typeface="+mj-lt"/>
              </a:rPr>
              <a:t>Computationally intensive research in the humanities and social sciences: A report on the experiences of first respondents to the Digging Into Data Challenge</a:t>
            </a:r>
            <a:r>
              <a:rPr lang="en-US" sz="1800" dirty="0">
                <a:latin typeface="+mj-lt"/>
              </a:rPr>
              <a:t>. CLIR Publication No. </a:t>
            </a:r>
            <a:r>
              <a:rPr lang="en-US" sz="1800" dirty="0" smtClean="0">
                <a:latin typeface="+mj-lt"/>
              </a:rPr>
              <a:t>151. Washington</a:t>
            </a:r>
            <a:r>
              <a:rPr lang="en-US" sz="1800" dirty="0">
                <a:latin typeface="+mj-lt"/>
              </a:rPr>
              <a:t>, D.C.: Council on Library and Information Resources, </a:t>
            </a:r>
            <a:r>
              <a:rPr lang="en-US" sz="1800" dirty="0" smtClean="0">
                <a:latin typeface="+mj-lt"/>
              </a:rPr>
              <a:t>2012: p</a:t>
            </a:r>
            <a:r>
              <a:rPr lang="en-US" sz="1800" dirty="0">
                <a:latin typeface="+mj-lt"/>
              </a:rPr>
              <a:t>. 4</a:t>
            </a:r>
            <a:r>
              <a:rPr lang="en-US" sz="1800" dirty="0" smtClean="0">
                <a:latin typeface="+mj-lt"/>
              </a:rPr>
              <a:t>.</a:t>
            </a:r>
          </a:p>
          <a:p>
            <a:pPr marL="0" lvl="0" indent="0">
              <a:buNone/>
            </a:pPr>
            <a:r>
              <a:rPr lang="en-US" sz="1800" dirty="0" smtClean="0">
                <a:latin typeface="+mj-lt"/>
              </a:rPr>
              <a:t>Ted Underwood, “Versions of </a:t>
            </a:r>
            <a:r>
              <a:rPr lang="en-US" sz="1800" dirty="0">
                <a:latin typeface="+mj-lt"/>
              </a:rPr>
              <a:t>Disciplinary History,” </a:t>
            </a:r>
            <a:r>
              <a:rPr lang="en-US" sz="1800" dirty="0">
                <a:latin typeface="+mj-lt"/>
                <a:hlinkClick r:id="rId5"/>
              </a:rPr>
              <a:t>https://tedunderwood.com/2016/05/04/versions-of-disciplinary-history</a:t>
            </a:r>
            <a:r>
              <a:rPr lang="en-US" sz="1800" dirty="0" smtClean="0">
                <a:latin typeface="+mj-lt"/>
                <a:hlinkClick r:id="rId5"/>
              </a:rPr>
              <a:t>/</a:t>
            </a:r>
            <a:r>
              <a:rPr lang="en-US" sz="1800" dirty="0" smtClean="0">
                <a:latin typeface="+mj-lt"/>
              </a:rPr>
              <a:t> </a:t>
            </a:r>
          </a:p>
          <a:p>
            <a:pPr marL="82296" indent="0">
              <a:buNone/>
            </a:pPr>
            <a:r>
              <a:rPr lang="en-US" sz="1800" b="1" dirty="0">
                <a:latin typeface="+mj-lt"/>
              </a:rPr>
              <a:t>Glen Worthey</a:t>
            </a:r>
            <a:r>
              <a:rPr lang="en-US" sz="1800" b="1" dirty="0" smtClean="0">
                <a:latin typeface="+mj-lt"/>
              </a:rPr>
              <a:t>, “</a:t>
            </a:r>
            <a:r>
              <a:rPr lang="en-US" sz="1800" dirty="0">
                <a:latin typeface="+mj-lt"/>
              </a:rPr>
              <a:t>Literary texts and the library in the digital age, or, How library DH is </a:t>
            </a:r>
            <a:r>
              <a:rPr lang="en-US" sz="1800" dirty="0" smtClean="0">
                <a:latin typeface="+mj-lt"/>
              </a:rPr>
              <a:t>made,”</a:t>
            </a:r>
            <a:r>
              <a:rPr lang="en-US" sz="1800" b="1" dirty="0" smtClean="0">
                <a:latin typeface="+mj-lt"/>
              </a:rPr>
              <a:t> </a:t>
            </a:r>
            <a:r>
              <a:rPr lang="en-US" sz="1800" b="1" dirty="0">
                <a:latin typeface="+mj-lt"/>
                <a:hlinkClick r:id="rId6"/>
              </a:rPr>
              <a:t>http://</a:t>
            </a:r>
            <a:r>
              <a:rPr lang="en-US" sz="1800" b="1" dirty="0" smtClean="0">
                <a:latin typeface="+mj-lt"/>
                <a:hlinkClick r:id="rId6"/>
              </a:rPr>
              <a:t>bit.ly/worthey-dh</a:t>
            </a:r>
            <a:endParaRPr lang="en-US" sz="1800" b="1" dirty="0" smtClean="0">
              <a:latin typeface="+mj-lt"/>
            </a:endParaRPr>
          </a:p>
          <a:p>
            <a:pPr marL="82296" indent="0">
              <a:buNone/>
            </a:pPr>
            <a:r>
              <a:rPr lang="en-US" sz="1800" b="1" dirty="0"/>
              <a:t>Miriam Posner, </a:t>
            </a:r>
            <a:r>
              <a:rPr lang="en-US" sz="1800" b="1" dirty="0">
                <a:hlinkClick r:id="rId7"/>
              </a:rPr>
              <a:t>http://miriamposner.com/blog/commit-to-dh-people-not-dh-projects/#more-1687</a:t>
            </a:r>
            <a:r>
              <a:rPr lang="en-US" sz="1800" b="1" dirty="0"/>
              <a:t> </a:t>
            </a:r>
          </a:p>
          <a:p>
            <a:pPr marL="82296" indent="0">
              <a:buNone/>
            </a:pPr>
            <a:endParaRPr lang="en-US" sz="1800" b="1" dirty="0">
              <a:latin typeface="+mj-lt"/>
            </a:endParaRPr>
          </a:p>
          <a:p>
            <a:pPr marL="0" lvl="0" indent="0">
              <a:buNone/>
            </a:pPr>
            <a:endParaRPr lang="en-US" sz="1800" dirty="0">
              <a:latin typeface="+mj-lt"/>
            </a:endParaRPr>
          </a:p>
          <a:p>
            <a:pPr marL="0" indent="0">
              <a:buNone/>
            </a:pPr>
            <a:endParaRPr lang="en-US" sz="1800" dirty="0">
              <a:latin typeface="+mj-lt"/>
            </a:endParaRPr>
          </a:p>
          <a:p>
            <a:pPr marL="0" indent="0">
              <a:buNone/>
            </a:pPr>
            <a:endParaRPr lang="en" sz="1800" b="1" dirty="0">
              <a:latin typeface="+mj-lt"/>
            </a:endParaRPr>
          </a:p>
          <a:p>
            <a:pPr marL="0" indent="0">
              <a:buNone/>
            </a:pPr>
            <a:endParaRPr lang="en-US" sz="1800" dirty="0" smtClean="0">
              <a:latin typeface="+mj-lt"/>
            </a:endParaRPr>
          </a:p>
          <a:p>
            <a:pPr marL="0" indent="0">
              <a:buNone/>
            </a:pPr>
            <a:endParaRPr lang="en-US" sz="1800" dirty="0">
              <a:latin typeface="+mj-lt"/>
            </a:endParaRPr>
          </a:p>
        </p:txBody>
      </p:sp>
    </p:spTree>
    <p:extLst>
      <p:ext uri="{BB962C8B-B14F-4D97-AF65-F5344CB8AC3E}">
        <p14:creationId xmlns:p14="http://schemas.microsoft.com/office/powerpoint/2010/main" val="1816351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Credits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Dippy Duck, "Construction,“ </a:t>
            </a:r>
            <a:r>
              <a:rPr lang="en-US" dirty="0" smtClean="0">
                <a:hlinkClick r:id="rId3"/>
              </a:rPr>
              <a:t>https://farm5.staticflickr.com/4016/4482220417_1a1a26848b_z.jpg</a:t>
            </a:r>
            <a:endParaRPr lang="en-US" dirty="0" smtClean="0"/>
          </a:p>
          <a:p>
            <a:r>
              <a:rPr lang="en-US" dirty="0"/>
              <a:t>"Magnifying Glass,” by Auntie P, on Flickr, </a:t>
            </a:r>
            <a:r>
              <a:rPr lang="en-US" dirty="0">
                <a:hlinkClick r:id="rId4"/>
              </a:rPr>
              <a:t>https://www.flickr.com/photos/auntiep/17135231</a:t>
            </a:r>
            <a:endParaRPr lang="en-US" dirty="0" smtClean="0"/>
          </a:p>
          <a:p>
            <a:r>
              <a:rPr lang="en-US" dirty="0" smtClean="0"/>
              <a:t>jay8085</a:t>
            </a:r>
            <a:r>
              <a:rPr lang="en-US" dirty="0"/>
              <a:t>, "</a:t>
            </a:r>
            <a:r>
              <a:rPr lang="en-US" dirty="0" smtClean="0"/>
              <a:t>Astronomical </a:t>
            </a:r>
            <a:r>
              <a:rPr lang="en-US" dirty="0"/>
              <a:t>Clock, Prague," On Flickr, </a:t>
            </a:r>
            <a:r>
              <a:rPr lang="en-US" dirty="0">
                <a:hlinkClick r:id="rId5"/>
              </a:rPr>
              <a:t>https://</a:t>
            </a:r>
            <a:r>
              <a:rPr lang="en-US" dirty="0" smtClean="0">
                <a:hlinkClick r:id="rId5"/>
              </a:rPr>
              <a:t>flic.kr/p/6sUn9G</a:t>
            </a:r>
            <a:endParaRPr lang="en-US" dirty="0" smtClean="0"/>
          </a:p>
          <a:p>
            <a:r>
              <a:rPr lang="en-US" dirty="0" smtClean="0"/>
              <a:t>"classroom” </a:t>
            </a:r>
            <a:r>
              <a:rPr lang="en-US" dirty="0"/>
              <a:t>by Lauren Manning, on </a:t>
            </a:r>
            <a:r>
              <a:rPr lang="en-US" dirty="0" smtClean="0"/>
              <a:t>Flickr, </a:t>
            </a:r>
            <a:r>
              <a:rPr lang="en-US" dirty="0" smtClean="0">
                <a:hlinkClick r:id="rId6"/>
              </a:rPr>
              <a:t>https</a:t>
            </a:r>
            <a:r>
              <a:rPr lang="en-US" dirty="0">
                <a:hlinkClick r:id="rId6"/>
              </a:rPr>
              <a:t>://</a:t>
            </a:r>
            <a:r>
              <a:rPr lang="en-US" dirty="0" smtClean="0">
                <a:hlinkClick r:id="rId6"/>
              </a:rPr>
              <a:t>www.flickr.com/photos/laurenmanning/2318943806</a:t>
            </a:r>
            <a:endParaRPr lang="en-US" dirty="0" smtClean="0"/>
          </a:p>
          <a:p>
            <a:r>
              <a:rPr lang="en-US" dirty="0" smtClean="0"/>
              <a:t>"</a:t>
            </a:r>
            <a:r>
              <a:rPr lang="en-US" dirty="0"/>
              <a:t>Stockholm Train </a:t>
            </a:r>
            <a:r>
              <a:rPr lang="en-US" dirty="0" smtClean="0"/>
              <a:t>Station“ by </a:t>
            </a:r>
            <a:r>
              <a:rPr lang="en-US" dirty="0" err="1" smtClean="0"/>
              <a:t>lasard</a:t>
            </a:r>
            <a:r>
              <a:rPr lang="en-US" dirty="0" smtClean="0"/>
              <a:t> on Flickr, </a:t>
            </a:r>
            <a:r>
              <a:rPr lang="en-US" dirty="0" smtClean="0">
                <a:hlinkClick r:id="rId7"/>
              </a:rPr>
              <a:t>https</a:t>
            </a:r>
            <a:r>
              <a:rPr lang="en-US" dirty="0">
                <a:hlinkClick r:id="rId7"/>
              </a:rPr>
              <a:t>://</a:t>
            </a:r>
            <a:r>
              <a:rPr lang="en-US" dirty="0" smtClean="0">
                <a:hlinkClick r:id="rId7"/>
              </a:rPr>
              <a:t>farm3.staticflickr.com/2224/2264955753_e25bbec9f4_b.jpg</a:t>
            </a:r>
            <a:endParaRPr lang="en-US" dirty="0" smtClean="0"/>
          </a:p>
          <a:p>
            <a:r>
              <a:rPr lang="en-US" dirty="0"/>
              <a:t>Shawn </a:t>
            </a:r>
            <a:r>
              <a:rPr lang="en-US" dirty="0" err="1"/>
              <a:t>Harquall</a:t>
            </a:r>
            <a:r>
              <a:rPr lang="en-US" dirty="0"/>
              <a:t>, "Abandoned Train Station,' on Flickr, </a:t>
            </a:r>
            <a:r>
              <a:rPr lang="en-US" dirty="0">
                <a:hlinkClick r:id="rId8"/>
              </a:rPr>
              <a:t>https://</a:t>
            </a:r>
            <a:r>
              <a:rPr lang="en-US" dirty="0" smtClean="0">
                <a:hlinkClick r:id="rId8"/>
              </a:rPr>
              <a:t>flic.kr/p/oM4JXm</a:t>
            </a:r>
            <a:endParaRPr lang="en-US" dirty="0"/>
          </a:p>
          <a:p>
            <a:r>
              <a:rPr lang="en-US" dirty="0" smtClean="0">
                <a:latin typeface="+mj-lt"/>
              </a:rPr>
              <a:t>Peter </a:t>
            </a:r>
            <a:r>
              <a:rPr lang="en-US" dirty="0" err="1">
                <a:latin typeface="+mj-lt"/>
              </a:rPr>
              <a:t>Isselburg</a:t>
            </a:r>
            <a:r>
              <a:rPr lang="en-US" dirty="0">
                <a:latin typeface="+mj-lt"/>
              </a:rPr>
              <a:t>, </a:t>
            </a:r>
            <a:r>
              <a:rPr lang="en-US" i="1" dirty="0" err="1">
                <a:latin typeface="+mj-lt"/>
              </a:rPr>
              <a:t>Emblemata</a:t>
            </a:r>
            <a:r>
              <a:rPr lang="en-US" i="1" dirty="0">
                <a:latin typeface="+mj-lt"/>
              </a:rPr>
              <a:t> </a:t>
            </a:r>
            <a:r>
              <a:rPr lang="en-US" i="1" dirty="0" err="1">
                <a:latin typeface="+mj-lt"/>
              </a:rPr>
              <a:t>Politica</a:t>
            </a:r>
            <a:r>
              <a:rPr lang="en-US" dirty="0">
                <a:latin typeface="+mj-lt"/>
              </a:rPr>
              <a:t>, </a:t>
            </a:r>
            <a:r>
              <a:rPr lang="en-US" dirty="0" smtClean="0">
                <a:latin typeface="+mj-lt"/>
              </a:rPr>
              <a:t>1617, http</a:t>
            </a:r>
            <a:r>
              <a:rPr lang="en-US" dirty="0">
                <a:latin typeface="+mj-lt"/>
              </a:rPr>
              <a:t>://libsysdigi.library.uiuc.edu/OCA/Books2009-10/emblematapolitic00isel/</a:t>
            </a:r>
          </a:p>
          <a:p>
            <a:endParaRPr lang="en-US" dirty="0"/>
          </a:p>
        </p:txBody>
      </p:sp>
    </p:spTree>
    <p:extLst>
      <p:ext uri="{BB962C8B-B14F-4D97-AF65-F5344CB8AC3E}">
        <p14:creationId xmlns:p14="http://schemas.microsoft.com/office/powerpoint/2010/main" val="1364358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sp>
        <p:nvSpPr>
          <p:cNvPr id="3" name="Content Placeholder 2"/>
          <p:cNvSpPr>
            <a:spLocks noGrp="1"/>
          </p:cNvSpPr>
          <p:nvPr>
            <p:ph idx="1"/>
          </p:nvPr>
        </p:nvSpPr>
        <p:spPr/>
        <p:txBody>
          <a:bodyPr/>
          <a:lstStyle/>
          <a:p>
            <a:pPr marL="82296" indent="0" algn="ctr">
              <a:buNone/>
            </a:pPr>
            <a:r>
              <a:rPr lang="en-US" dirty="0" smtClean="0"/>
              <a:t>Harriett Green</a:t>
            </a:r>
          </a:p>
          <a:p>
            <a:pPr marL="82296" indent="0" algn="ctr">
              <a:buNone/>
            </a:pPr>
            <a:r>
              <a:rPr lang="en-US" dirty="0" smtClean="0"/>
              <a:t>English and Digital Humanities Librarian</a:t>
            </a:r>
          </a:p>
          <a:p>
            <a:pPr marL="82296" indent="0" algn="ctr">
              <a:buNone/>
            </a:pPr>
            <a:r>
              <a:rPr lang="en-US" dirty="0" smtClean="0"/>
              <a:t>Associate Professor, University Library</a:t>
            </a:r>
          </a:p>
          <a:p>
            <a:pPr marL="82296" indent="0" algn="ctr">
              <a:buNone/>
            </a:pPr>
            <a:r>
              <a:rPr lang="en-US" dirty="0" smtClean="0"/>
              <a:t>University of Illinois at Urbana-Champaign</a:t>
            </a:r>
          </a:p>
          <a:p>
            <a:pPr marL="82296" indent="0" algn="ctr">
              <a:buNone/>
            </a:pPr>
            <a:endParaRPr lang="en-US" dirty="0"/>
          </a:p>
          <a:p>
            <a:pPr marL="82296" indent="0" algn="ctr">
              <a:buNone/>
            </a:pPr>
            <a:r>
              <a:rPr lang="en-US" b="1" dirty="0" smtClean="0"/>
              <a:t>Email: green19@illinois.edu</a:t>
            </a:r>
          </a:p>
          <a:p>
            <a:pPr marL="82296" indent="0" algn="ctr">
              <a:buNone/>
            </a:pPr>
            <a:r>
              <a:rPr lang="en-US" b="1" dirty="0" smtClean="0"/>
              <a:t>Twitter: @</a:t>
            </a:r>
            <a:r>
              <a:rPr lang="en-US" b="1" dirty="0" err="1" smtClean="0"/>
              <a:t>greenharr</a:t>
            </a:r>
            <a:endParaRPr lang="en-US" b="1" dirty="0" smtClean="0"/>
          </a:p>
        </p:txBody>
      </p:sp>
    </p:spTree>
    <p:extLst>
      <p:ext uri="{BB962C8B-B14F-4D97-AF65-F5344CB8AC3E}">
        <p14:creationId xmlns:p14="http://schemas.microsoft.com/office/powerpoint/2010/main" val="3550907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0"/>
            <a:ext cx="8229600" cy="762000"/>
          </a:xfrm>
        </p:spPr>
        <p:txBody>
          <a:bodyPr>
            <a:normAutofit/>
          </a:bodyPr>
          <a:lstStyle/>
          <a:p>
            <a:pPr algn="ctr"/>
            <a:r>
              <a:rPr lang="en-US" dirty="0">
                <a:solidFill>
                  <a:schemeClr val="tx1"/>
                </a:solidFill>
              </a:rPr>
              <a:t>What is the digital humanities?</a:t>
            </a:r>
          </a:p>
        </p:txBody>
      </p:sp>
      <p:sp>
        <p:nvSpPr>
          <p:cNvPr id="3" name="Content Placeholder 2"/>
          <p:cNvSpPr>
            <a:spLocks noGrp="1"/>
          </p:cNvSpPr>
          <p:nvPr>
            <p:ph idx="1"/>
          </p:nvPr>
        </p:nvSpPr>
        <p:spPr>
          <a:xfrm>
            <a:off x="2133600" y="1828800"/>
            <a:ext cx="8229600" cy="3429000"/>
          </a:xfrm>
        </p:spPr>
        <p:txBody>
          <a:bodyPr>
            <a:noAutofit/>
          </a:bodyPr>
          <a:lstStyle/>
          <a:p>
            <a:pPr marL="0" indent="0">
              <a:buNone/>
            </a:pPr>
            <a:r>
              <a:rPr lang="en-US" dirty="0"/>
              <a:t>“An area of research, teaching, and creation concerned with the intersection of computing and the disciplines of the humanities…. Digital humanities scholars use computational methods either to answer existing research questions or to challenge existing theoretical paradigms, generating new questions and pioneering new approaches.”</a:t>
            </a:r>
          </a:p>
          <a:p>
            <a:pPr marL="0" indent="0">
              <a:buNone/>
            </a:pPr>
            <a:r>
              <a:rPr lang="en-US" dirty="0"/>
              <a:t>—Wikipedia (</a:t>
            </a:r>
            <a:r>
              <a:rPr lang="en-US" dirty="0">
                <a:hlinkClick r:id="rId2"/>
              </a:rPr>
              <a:t>http://en.wikipedia.org/wiki/Digital_humanities</a:t>
            </a:r>
            <a:r>
              <a:rPr lang="en-US" dirty="0"/>
              <a:t> )</a:t>
            </a:r>
          </a:p>
        </p:txBody>
      </p:sp>
      <p:sp>
        <p:nvSpPr>
          <p:cNvPr id="4" name="Slide Number Placeholder 3"/>
          <p:cNvSpPr>
            <a:spLocks noGrp="1"/>
          </p:cNvSpPr>
          <p:nvPr>
            <p:ph type="sldNum" sz="quarter" idx="4294967295"/>
          </p:nvPr>
        </p:nvSpPr>
        <p:spPr>
          <a:xfrm>
            <a:off x="9677400" y="6356351"/>
            <a:ext cx="533400" cy="365125"/>
          </a:xfrm>
          <a:prstGeom prst="rect">
            <a:avLst/>
          </a:prstGeom>
        </p:spPr>
        <p:txBody>
          <a:bodyPr/>
          <a:lstStyle/>
          <a:p>
            <a:fld id="{5F8C7318-DA4F-4747-A4B0-DD20411D1689}" type="slidenum">
              <a:rPr lang="en-US" smtClean="0">
                <a:solidFill>
                  <a:schemeClr val="bg1"/>
                </a:solidFill>
              </a:rPr>
              <a:t>4</a:t>
            </a:fld>
            <a:endParaRPr lang="en-US" dirty="0">
              <a:solidFill>
                <a:schemeClr val="bg1"/>
              </a:solidFill>
            </a:endParaRPr>
          </a:p>
        </p:txBody>
      </p:sp>
    </p:spTree>
    <p:extLst>
      <p:ext uri="{BB962C8B-B14F-4D97-AF65-F5344CB8AC3E}">
        <p14:creationId xmlns:p14="http://schemas.microsoft.com/office/powerpoint/2010/main" val="3087552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Digital Humanities Look Like?</a:t>
            </a:r>
            <a:endParaRPr lang="en-US" dirty="0"/>
          </a:p>
        </p:txBody>
      </p:sp>
      <p:sp>
        <p:nvSpPr>
          <p:cNvPr id="3" name="Content Placeholder 2"/>
          <p:cNvSpPr>
            <a:spLocks noGrp="1"/>
          </p:cNvSpPr>
          <p:nvPr>
            <p:ph idx="1"/>
          </p:nvPr>
        </p:nvSpPr>
        <p:spPr>
          <a:xfrm>
            <a:off x="1097280" y="1825625"/>
            <a:ext cx="9561576" cy="4530725"/>
          </a:xfrm>
        </p:spPr>
        <p:txBody>
          <a:bodyPr>
            <a:normAutofit/>
          </a:bodyPr>
          <a:lstStyle/>
          <a:p>
            <a:pPr marL="0" indent="0">
              <a:buNone/>
            </a:pPr>
            <a:r>
              <a:rPr lang="en-US" dirty="0" smtClean="0"/>
              <a:t>“Digital </a:t>
            </a:r>
            <a:r>
              <a:rPr lang="en-US" dirty="0"/>
              <a:t>humanities as it is currently practiced isn’t just located in literary studies departments; the field is broadly humanities based and includes scholars in history, musicology, performance studies, media studies, and other fields that can benefit from bringing computing technologies to bear on traditional humanities materials</a:t>
            </a:r>
            <a:r>
              <a:rPr lang="en-US" dirty="0" smtClean="0"/>
              <a:t>.”</a:t>
            </a:r>
          </a:p>
          <a:p>
            <a:pPr marL="0" indent="0">
              <a:buNone/>
            </a:pPr>
            <a:r>
              <a:rPr lang="en-US" b="1" dirty="0" smtClean="0"/>
              <a:t>Kathleen Fitzpatrick</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F8C7318-DA4F-4747-A4B0-DD20411D1689}" type="slidenum">
              <a:rPr lang="en-US" smtClean="0"/>
              <a:t>5</a:t>
            </a:fld>
            <a:endParaRPr lang="en-US"/>
          </a:p>
        </p:txBody>
      </p:sp>
    </p:spTree>
    <p:extLst>
      <p:ext uri="{BB962C8B-B14F-4D97-AF65-F5344CB8AC3E}">
        <p14:creationId xmlns:p14="http://schemas.microsoft.com/office/powerpoint/2010/main" val="3653175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prstGeom prst="rect">
            <a:avLst/>
          </a:prstGeom>
        </p:spPr>
        <p:txBody>
          <a:bodyPr vert="horz" lIns="121900" tIns="121900" rIns="121900" bIns="121900" rtlCol="0" anchor="t" anchorCtr="0">
            <a:noAutofit/>
          </a:bodyPr>
          <a:lstStyle/>
          <a:p>
            <a:r>
              <a:rPr lang="en" dirty="0"/>
              <a:t>Humanities </a:t>
            </a:r>
            <a:r>
              <a:rPr lang="en" dirty="0" smtClean="0"/>
              <a:t>Scholarship </a:t>
            </a:r>
            <a:r>
              <a:rPr lang="en" dirty="0"/>
              <a:t>and </a:t>
            </a:r>
            <a:r>
              <a:rPr lang="en" dirty="0" smtClean="0"/>
              <a:t>Data</a:t>
            </a:r>
            <a:endParaRPr lang="en" dirty="0"/>
          </a:p>
        </p:txBody>
      </p:sp>
      <p:sp>
        <p:nvSpPr>
          <p:cNvPr id="66" name="Shape 66"/>
          <p:cNvSpPr txBox="1">
            <a:spLocks noGrp="1"/>
          </p:cNvSpPr>
          <p:nvPr>
            <p:ph sz="half" idx="1"/>
          </p:nvPr>
        </p:nvSpPr>
        <p:spPr>
          <a:xfrm>
            <a:off x="679324" y="1463041"/>
            <a:ext cx="6699883" cy="4498848"/>
          </a:xfrm>
          <a:prstGeom prst="rect">
            <a:avLst/>
          </a:prstGeom>
        </p:spPr>
        <p:txBody>
          <a:bodyPr vert="horz" lIns="121900" tIns="121900" rIns="121900" bIns="121900" rtlCol="0" anchor="t" anchorCtr="0">
            <a:noAutofit/>
          </a:bodyPr>
          <a:lstStyle/>
          <a:p>
            <a:pPr>
              <a:buNone/>
            </a:pPr>
            <a:r>
              <a:rPr lang="en" sz="2500" dirty="0" smtClean="0"/>
              <a:t>“A critical mass of information is often necessary for understanding both the context and the specifics of an artifact or event, and this may include large collections of multimedia content: images, text, moving images, audio.”</a:t>
            </a:r>
          </a:p>
          <a:p>
            <a:pPr>
              <a:buNone/>
            </a:pPr>
            <a:r>
              <a:rPr lang="en" sz="2500" b="1" i="1" dirty="0" smtClean="0"/>
              <a:t>Our </a:t>
            </a:r>
            <a:r>
              <a:rPr lang="en" sz="2500" b="1" i="1" dirty="0"/>
              <a:t>Cultural Commonwealth: The report of the American Council of Learned Societies Commission on Cyberinfrastructure for the Humanities and Social Sciences</a:t>
            </a:r>
            <a:r>
              <a:rPr lang="en" sz="2500" b="1" dirty="0"/>
              <a:t>  (2006)</a:t>
            </a:r>
          </a:p>
        </p:txBody>
      </p:sp>
      <p:pic>
        <p:nvPicPr>
          <p:cNvPr id="3" name="Content Placeholder 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62672" y="1905140"/>
            <a:ext cx="3691128" cy="2468442"/>
          </a:xfrm>
        </p:spPr>
      </p:pic>
    </p:spTree>
    <p:extLst>
      <p:ext uri="{BB962C8B-B14F-4D97-AF65-F5344CB8AC3E}">
        <p14:creationId xmlns:p14="http://schemas.microsoft.com/office/powerpoint/2010/main" val="3433695430"/>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01776"/>
            <a:ext cx="8839200" cy="868362"/>
          </a:xfrm>
        </p:spPr>
        <p:txBody>
          <a:bodyPr/>
          <a:lstStyle/>
          <a:p>
            <a:r>
              <a:rPr lang="en-US" dirty="0" smtClean="0"/>
              <a:t>Early Digital Humanities Projects</a:t>
            </a:r>
            <a:endParaRPr lang="en-US" dirty="0"/>
          </a:p>
        </p:txBody>
      </p:sp>
      <p:pic>
        <p:nvPicPr>
          <p:cNvPr id="8" name="Picture 7" descr="victorian-writers-project-2074308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8187" y="1396701"/>
            <a:ext cx="4724400" cy="3048000"/>
          </a:xfrm>
          <a:prstGeom prst="rect">
            <a:avLst/>
          </a:prstGeom>
        </p:spPr>
      </p:pic>
      <p:pic>
        <p:nvPicPr>
          <p:cNvPr id="7" name="Picture 6" descr="valleyoftheshadow.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200" y="2997200"/>
            <a:ext cx="5842000" cy="33274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690" y="4348162"/>
            <a:ext cx="3881024" cy="1762350"/>
          </a:xfrm>
          <a:prstGeom prst="rect">
            <a:avLst/>
          </a:prstGeom>
        </p:spPr>
      </p:pic>
    </p:spTree>
    <p:extLst>
      <p:ext uri="{BB962C8B-B14F-4D97-AF65-F5344CB8AC3E}">
        <p14:creationId xmlns:p14="http://schemas.microsoft.com/office/powerpoint/2010/main" val="394193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 Research: Recovering Archives</a:t>
            </a:r>
            <a:endParaRPr lang="en-US" dirty="0"/>
          </a:p>
        </p:txBody>
      </p:sp>
      <p:sp>
        <p:nvSpPr>
          <p:cNvPr id="3" name="Content Placeholder 2"/>
          <p:cNvSpPr>
            <a:spLocks noGrp="1"/>
          </p:cNvSpPr>
          <p:nvPr>
            <p:ph idx="1"/>
          </p:nvPr>
        </p:nvSpPr>
        <p:spPr/>
        <p:txBody>
          <a:bodyPr/>
          <a:lstStyle/>
          <a:p>
            <a:r>
              <a:rPr lang="en-US" dirty="0"/>
              <a:t>Women Writers Project: http://www.wwp.northeastern.edu/</a:t>
            </a:r>
          </a:p>
          <a:p>
            <a:r>
              <a:rPr lang="en-US" dirty="0"/>
              <a:t>Transatlantic Slave Database:  </a:t>
            </a:r>
            <a:r>
              <a:rPr lang="en-US" dirty="0">
                <a:hlinkClick r:id="rId2"/>
              </a:rPr>
              <a:t>http://slavevoyages.org/</a:t>
            </a:r>
            <a:r>
              <a:rPr lang="en-US" dirty="0"/>
              <a:t> </a:t>
            </a:r>
          </a:p>
          <a:p>
            <a:r>
              <a:rPr lang="en-US" dirty="0" smtClean="0"/>
              <a:t>Shelley-Godwin Archive: </a:t>
            </a:r>
            <a:r>
              <a:rPr lang="en-US" dirty="0"/>
              <a:t>http://mith.umd.edu/research/shelley-godwin-archive/</a:t>
            </a:r>
            <a:endParaRPr lang="en-US" dirty="0" smtClean="0"/>
          </a:p>
          <a:p>
            <a:r>
              <a:rPr lang="en-US" dirty="0" smtClean="0"/>
              <a:t>Civil </a:t>
            </a:r>
            <a:r>
              <a:rPr lang="en-US" dirty="0"/>
              <a:t>War </a:t>
            </a:r>
            <a:r>
              <a:rPr lang="en-US" dirty="0" smtClean="0"/>
              <a:t>Washington: </a:t>
            </a:r>
            <a:r>
              <a:rPr lang="en-US" dirty="0" smtClean="0">
                <a:hlinkClick r:id="rId3"/>
              </a:rPr>
              <a:t>http://civilwardc.org/</a:t>
            </a:r>
            <a:r>
              <a:rPr lang="en-US" dirty="0" smtClean="0"/>
              <a:t> </a:t>
            </a:r>
          </a:p>
          <a:p>
            <a:r>
              <a:rPr lang="en-US" dirty="0" err="1" smtClean="0"/>
              <a:t>Emblematica</a:t>
            </a:r>
            <a:r>
              <a:rPr lang="en-US" dirty="0" smtClean="0"/>
              <a:t> Online: http://emblematica.library.illinois.edu</a:t>
            </a:r>
            <a:endParaRPr lang="en-US" dirty="0"/>
          </a:p>
          <a:p>
            <a:endParaRPr lang="en-US" dirty="0"/>
          </a:p>
        </p:txBody>
      </p:sp>
    </p:spTree>
    <p:extLst>
      <p:ext uri="{BB962C8B-B14F-4D97-AF65-F5344CB8AC3E}">
        <p14:creationId xmlns:p14="http://schemas.microsoft.com/office/powerpoint/2010/main" val="1114349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 Research: Tool Building</a:t>
            </a:r>
            <a:endParaRPr lang="en-US" dirty="0"/>
          </a:p>
        </p:txBody>
      </p:sp>
      <p:sp>
        <p:nvSpPr>
          <p:cNvPr id="3" name="Content Placeholder 2"/>
          <p:cNvSpPr>
            <a:spLocks noGrp="1"/>
          </p:cNvSpPr>
          <p:nvPr>
            <p:ph sz="half" idx="1"/>
          </p:nvPr>
        </p:nvSpPr>
        <p:spPr/>
        <p:txBody>
          <a:bodyPr>
            <a:normAutofit/>
          </a:bodyPr>
          <a:lstStyle/>
          <a:p>
            <a:pPr marL="0" indent="0">
              <a:buNone/>
            </a:pPr>
            <a:r>
              <a:rPr lang="en-US" u="sng" dirty="0" smtClean="0"/>
              <a:t>Text Mining</a:t>
            </a:r>
          </a:p>
          <a:p>
            <a:r>
              <a:rPr lang="en-US" dirty="0" err="1" smtClean="0"/>
              <a:t>Voyant</a:t>
            </a:r>
            <a:endParaRPr lang="en-US" dirty="0" smtClean="0"/>
          </a:p>
          <a:p>
            <a:r>
              <a:rPr lang="en-US" dirty="0"/>
              <a:t>MALLET</a:t>
            </a:r>
          </a:p>
          <a:p>
            <a:r>
              <a:rPr lang="en-US" dirty="0" err="1" smtClean="0"/>
              <a:t>TaPoR</a:t>
            </a:r>
            <a:endParaRPr lang="en-US" dirty="0"/>
          </a:p>
          <a:p>
            <a:pPr marL="0" indent="0">
              <a:buNone/>
            </a:pPr>
            <a:r>
              <a:rPr lang="en-US" u="sng" dirty="0" smtClean="0"/>
              <a:t>Digital Editions</a:t>
            </a:r>
          </a:p>
          <a:p>
            <a:r>
              <a:rPr lang="en-US" dirty="0" smtClean="0"/>
              <a:t>TAPAS</a:t>
            </a:r>
          </a:p>
          <a:p>
            <a:r>
              <a:rPr lang="en-US" dirty="0"/>
              <a:t>Juxta</a:t>
            </a:r>
          </a:p>
          <a:p>
            <a:pPr marL="0" indent="0">
              <a:buNone/>
            </a:pPr>
            <a:endParaRPr lang="en-US" dirty="0"/>
          </a:p>
        </p:txBody>
      </p:sp>
      <p:sp>
        <p:nvSpPr>
          <p:cNvPr id="4" name="Content Placeholder 3"/>
          <p:cNvSpPr>
            <a:spLocks noGrp="1"/>
          </p:cNvSpPr>
          <p:nvPr>
            <p:ph sz="half" idx="2"/>
          </p:nvPr>
        </p:nvSpPr>
        <p:spPr>
          <a:xfrm>
            <a:off x="3515117" y="1580338"/>
            <a:ext cx="3048815" cy="4595024"/>
          </a:xfrm>
        </p:spPr>
        <p:txBody>
          <a:bodyPr>
            <a:normAutofit/>
          </a:bodyPr>
          <a:lstStyle/>
          <a:p>
            <a:pPr marL="0" indent="0">
              <a:buNone/>
            </a:pPr>
            <a:r>
              <a:rPr lang="en-US" u="sng" dirty="0"/>
              <a:t>Online Exhibitions</a:t>
            </a:r>
          </a:p>
          <a:p>
            <a:r>
              <a:rPr lang="en-US" dirty="0" err="1"/>
              <a:t>Omeka</a:t>
            </a:r>
            <a:endParaRPr lang="en-US" dirty="0"/>
          </a:p>
          <a:p>
            <a:r>
              <a:rPr lang="en-US" dirty="0" smtClean="0"/>
              <a:t>Scalar</a:t>
            </a:r>
            <a:endParaRPr lang="en-US" dirty="0"/>
          </a:p>
          <a:p>
            <a:pPr marL="0" indent="0">
              <a:buNone/>
            </a:pPr>
            <a:r>
              <a:rPr lang="en-US" u="sng" dirty="0" smtClean="0"/>
              <a:t>Mapping and Visualization:</a:t>
            </a:r>
            <a:endParaRPr lang="en-US" u="sng" dirty="0"/>
          </a:p>
          <a:p>
            <a:r>
              <a:rPr lang="en-US" dirty="0"/>
              <a:t>Pleiades</a:t>
            </a:r>
          </a:p>
          <a:p>
            <a:r>
              <a:rPr lang="en-US" dirty="0" err="1"/>
              <a:t>Neatline</a:t>
            </a:r>
            <a:endParaRPr lang="en-US" dirty="0"/>
          </a:p>
          <a:p>
            <a:r>
              <a:rPr lang="en-US" dirty="0" smtClean="0"/>
              <a:t>Palladio</a:t>
            </a:r>
            <a:endParaRPr lang="en-US" dirty="0"/>
          </a:p>
          <a:p>
            <a:r>
              <a:rPr lang="en-US" dirty="0" err="1" smtClean="0"/>
              <a:t>ConTexT</a:t>
            </a:r>
            <a:endParaRPr lang="en-US" dirty="0" smtClean="0"/>
          </a:p>
          <a:p>
            <a:endParaRPr lang="en-US" dirty="0"/>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5408" y="1580338"/>
            <a:ext cx="3019425" cy="1238250"/>
          </a:xfrm>
          <a:prstGeom prst="rect">
            <a:avLst/>
          </a:prstGeom>
        </p:spPr>
      </p:pic>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4233" y="4440725"/>
            <a:ext cx="1981200" cy="14478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7812" y="4519973"/>
            <a:ext cx="1143000" cy="11430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7812" y="3075775"/>
            <a:ext cx="2743200" cy="857250"/>
          </a:xfrm>
          <a:prstGeom prst="rect">
            <a:avLst/>
          </a:prstGeom>
        </p:spPr>
      </p:pic>
    </p:spTree>
    <p:extLst>
      <p:ext uri="{BB962C8B-B14F-4D97-AF65-F5344CB8AC3E}">
        <p14:creationId xmlns:p14="http://schemas.microsoft.com/office/powerpoint/2010/main" val="2748259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ku_2016_slidemaster" id="{F7984383-0F72-EA42-89BD-BE880129F885}" vid="{5EBAAE31-6C59-2042-AEB3-436DD48BAB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hku_2016_slidemaster</Template>
  <TotalTime>456</TotalTime>
  <Words>4066</Words>
  <Application>Microsoft Office PowerPoint</Application>
  <PresentationFormat>Widescreen</PresentationFormat>
  <Paragraphs>320</Paragraphs>
  <Slides>33</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Courier New</vt:lpstr>
      <vt:lpstr>Franklin Gothic Book</vt:lpstr>
      <vt:lpstr>Wingdings</vt:lpstr>
      <vt:lpstr>Office Theme</vt:lpstr>
      <vt:lpstr>Digital Humanities: An Introduction</vt:lpstr>
      <vt:lpstr>Today’s Talk</vt:lpstr>
      <vt:lpstr>From the stacks to the screen….</vt:lpstr>
      <vt:lpstr>What is the digital humanities?</vt:lpstr>
      <vt:lpstr>What Does Digital Humanities Look Like?</vt:lpstr>
      <vt:lpstr>Humanities Scholarship and Data</vt:lpstr>
      <vt:lpstr>Early Digital Humanities Projects</vt:lpstr>
      <vt:lpstr>DH Research: Recovering Archives</vt:lpstr>
      <vt:lpstr>DH Research: Tool Building</vt:lpstr>
      <vt:lpstr>DH Research: Comparing and Visualizing “Big Data”</vt:lpstr>
      <vt:lpstr>DH Research Is… Collaboration</vt:lpstr>
      <vt:lpstr>Global DH: Digital Projects Around the World</vt:lpstr>
      <vt:lpstr>Digital Projects @ Illinois</vt:lpstr>
      <vt:lpstr>Emblematica Online</vt:lpstr>
      <vt:lpstr>Publishing Without Walls</vt:lpstr>
      <vt:lpstr>DH in the Classroom = Digital Pedagogy</vt:lpstr>
      <vt:lpstr>DH  + Undergraduate Research </vt:lpstr>
      <vt:lpstr>Librarians + DH: The Time Is Now</vt:lpstr>
      <vt:lpstr>Why Should Librarians Become Involved In Digital Humanities?</vt:lpstr>
      <vt:lpstr>DH + Library = Community of Connections</vt:lpstr>
      <vt:lpstr>Challenges for DH in Libraries</vt:lpstr>
      <vt:lpstr>People, not Projects</vt:lpstr>
      <vt:lpstr>Librarians’ Advantages in Digital Humanities</vt:lpstr>
      <vt:lpstr>My Work in Digital Humanities</vt:lpstr>
      <vt:lpstr>Not Just A Service…</vt:lpstr>
      <vt:lpstr>Librarians in the DH Collaboratory</vt:lpstr>
      <vt:lpstr>How To Get Involved</vt:lpstr>
      <vt:lpstr>International DH Organizations</vt:lpstr>
      <vt:lpstr>Resources</vt:lpstr>
      <vt:lpstr>DH Needs Us</vt:lpstr>
      <vt:lpstr>Works Cited</vt:lpstr>
      <vt:lpstr>Photo Credits</vt:lpstr>
      <vt:lpstr>Thank you!</vt:lpstr>
    </vt:vector>
  </TitlesOfParts>
  <Company>University of Illinois at Urbana-Champaign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Humanities: An Introduction</dc:title>
  <dc:creator>Green, Harriett E</dc:creator>
  <cp:lastModifiedBy>Green, Harriett E</cp:lastModifiedBy>
  <cp:revision>34</cp:revision>
  <dcterms:created xsi:type="dcterms:W3CDTF">2016-11-12T13:18:54Z</dcterms:created>
  <dcterms:modified xsi:type="dcterms:W3CDTF">2016-11-28T01:53:12Z</dcterms:modified>
</cp:coreProperties>
</file>