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289" r:id="rId3"/>
    <p:sldId id="258" r:id="rId4"/>
    <p:sldId id="259" r:id="rId5"/>
    <p:sldId id="291" r:id="rId6"/>
    <p:sldId id="261" r:id="rId7"/>
    <p:sldId id="260" r:id="rId8"/>
    <p:sldId id="285" r:id="rId9"/>
    <p:sldId id="284" r:id="rId10"/>
    <p:sldId id="287" r:id="rId11"/>
    <p:sldId id="262" r:id="rId12"/>
    <p:sldId id="263" r:id="rId13"/>
    <p:sldId id="264" r:id="rId14"/>
    <p:sldId id="265" r:id="rId15"/>
    <p:sldId id="269" r:id="rId16"/>
    <p:sldId id="292" r:id="rId17"/>
    <p:sldId id="271" r:id="rId18"/>
    <p:sldId id="286" r:id="rId19"/>
    <p:sldId id="274" r:id="rId20"/>
    <p:sldId id="275" r:id="rId21"/>
    <p:sldId id="277" r:id="rId22"/>
    <p:sldId id="288" r:id="rId23"/>
    <p:sldId id="279" r:id="rId24"/>
    <p:sldId id="280" r:id="rId25"/>
    <p:sldId id="276" r:id="rId26"/>
    <p:sldId id="293" r:id="rId27"/>
    <p:sldId id="290" r:id="rId28"/>
    <p:sldId id="281"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6EA5"/>
    <a:srgbClr val="D77F3C"/>
    <a:srgbClr val="D75F56"/>
    <a:srgbClr val="A96EC8"/>
    <a:srgbClr val="548CD5"/>
    <a:srgbClr val="319F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76"/>
    <p:restoredTop sz="94557"/>
  </p:normalViewPr>
  <p:slideViewPr>
    <p:cSldViewPr snapToGrid="0" snapToObjects="1">
      <p:cViewPr>
        <p:scale>
          <a:sx n="96" d="100"/>
          <a:sy n="96" d="100"/>
        </p:scale>
        <p:origin x="138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0" i="0" dirty="0">
                <a:latin typeface="Franklin Gothic Book Regular" charset="0"/>
              </a:rPr>
              <a:t>Digital scholarship activities</a:t>
            </a:r>
          </a:p>
        </c:rich>
      </c:tx>
      <c:layout>
        <c:manualLayout>
          <c:xMode val="edge"/>
          <c:yMode val="edge"/>
          <c:x val="0.0541675951217979"/>
          <c:y val="0.0633415258010391"/>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Digital scholarship activities</c:v>
                </c:pt>
              </c:strCache>
            </c:strRef>
          </c:tx>
          <c:spPr>
            <a:solidFill>
              <a:schemeClr val="accent1"/>
            </a:solidFill>
            <a:ln>
              <a:noFill/>
            </a:ln>
            <a:effectLst/>
          </c:spPr>
          <c:invertIfNegative val="0"/>
          <c:cat>
            <c:strRef>
              <c:f>Sheet1!$A$2:$A$8</c:f>
              <c:strCache>
                <c:ptCount val="7"/>
                <c:pt idx="0">
                  <c:v>Making digital collections, creating metadata, and offering data support</c:v>
                </c:pt>
                <c:pt idx="1">
                  <c:v>Creating exhibits and project planning </c:v>
                </c:pt>
                <c:pt idx="2">
                  <c:v>GIS and digital mapping</c:v>
                </c:pt>
                <c:pt idx="3">
                  <c:v>Digitization</c:v>
                </c:pt>
                <c:pt idx="4">
                  <c:v>Digital publishing</c:v>
                </c:pt>
                <c:pt idx="5">
                  <c:v>Project management</c:v>
                </c:pt>
                <c:pt idx="6">
                  <c:v>Developing software</c:v>
                </c:pt>
              </c:strCache>
            </c:strRef>
          </c:cat>
          <c:val>
            <c:numRef>
              <c:f>Sheet1!$B$2:$B$8</c:f>
              <c:numCache>
                <c:formatCode>General</c:formatCode>
                <c:ptCount val="7"/>
                <c:pt idx="0">
                  <c:v>92.0</c:v>
                </c:pt>
                <c:pt idx="1">
                  <c:v>85.0</c:v>
                </c:pt>
                <c:pt idx="2">
                  <c:v>81.0</c:v>
                </c:pt>
                <c:pt idx="3">
                  <c:v>79.0</c:v>
                </c:pt>
                <c:pt idx="4">
                  <c:v>76.0</c:v>
                </c:pt>
                <c:pt idx="5">
                  <c:v>72.0</c:v>
                </c:pt>
                <c:pt idx="6">
                  <c:v>38.0</c:v>
                </c:pt>
              </c:numCache>
            </c:numRef>
          </c:val>
        </c:ser>
        <c:dLbls>
          <c:showLegendKey val="0"/>
          <c:showVal val="0"/>
          <c:showCatName val="0"/>
          <c:showSerName val="0"/>
          <c:showPercent val="0"/>
          <c:showBubbleSize val="0"/>
        </c:dLbls>
        <c:gapWidth val="182"/>
        <c:axId val="-1981037536"/>
        <c:axId val="-1907537072"/>
      </c:barChart>
      <c:catAx>
        <c:axId val="-1981037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7537072"/>
        <c:crosses val="autoZero"/>
        <c:auto val="1"/>
        <c:lblAlgn val="ctr"/>
        <c:lblOffset val="100"/>
        <c:noMultiLvlLbl val="0"/>
      </c:catAx>
      <c:valAx>
        <c:axId val="-19075370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1037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ranklin Gothic Book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ranklin Gothic Book Regular" charset="0"/>
              </a:defRPr>
            </a:lvl1pPr>
          </a:lstStyle>
          <a:p>
            <a:fld id="{6941B5A5-EEB9-BD4D-A79B-337D72306A3E}" type="datetimeFigureOut">
              <a:rPr lang="en-US" smtClean="0"/>
              <a:pPr/>
              <a:t>11/27/16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ranklin Gothic Book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ranklin Gothic Book Regular" charset="0"/>
              </a:defRPr>
            </a:lvl1pPr>
          </a:lstStyle>
          <a:p>
            <a:fld id="{C1DDF80D-1FCF-9D4D-9F36-2C9FE1397A8F}" type="slidenum">
              <a:rPr lang="en-US" smtClean="0"/>
              <a:pPr/>
              <a:t>‹#›</a:t>
            </a:fld>
            <a:endParaRPr lang="en-US" dirty="0"/>
          </a:p>
        </p:txBody>
      </p:sp>
    </p:spTree>
    <p:extLst>
      <p:ext uri="{BB962C8B-B14F-4D97-AF65-F5344CB8AC3E}">
        <p14:creationId xmlns:p14="http://schemas.microsoft.com/office/powerpoint/2010/main" val="204091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ranklin Gothic Book Regular" charset="0"/>
        <a:ea typeface="+mn-ea"/>
        <a:cs typeface="+mn-cs"/>
      </a:defRPr>
    </a:lvl1pPr>
    <a:lvl2pPr marL="457200" algn="l" defTabSz="914400" rtl="0" eaLnBrk="1" latinLnBrk="0" hangingPunct="1">
      <a:defRPr sz="1200" b="0" i="0" kern="1200">
        <a:solidFill>
          <a:schemeClr val="tx1"/>
        </a:solidFill>
        <a:latin typeface="Franklin Gothic Book Regular" charset="0"/>
        <a:ea typeface="+mn-ea"/>
        <a:cs typeface="+mn-cs"/>
      </a:defRPr>
    </a:lvl2pPr>
    <a:lvl3pPr marL="914400" algn="l" defTabSz="914400" rtl="0" eaLnBrk="1" latinLnBrk="0" hangingPunct="1">
      <a:defRPr sz="1200" b="0" i="0" kern="1200">
        <a:solidFill>
          <a:schemeClr val="tx1"/>
        </a:solidFill>
        <a:latin typeface="Franklin Gothic Book Regular" charset="0"/>
        <a:ea typeface="+mn-ea"/>
        <a:cs typeface="+mn-cs"/>
      </a:defRPr>
    </a:lvl3pPr>
    <a:lvl4pPr marL="1371600" algn="l" defTabSz="914400" rtl="0" eaLnBrk="1" latinLnBrk="0" hangingPunct="1">
      <a:defRPr sz="1200" b="0" i="0" kern="1200">
        <a:solidFill>
          <a:schemeClr val="tx1"/>
        </a:solidFill>
        <a:latin typeface="Franklin Gothic Book Regular" charset="0"/>
        <a:ea typeface="+mn-ea"/>
        <a:cs typeface="+mn-cs"/>
      </a:defRPr>
    </a:lvl4pPr>
    <a:lvl5pPr marL="1828800" algn="l" defTabSz="914400" rtl="0" eaLnBrk="1" latinLnBrk="0" hangingPunct="1">
      <a:defRPr sz="1200" b="0" i="0" kern="1200">
        <a:solidFill>
          <a:schemeClr val="tx1"/>
        </a:solidFill>
        <a:latin typeface="Franklin Gothic Book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praxis.scholarslab.or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61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dirty="0" smtClean="0"/>
              <a:t>And we have a number of training opportunities, though</a:t>
            </a:r>
            <a:r>
              <a:rPr lang="en-US" baseline="0" dirty="0" smtClean="0"/>
              <a:t> not particularly programmatic:</a:t>
            </a:r>
          </a:p>
          <a:p>
            <a:pPr marL="171450" lvl="0" indent="-171450" rtl="0">
              <a:spcBef>
                <a:spcPts val="0"/>
              </a:spcBef>
              <a:buFontTx/>
              <a:buChar char="-"/>
            </a:pPr>
            <a:r>
              <a:rPr lang="en-US" baseline="0" dirty="0" smtClean="0"/>
              <a:t>The Scholarly Commons offers a number of workshops in our “Savvy Researcher” series that relate to digital scholarship and several colleagues have shown up to my workshops</a:t>
            </a:r>
          </a:p>
          <a:p>
            <a:pPr marL="171450" lvl="0" indent="-171450" rtl="0">
              <a:spcBef>
                <a:spcPts val="0"/>
              </a:spcBef>
              <a:buFontTx/>
              <a:buChar char="-"/>
            </a:pPr>
            <a:r>
              <a:rPr lang="en-US" baseline="0" dirty="0" smtClean="0"/>
              <a:t>The Research Data Services runs an interest group for librarians interested research data</a:t>
            </a:r>
          </a:p>
          <a:p>
            <a:pPr marL="171450" lvl="0" indent="-171450" rtl="0">
              <a:spcBef>
                <a:spcPts val="0"/>
              </a:spcBef>
              <a:buFontTx/>
              <a:buChar char="-"/>
            </a:pPr>
            <a:r>
              <a:rPr lang="en-US" baseline="0" dirty="0" smtClean="0"/>
              <a:t>Our staff development and training is always happy </a:t>
            </a:r>
            <a:r>
              <a:rPr lang="en-US" baseline="0" dirty="0" err="1" smtClean="0"/>
              <a:t>nad</a:t>
            </a:r>
            <a:r>
              <a:rPr lang="en-US" baseline="0" dirty="0" smtClean="0"/>
              <a:t> eager to support webinars </a:t>
            </a:r>
          </a:p>
          <a:p>
            <a:pPr marL="171450" lvl="0" indent="-171450" rtl="0">
              <a:spcBef>
                <a:spcPts val="0"/>
              </a:spcBef>
              <a:buFontTx/>
              <a:buChar char="-"/>
            </a:pPr>
            <a:r>
              <a:rPr lang="en-US" baseline="0" dirty="0" smtClean="0"/>
              <a:t>We do special events: I’ve organized two digital humanities symposia and had </a:t>
            </a:r>
            <a:r>
              <a:rPr lang="en-US" baseline="0" dirty="0" err="1" smtClean="0"/>
              <a:t>worksohps</a:t>
            </a:r>
            <a:r>
              <a:rPr lang="en-US" baseline="0" dirty="0" smtClean="0"/>
              <a:t> that librarians have attended</a:t>
            </a:r>
          </a:p>
          <a:p>
            <a:pPr marL="171450" lvl="0" indent="-171450" rtl="0">
              <a:spcBef>
                <a:spcPts val="0"/>
              </a:spcBef>
              <a:buFontTx/>
              <a:buChar char="-"/>
            </a:pPr>
            <a:r>
              <a:rPr lang="en-US" baseline="0" dirty="0" smtClean="0"/>
              <a:t>Two newer initiatives:</a:t>
            </a:r>
          </a:p>
          <a:p>
            <a:pPr marL="628650" lvl="1" indent="-171450" rtl="0">
              <a:spcBef>
                <a:spcPts val="0"/>
              </a:spcBef>
              <a:buFontTx/>
              <a:buChar char="-"/>
            </a:pPr>
            <a:r>
              <a:rPr lang="en-US" baseline="0" dirty="0" smtClean="0"/>
              <a:t>We received an IMLS </a:t>
            </a:r>
            <a:r>
              <a:rPr lang="en-US" baseline="0" dirty="0" err="1" smtClean="0"/>
              <a:t>laura</a:t>
            </a:r>
            <a:r>
              <a:rPr lang="en-US" baseline="0" dirty="0" smtClean="0"/>
              <a:t> Bush 21</a:t>
            </a:r>
            <a:r>
              <a:rPr lang="en-US" baseline="30000" dirty="0" smtClean="0"/>
              <a:t>st</a:t>
            </a:r>
            <a:r>
              <a:rPr lang="en-US" baseline="0" dirty="0" smtClean="0"/>
              <a:t> Librarian to develop text mining workshops for </a:t>
            </a:r>
            <a:r>
              <a:rPr lang="en-US" baseline="0" dirty="0" err="1" smtClean="0"/>
              <a:t>librarins</a:t>
            </a:r>
            <a:r>
              <a:rPr lang="en-US" baseline="0" dirty="0" smtClean="0"/>
              <a:t> based on our work with the HathiTrust Research Center</a:t>
            </a:r>
          </a:p>
          <a:p>
            <a:pPr marL="628650" lvl="1" indent="-171450" rtl="0">
              <a:spcBef>
                <a:spcPts val="0"/>
              </a:spcBef>
              <a:buFontTx/>
              <a:buChar char="-"/>
            </a:pPr>
            <a:r>
              <a:rPr lang="en-US" baseline="0" dirty="0" smtClean="0"/>
              <a:t>My colleague Merinda Hensley has started this semester a Digital Scholarship Lunch and Learn series to get librarians to start talking</a:t>
            </a:r>
          </a:p>
          <a:p>
            <a:pPr marL="628650" lvl="1" indent="-171450" rtl="0">
              <a:spcBef>
                <a:spcPts val="0"/>
              </a:spcBef>
              <a:buFontTx/>
              <a:buChar char="-"/>
            </a:pPr>
            <a:r>
              <a:rPr lang="en-US" baseline="0" dirty="0" smtClean="0"/>
              <a:t>Workshops on </a:t>
            </a:r>
            <a:r>
              <a:rPr lang="en-US" baseline="0" dirty="0" err="1" smtClean="0"/>
              <a:t>qualitiative</a:t>
            </a:r>
            <a:r>
              <a:rPr lang="en-US" baseline="0" dirty="0" smtClean="0"/>
              <a:t> methods </a:t>
            </a:r>
          </a:p>
          <a:p>
            <a:pPr marL="457200" lvl="1" indent="0" rtl="0">
              <a:spcBef>
                <a:spcPts val="0"/>
              </a:spcBef>
              <a:buFontTx/>
              <a:buNone/>
            </a:pPr>
            <a:endParaRPr lang="en-US" baseline="0" dirty="0" smtClean="0"/>
          </a:p>
          <a:p>
            <a:pPr marL="457200" lvl="1" indent="0" rtl="0">
              <a:spcBef>
                <a:spcPts val="0"/>
              </a:spcBef>
              <a:buFontTx/>
              <a:buNone/>
            </a:pPr>
            <a:r>
              <a:rPr lang="en-US" baseline="0" dirty="0" smtClean="0"/>
              <a:t>I’d also add that there are events at the </a:t>
            </a:r>
            <a:r>
              <a:rPr lang="en-US" baseline="0" dirty="0" err="1" smtClean="0"/>
              <a:t>iSchool</a:t>
            </a:r>
            <a:r>
              <a:rPr lang="en-US" baseline="0" dirty="0" smtClean="0"/>
              <a:t> and around campus that are open; </a:t>
            </a:r>
          </a:p>
          <a:p>
            <a:pPr marL="457200" lvl="1" indent="0" rtl="0">
              <a:spcBef>
                <a:spcPts val="0"/>
              </a:spcBef>
              <a:buFontTx/>
              <a:buNone/>
            </a:pPr>
            <a:endParaRPr lang="en-US" baseline="0" dirty="0" smtClean="0"/>
          </a:p>
          <a:p>
            <a:pPr marL="457200" lvl="1" indent="0" rtl="0">
              <a:spcBef>
                <a:spcPts val="0"/>
              </a:spcBef>
              <a:buFontTx/>
              <a:buNone/>
            </a:pPr>
            <a:r>
              <a:rPr lang="en-US" baseline="0" dirty="0" smtClean="0"/>
              <a:t>and several librarians have attended DHSI, HILT, and other DH training workshops around the country </a:t>
            </a:r>
          </a:p>
          <a:p>
            <a:endParaRPr lang="en-US" dirty="0"/>
          </a:p>
        </p:txBody>
      </p:sp>
      <p:sp>
        <p:nvSpPr>
          <p:cNvPr id="4" name="Slide Number Placeholder 3"/>
          <p:cNvSpPr>
            <a:spLocks noGrp="1"/>
          </p:cNvSpPr>
          <p:nvPr>
            <p:ph type="sldNum" sz="quarter" idx="10"/>
          </p:nvPr>
        </p:nvSpPr>
        <p:spPr/>
        <p:txBody>
          <a:bodyPr/>
          <a:lstStyle/>
          <a:p>
            <a:fld id="{C1DDF80D-1FCF-9D4D-9F36-2C9FE1397A8F}" type="slidenum">
              <a:rPr lang="en-US" smtClean="0"/>
              <a:pPr/>
              <a:t>22</a:t>
            </a:fld>
            <a:endParaRPr lang="en-US" dirty="0"/>
          </a:p>
        </p:txBody>
      </p:sp>
    </p:spTree>
    <p:extLst>
      <p:ext uri="{BB962C8B-B14F-4D97-AF65-F5344CB8AC3E}">
        <p14:creationId xmlns:p14="http://schemas.microsoft.com/office/powerpoint/2010/main" val="1423071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mentioned: projects (http://</a:t>
            </a:r>
            <a:r>
              <a:rPr lang="en-US" baseline="0" dirty="0" err="1" smtClean="0"/>
              <a:t>miriamposner.com</a:t>
            </a:r>
            <a:r>
              <a:rPr lang="en-US" baseline="0" dirty="0" smtClean="0"/>
              <a:t>/blog/commit-to-dh-people-not-dh-projects/) </a:t>
            </a:r>
          </a:p>
          <a:p>
            <a:endParaRPr lang="en-US" baseline="0" dirty="0" smtClean="0"/>
          </a:p>
          <a:p>
            <a:pPr fontAlgn="base"/>
            <a:r>
              <a:rPr lang="en-US" baseline="0" dirty="0" smtClean="0"/>
              <a:t>Software at Rutgers: https://</a:t>
            </a:r>
            <a:r>
              <a:rPr lang="en-US" baseline="0" dirty="0" err="1" smtClean="0"/>
              <a:t>www.libraries.rutgers.edu</a:t>
            </a:r>
            <a:r>
              <a:rPr lang="en-US" baseline="0" dirty="0" smtClean="0"/>
              <a:t>/digital-humanities-lab </a:t>
            </a:r>
          </a:p>
          <a:p>
            <a:pPr fontAlgn="base"/>
            <a:r>
              <a:rPr lang="en-US" sz="1200" b="0" i="0" kern="1200" dirty="0" smtClean="0">
                <a:solidFill>
                  <a:schemeClr val="tx1"/>
                </a:solidFill>
                <a:effectLst/>
                <a:latin typeface="Franklin Gothic Book Regular" charset="0"/>
                <a:ea typeface="+mn-ea"/>
                <a:cs typeface="+mn-cs"/>
              </a:rPr>
              <a:t>Geospatial analysis:</a:t>
            </a:r>
          </a:p>
          <a:p>
            <a:pPr fontAlgn="base"/>
            <a:r>
              <a:rPr lang="en-US" sz="1200" b="1" i="0" kern="1200" dirty="0" smtClean="0">
                <a:solidFill>
                  <a:schemeClr val="tx1"/>
                </a:solidFill>
                <a:effectLst/>
                <a:latin typeface="Franklin Gothic Book Regular" charset="0"/>
                <a:ea typeface="+mn-ea"/>
                <a:cs typeface="+mn-cs"/>
              </a:rPr>
              <a:t>QGIS</a:t>
            </a:r>
            <a:endParaRPr lang="en-US" sz="1200" b="0" i="0" kern="1200" dirty="0" smtClean="0">
              <a:solidFill>
                <a:schemeClr val="tx1"/>
              </a:solidFill>
              <a:effectLst/>
              <a:latin typeface="Franklin Gothic Book Regular" charset="0"/>
              <a:ea typeface="+mn-ea"/>
              <a:cs typeface="+mn-cs"/>
            </a:endParaRPr>
          </a:p>
          <a:p>
            <a:pPr fontAlgn="base"/>
            <a:r>
              <a:rPr lang="en-US" sz="1200" b="0" i="0" kern="1200" dirty="0" smtClean="0">
                <a:solidFill>
                  <a:schemeClr val="tx1"/>
                </a:solidFill>
                <a:effectLst/>
                <a:latin typeface="Franklin Gothic Book Regular" charset="0"/>
                <a:ea typeface="+mn-ea"/>
                <a:cs typeface="+mn-cs"/>
              </a:rPr>
              <a:t>Text editing:</a:t>
            </a:r>
          </a:p>
          <a:p>
            <a:pPr fontAlgn="base"/>
            <a:r>
              <a:rPr lang="en-US" sz="1200" b="1" i="0" kern="1200" dirty="0" err="1" smtClean="0">
                <a:solidFill>
                  <a:schemeClr val="tx1"/>
                </a:solidFill>
                <a:effectLst/>
                <a:latin typeface="Franklin Gothic Book Regular" charset="0"/>
                <a:ea typeface="+mn-ea"/>
                <a:cs typeface="+mn-cs"/>
              </a:rPr>
              <a:t>TextWrangler</a:t>
            </a:r>
            <a:r>
              <a:rPr lang="en-US" sz="1200" b="0" i="0" kern="1200" dirty="0" smtClean="0">
                <a:solidFill>
                  <a:schemeClr val="tx1"/>
                </a:solidFill>
                <a:effectLst/>
                <a:latin typeface="Franklin Gothic Book Regular" charset="0"/>
                <a:ea typeface="+mn-ea"/>
                <a:cs typeface="+mn-cs"/>
              </a:rPr>
              <a:t>, </a:t>
            </a:r>
            <a:r>
              <a:rPr lang="en-US" sz="1200" b="1" i="0" kern="1200" dirty="0" err="1" smtClean="0">
                <a:solidFill>
                  <a:schemeClr val="tx1"/>
                </a:solidFill>
                <a:effectLst/>
                <a:latin typeface="Franklin Gothic Book Regular" charset="0"/>
                <a:ea typeface="+mn-ea"/>
                <a:cs typeface="+mn-cs"/>
              </a:rPr>
              <a:t>oXygen</a:t>
            </a:r>
            <a:endParaRPr lang="en-US" sz="1200" b="0" i="0" kern="1200" dirty="0" smtClean="0">
              <a:solidFill>
                <a:schemeClr val="tx1"/>
              </a:solidFill>
              <a:effectLst/>
              <a:latin typeface="Franklin Gothic Book Regular" charset="0"/>
              <a:ea typeface="+mn-ea"/>
              <a:cs typeface="+mn-cs"/>
            </a:endParaRPr>
          </a:p>
          <a:p>
            <a:pPr fontAlgn="base"/>
            <a:r>
              <a:rPr lang="en-US" sz="1200" b="0" i="0" kern="1200" dirty="0" smtClean="0">
                <a:solidFill>
                  <a:schemeClr val="tx1"/>
                </a:solidFill>
                <a:effectLst/>
                <a:latin typeface="Franklin Gothic Book Regular" charset="0"/>
                <a:ea typeface="+mn-ea"/>
                <a:cs typeface="+mn-cs"/>
              </a:rPr>
              <a:t>Image editing:</a:t>
            </a:r>
          </a:p>
          <a:p>
            <a:pPr fontAlgn="base"/>
            <a:r>
              <a:rPr lang="en-US" sz="1200" b="1" i="0" kern="1200" dirty="0" err="1" smtClean="0">
                <a:solidFill>
                  <a:schemeClr val="tx1"/>
                </a:solidFill>
                <a:effectLst/>
                <a:latin typeface="Franklin Gothic Book Regular" charset="0"/>
                <a:ea typeface="+mn-ea"/>
                <a:cs typeface="+mn-cs"/>
              </a:rPr>
              <a:t>ImageMagick</a:t>
            </a:r>
            <a:r>
              <a:rPr lang="en-US" sz="1200" b="0" i="0" kern="1200" dirty="0" smtClean="0">
                <a:solidFill>
                  <a:schemeClr val="tx1"/>
                </a:solidFill>
                <a:effectLst/>
                <a:latin typeface="Franklin Gothic Book Regular" charset="0"/>
                <a:ea typeface="+mn-ea"/>
                <a:cs typeface="+mn-cs"/>
              </a:rPr>
              <a:t>, </a:t>
            </a:r>
            <a:r>
              <a:rPr lang="en-US" sz="1200" b="1" i="0" kern="1200" dirty="0" smtClean="0">
                <a:solidFill>
                  <a:schemeClr val="tx1"/>
                </a:solidFill>
                <a:effectLst/>
                <a:latin typeface="Franklin Gothic Book Regular" charset="0"/>
                <a:ea typeface="+mn-ea"/>
                <a:cs typeface="+mn-cs"/>
              </a:rPr>
              <a:t>Adobe CS6 Production Premium</a:t>
            </a:r>
            <a:endParaRPr lang="en-US" sz="1200" b="0" i="0" kern="1200" dirty="0" smtClean="0">
              <a:solidFill>
                <a:schemeClr val="tx1"/>
              </a:solidFill>
              <a:effectLst/>
              <a:latin typeface="Franklin Gothic Book Regular" charset="0"/>
              <a:ea typeface="+mn-ea"/>
              <a:cs typeface="+mn-cs"/>
            </a:endParaRPr>
          </a:p>
          <a:p>
            <a:pPr fontAlgn="base"/>
            <a:r>
              <a:rPr lang="en-US" sz="1200" b="0" i="0" kern="1200" dirty="0" smtClean="0">
                <a:solidFill>
                  <a:schemeClr val="tx1"/>
                </a:solidFill>
                <a:effectLst/>
                <a:latin typeface="Franklin Gothic Book Regular" charset="0"/>
                <a:ea typeface="+mn-ea"/>
                <a:cs typeface="+mn-cs"/>
              </a:rPr>
              <a:t>Moving image editing:</a:t>
            </a:r>
          </a:p>
          <a:p>
            <a:pPr fontAlgn="base"/>
            <a:r>
              <a:rPr lang="en-US" sz="1200" b="1" i="0" kern="1200" dirty="0" smtClean="0">
                <a:solidFill>
                  <a:schemeClr val="tx1"/>
                </a:solidFill>
                <a:effectLst/>
                <a:latin typeface="Franklin Gothic Book Regular" charset="0"/>
                <a:ea typeface="+mn-ea"/>
                <a:cs typeface="+mn-cs"/>
              </a:rPr>
              <a:t>iMovie</a:t>
            </a:r>
            <a:endParaRPr lang="en-US" sz="1200" b="0" i="0" kern="1200" dirty="0" smtClean="0">
              <a:solidFill>
                <a:schemeClr val="tx1"/>
              </a:solidFill>
              <a:effectLst/>
              <a:latin typeface="Franklin Gothic Book Regular" charset="0"/>
              <a:ea typeface="+mn-ea"/>
              <a:cs typeface="+mn-cs"/>
            </a:endParaRPr>
          </a:p>
          <a:p>
            <a:pPr fontAlgn="base"/>
            <a:r>
              <a:rPr lang="en-US" sz="1200" b="0" i="0" kern="1200" dirty="0" smtClean="0">
                <a:solidFill>
                  <a:schemeClr val="tx1"/>
                </a:solidFill>
                <a:effectLst/>
                <a:latin typeface="Franklin Gothic Book Regular" charset="0"/>
                <a:ea typeface="+mn-ea"/>
                <a:cs typeface="+mn-cs"/>
              </a:rPr>
              <a:t>Network analysis:</a:t>
            </a:r>
          </a:p>
          <a:p>
            <a:pPr fontAlgn="base"/>
            <a:r>
              <a:rPr lang="en-US" sz="1200" b="1" i="0" kern="1200" dirty="0" err="1" smtClean="0">
                <a:solidFill>
                  <a:schemeClr val="tx1"/>
                </a:solidFill>
                <a:effectLst/>
                <a:latin typeface="Franklin Gothic Book Regular" charset="0"/>
                <a:ea typeface="+mn-ea"/>
                <a:cs typeface="+mn-cs"/>
              </a:rPr>
              <a:t>Gephi</a:t>
            </a:r>
            <a:endParaRPr lang="en-US" sz="1200" b="0" i="0" kern="1200" dirty="0" smtClean="0">
              <a:solidFill>
                <a:schemeClr val="tx1"/>
              </a:solidFill>
              <a:effectLst/>
              <a:latin typeface="Franklin Gothic Book Regular" charset="0"/>
              <a:ea typeface="+mn-ea"/>
              <a:cs typeface="+mn-cs"/>
            </a:endParaRPr>
          </a:p>
          <a:p>
            <a:pPr fontAlgn="base"/>
            <a:r>
              <a:rPr lang="en-US" sz="1200" b="0" i="0" kern="1200" dirty="0" smtClean="0">
                <a:solidFill>
                  <a:schemeClr val="tx1"/>
                </a:solidFill>
                <a:effectLst/>
                <a:latin typeface="Franklin Gothic Book Regular" charset="0"/>
                <a:ea typeface="+mn-ea"/>
                <a:cs typeface="+mn-cs"/>
              </a:rPr>
              <a:t>File management:</a:t>
            </a:r>
          </a:p>
          <a:p>
            <a:pPr fontAlgn="base"/>
            <a:r>
              <a:rPr lang="en-US" sz="1200" b="1" i="0" kern="1200" dirty="0" smtClean="0">
                <a:solidFill>
                  <a:schemeClr val="tx1"/>
                </a:solidFill>
                <a:effectLst/>
                <a:latin typeface="Franklin Gothic Book Regular" charset="0"/>
                <a:ea typeface="+mn-ea"/>
                <a:cs typeface="+mn-cs"/>
              </a:rPr>
              <a:t>FileZilla</a:t>
            </a:r>
            <a:endParaRPr lang="en-US" sz="1200" b="0" i="0" kern="1200" dirty="0" smtClean="0">
              <a:solidFill>
                <a:schemeClr val="tx1"/>
              </a:solidFill>
              <a:effectLst/>
              <a:latin typeface="Franklin Gothic Book Regular" charset="0"/>
              <a:ea typeface="+mn-ea"/>
              <a:cs typeface="+mn-cs"/>
            </a:endParaRPr>
          </a:p>
          <a:p>
            <a:pPr fontAlgn="base"/>
            <a:r>
              <a:rPr lang="en-US" sz="1200" b="0" i="0" kern="1200" dirty="0" smtClean="0">
                <a:solidFill>
                  <a:schemeClr val="tx1"/>
                </a:solidFill>
                <a:effectLst/>
                <a:latin typeface="Franklin Gothic Book Regular" charset="0"/>
                <a:ea typeface="+mn-ea"/>
                <a:cs typeface="+mn-cs"/>
              </a:rPr>
              <a:t>Object oriented programming:</a:t>
            </a:r>
          </a:p>
          <a:p>
            <a:pPr fontAlgn="base"/>
            <a:r>
              <a:rPr lang="en-US" sz="1200" b="1" i="0" kern="1200" dirty="0" smtClean="0">
                <a:solidFill>
                  <a:schemeClr val="tx1"/>
                </a:solidFill>
                <a:effectLst/>
                <a:latin typeface="Franklin Gothic Book Regular" charset="0"/>
                <a:ea typeface="+mn-ea"/>
                <a:cs typeface="+mn-cs"/>
              </a:rPr>
              <a:t>Python 2.7, R</a:t>
            </a:r>
            <a:endParaRPr lang="en-US" sz="1200" b="0" i="0" kern="1200" dirty="0" smtClean="0">
              <a:solidFill>
                <a:schemeClr val="tx1"/>
              </a:solidFill>
              <a:effectLst/>
              <a:latin typeface="Franklin Gothic Book Regular" charset="0"/>
              <a:ea typeface="+mn-ea"/>
              <a:cs typeface="+mn-cs"/>
            </a:endParaRPr>
          </a:p>
          <a:p>
            <a:pPr fontAlgn="base"/>
            <a:r>
              <a:rPr lang="en-US" sz="1200" b="0" i="0" kern="1200" dirty="0" smtClean="0">
                <a:solidFill>
                  <a:schemeClr val="tx1"/>
                </a:solidFill>
                <a:effectLst/>
                <a:latin typeface="Franklin Gothic Book Regular" charset="0"/>
                <a:ea typeface="+mn-ea"/>
                <a:cs typeface="+mn-cs"/>
              </a:rPr>
              <a:t>Document processing:</a:t>
            </a:r>
          </a:p>
          <a:p>
            <a:pPr fontAlgn="base"/>
            <a:r>
              <a:rPr lang="en-US" sz="1200" b="1" i="0" kern="1200" dirty="0" smtClean="0">
                <a:solidFill>
                  <a:schemeClr val="tx1"/>
                </a:solidFill>
                <a:effectLst/>
                <a:latin typeface="Franklin Gothic Book Regular" charset="0"/>
                <a:ea typeface="+mn-ea"/>
                <a:cs typeface="+mn-cs"/>
              </a:rPr>
              <a:t>LibreOffice</a:t>
            </a:r>
            <a:r>
              <a:rPr lang="en-US" sz="1200" b="0" i="0" kern="1200" dirty="0" smtClean="0">
                <a:solidFill>
                  <a:schemeClr val="tx1"/>
                </a:solidFill>
                <a:effectLst/>
                <a:latin typeface="Franklin Gothic Book Regular" charset="0"/>
                <a:ea typeface="+mn-ea"/>
                <a:cs typeface="+mn-cs"/>
              </a:rPr>
              <a:t>, </a:t>
            </a:r>
            <a:r>
              <a:rPr lang="en-US" sz="1200" b="1" i="0" kern="1200" dirty="0" err="1" smtClean="0">
                <a:solidFill>
                  <a:schemeClr val="tx1"/>
                </a:solidFill>
                <a:effectLst/>
                <a:latin typeface="Franklin Gothic Book Regular" charset="0"/>
                <a:ea typeface="+mn-ea"/>
                <a:cs typeface="+mn-cs"/>
              </a:rPr>
              <a:t>pandoc</a:t>
            </a:r>
            <a:r>
              <a:rPr lang="en-US" sz="1200" b="1" i="0" kern="1200" dirty="0" smtClean="0">
                <a:solidFill>
                  <a:schemeClr val="tx1"/>
                </a:solidFill>
                <a:effectLst/>
                <a:latin typeface="Franklin Gothic Book Regular" charset="0"/>
                <a:ea typeface="+mn-ea"/>
                <a:cs typeface="+mn-cs"/>
              </a:rPr>
              <a:t>, </a:t>
            </a:r>
            <a:r>
              <a:rPr lang="en-US" sz="1200" b="1" i="0" kern="1200" dirty="0" err="1" smtClean="0">
                <a:solidFill>
                  <a:schemeClr val="tx1"/>
                </a:solidFill>
                <a:effectLst/>
                <a:latin typeface="Franklin Gothic Book Regular" charset="0"/>
                <a:ea typeface="+mn-ea"/>
                <a:cs typeface="+mn-cs"/>
              </a:rPr>
              <a:t>LaTeX</a:t>
            </a:r>
            <a:r>
              <a:rPr lang="en-US" sz="1200" b="0" i="0" kern="1200" dirty="0" smtClean="0">
                <a:solidFill>
                  <a:schemeClr val="tx1"/>
                </a:solidFill>
                <a:effectLst/>
                <a:latin typeface="Franklin Gothic Book Regular" charset="0"/>
                <a:ea typeface="+mn-ea"/>
                <a:cs typeface="+mn-cs"/>
              </a:rPr>
              <a:t>, </a:t>
            </a:r>
            <a:r>
              <a:rPr lang="en-US" sz="1200" b="1" i="0" kern="1200" dirty="0" smtClean="0">
                <a:solidFill>
                  <a:schemeClr val="tx1"/>
                </a:solidFill>
                <a:effectLst/>
                <a:latin typeface="Franklin Gothic Book Regular" charset="0"/>
                <a:ea typeface="+mn-ea"/>
                <a:cs typeface="+mn-cs"/>
              </a:rPr>
              <a:t>Microsoft Office Suite</a:t>
            </a:r>
            <a:endParaRPr lang="en-US" sz="1200" b="0" i="0" kern="1200" dirty="0" smtClean="0">
              <a:solidFill>
                <a:schemeClr val="tx1"/>
              </a:solidFill>
              <a:effectLst/>
              <a:latin typeface="Franklin Gothic Book Regular" charset="0"/>
              <a:ea typeface="+mn-ea"/>
              <a:cs typeface="+mn-cs"/>
            </a:endParaRPr>
          </a:p>
          <a:p>
            <a:pPr fontAlgn="base"/>
            <a:r>
              <a:rPr lang="en-US" sz="1200" b="0" i="0" kern="1200" dirty="0" smtClean="0">
                <a:solidFill>
                  <a:schemeClr val="tx1"/>
                </a:solidFill>
                <a:effectLst/>
                <a:latin typeface="Franklin Gothic Book Regular" charset="0"/>
                <a:ea typeface="+mn-ea"/>
                <a:cs typeface="+mn-cs"/>
              </a:rPr>
              <a:t>Command line utilities:</a:t>
            </a:r>
          </a:p>
          <a:p>
            <a:pPr fontAlgn="base"/>
            <a:r>
              <a:rPr lang="en-US" sz="1200" b="1" i="0" kern="1200" dirty="0" err="1" smtClean="0">
                <a:solidFill>
                  <a:schemeClr val="tx1"/>
                </a:solidFill>
                <a:effectLst/>
                <a:latin typeface="Franklin Gothic Book Regular" charset="0"/>
                <a:ea typeface="+mn-ea"/>
                <a:cs typeface="+mn-cs"/>
              </a:rPr>
              <a:t>ImageMagick</a:t>
            </a:r>
            <a:r>
              <a:rPr lang="en-US" sz="1200" b="1" i="0" kern="1200" dirty="0" smtClean="0">
                <a:solidFill>
                  <a:schemeClr val="tx1"/>
                </a:solidFill>
                <a:effectLst/>
                <a:latin typeface="Franklin Gothic Book Regular" charset="0"/>
                <a:ea typeface="+mn-ea"/>
                <a:cs typeface="+mn-cs"/>
              </a:rPr>
              <a:t>, </a:t>
            </a:r>
            <a:r>
              <a:rPr lang="en-US" sz="1200" b="1" i="0" kern="1200" dirty="0" err="1" smtClean="0">
                <a:solidFill>
                  <a:schemeClr val="tx1"/>
                </a:solidFill>
                <a:effectLst/>
                <a:latin typeface="Franklin Gothic Book Regular" charset="0"/>
                <a:ea typeface="+mn-ea"/>
                <a:cs typeface="+mn-cs"/>
              </a:rPr>
              <a:t>wget</a:t>
            </a:r>
            <a:r>
              <a:rPr lang="en-US" sz="1200" b="1" i="0" kern="1200" dirty="0" smtClean="0">
                <a:solidFill>
                  <a:schemeClr val="tx1"/>
                </a:solidFill>
                <a:effectLst/>
                <a:latin typeface="Franklin Gothic Book Regular" charset="0"/>
                <a:ea typeface="+mn-ea"/>
                <a:cs typeface="+mn-cs"/>
              </a:rPr>
              <a:t>, </a:t>
            </a:r>
            <a:r>
              <a:rPr lang="en-US" sz="1200" b="1" i="0" kern="1200" dirty="0" err="1" smtClean="0">
                <a:solidFill>
                  <a:schemeClr val="tx1"/>
                </a:solidFill>
                <a:effectLst/>
                <a:latin typeface="Franklin Gothic Book Regular" charset="0"/>
                <a:ea typeface="+mn-ea"/>
                <a:cs typeface="+mn-cs"/>
              </a:rPr>
              <a:t>pandoc</a:t>
            </a:r>
            <a:endParaRPr lang="en-US" sz="1200" b="0" i="0" kern="1200" dirty="0" smtClean="0">
              <a:solidFill>
                <a:schemeClr val="tx1"/>
              </a:solidFill>
              <a:effectLst/>
              <a:latin typeface="Franklin Gothic Book Regular" charset="0"/>
              <a:ea typeface="+mn-ea"/>
              <a:cs typeface="+mn-cs"/>
            </a:endParaRPr>
          </a:p>
          <a:p>
            <a:pPr fontAlgn="base"/>
            <a:r>
              <a:rPr lang="en-US" sz="1200" b="0" i="0" kern="1200" dirty="0" smtClean="0">
                <a:solidFill>
                  <a:schemeClr val="tx1"/>
                </a:solidFill>
                <a:effectLst/>
                <a:latin typeface="Franklin Gothic Book Regular" charset="0"/>
                <a:ea typeface="+mn-ea"/>
                <a:cs typeface="+mn-cs"/>
              </a:rPr>
              <a:t>IDE:</a:t>
            </a:r>
          </a:p>
          <a:p>
            <a:pPr fontAlgn="base"/>
            <a:r>
              <a:rPr lang="en-US" sz="1200" b="1" i="0" kern="1200" dirty="0" err="1" smtClean="0">
                <a:solidFill>
                  <a:schemeClr val="tx1"/>
                </a:solidFill>
                <a:effectLst/>
                <a:latin typeface="Franklin Gothic Book Regular" charset="0"/>
                <a:ea typeface="+mn-ea"/>
                <a:cs typeface="+mn-cs"/>
              </a:rPr>
              <a:t>RStudio</a:t>
            </a:r>
            <a:endParaRPr lang="en-US" sz="1200" b="0" i="0" kern="1200" dirty="0" smtClean="0">
              <a:solidFill>
                <a:schemeClr val="tx1"/>
              </a:solidFill>
              <a:effectLst/>
              <a:latin typeface="Franklin Gothic Book Regular" charset="0"/>
              <a:ea typeface="+mn-ea"/>
              <a:cs typeface="+mn-cs"/>
            </a:endParaRPr>
          </a:p>
          <a:p>
            <a:pPr fontAlgn="base"/>
            <a:r>
              <a:rPr lang="en-US" sz="1200" b="0" i="0" kern="1200" dirty="0" smtClean="0">
                <a:solidFill>
                  <a:schemeClr val="tx1"/>
                </a:solidFill>
                <a:effectLst/>
                <a:latin typeface="Franklin Gothic Book Regular" charset="0"/>
                <a:ea typeface="+mn-ea"/>
                <a:cs typeface="+mn-cs"/>
              </a:rPr>
              <a:t>Virtualization:</a:t>
            </a:r>
          </a:p>
          <a:p>
            <a:pPr fontAlgn="base"/>
            <a:r>
              <a:rPr lang="en-US" sz="1200" b="1" i="0" kern="1200" dirty="0" smtClean="0">
                <a:solidFill>
                  <a:schemeClr val="tx1"/>
                </a:solidFill>
                <a:effectLst/>
                <a:latin typeface="Franklin Gothic Book Regular" charset="0"/>
                <a:ea typeface="+mn-ea"/>
                <a:cs typeface="+mn-cs"/>
              </a:rPr>
              <a:t>Parallels</a:t>
            </a:r>
            <a:endParaRPr lang="en-US" sz="1200" b="0" i="0" kern="1200" dirty="0" smtClean="0">
              <a:solidFill>
                <a:schemeClr val="tx1"/>
              </a:solidFill>
              <a:effectLst/>
              <a:latin typeface="Franklin Gothic Book Regular"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C1DDF80D-1FCF-9D4D-9F36-2C9FE1397A8F}" type="slidenum">
              <a:rPr lang="en-US" smtClean="0"/>
              <a:t>7</a:t>
            </a:fld>
            <a:endParaRPr lang="en-US"/>
          </a:p>
        </p:txBody>
      </p:sp>
    </p:spTree>
    <p:extLst>
      <p:ext uri="{BB962C8B-B14F-4D97-AF65-F5344CB8AC3E}">
        <p14:creationId xmlns:p14="http://schemas.microsoft.com/office/powerpoint/2010/main" val="89538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Trends toward deeper-dive</a:t>
            </a:r>
            <a:r>
              <a:rPr lang="en-US" baseline="0" dirty="0" smtClean="0"/>
              <a:t> training</a:t>
            </a:r>
            <a:endParaRPr lang="en-US" dirty="0" smtClean="0"/>
          </a:p>
          <a:p>
            <a:r>
              <a:rPr lang="en-US" dirty="0" smtClean="0"/>
              <a:t>Ex</a:t>
            </a:r>
            <a:r>
              <a:rPr lang="en-US" dirty="0" smtClean="0"/>
              <a:t>. MITH DH Incubator,</a:t>
            </a:r>
            <a:r>
              <a:rPr lang="en-US" baseline="0" dirty="0" smtClean="0"/>
              <a:t> Vanderbilt </a:t>
            </a:r>
            <a:r>
              <a:rPr lang="en-US" baseline="0" dirty="0" smtClean="0"/>
              <a:t>group</a:t>
            </a:r>
          </a:p>
          <a:p>
            <a:r>
              <a:rPr lang="en-US" sz="1200" b="0" i="0" kern="1200" dirty="0" smtClean="0">
                <a:solidFill>
                  <a:schemeClr val="tx1"/>
                </a:solidFill>
                <a:effectLst/>
                <a:latin typeface="Franklin Gothic Book Regular" charset="0"/>
                <a:ea typeface="+mn-ea"/>
                <a:cs typeface="+mn-cs"/>
              </a:rPr>
              <a:t>University of Virginia’s </a:t>
            </a:r>
            <a:r>
              <a:rPr lang="en-US" sz="1200" b="0" i="0" u="none" strike="noStrike" kern="1200" dirty="0" smtClean="0">
                <a:solidFill>
                  <a:schemeClr val="tx1"/>
                </a:solidFill>
                <a:effectLst/>
                <a:latin typeface="Franklin Gothic Book Regular" charset="0"/>
                <a:ea typeface="+mn-ea"/>
                <a:cs typeface="+mn-cs"/>
                <a:hlinkClick r:id="rId3"/>
              </a:rPr>
              <a:t>Praxis Program</a:t>
            </a:r>
            <a:r>
              <a:rPr lang="en-US" sz="1200" b="0" i="0" kern="1200" dirty="0" smtClean="0">
                <a:solidFill>
                  <a:schemeClr val="tx1"/>
                </a:solidFill>
                <a:effectLst/>
                <a:latin typeface="Franklin Gothic Book Regular" charset="0"/>
                <a:ea typeface="+mn-ea"/>
                <a:cs typeface="+mn-cs"/>
              </a:rPr>
              <a: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1DDF80D-1FCF-9D4D-9F36-2C9FE1397A8F}" type="slidenum">
              <a:rPr lang="en-US" smtClean="0"/>
              <a:pPr/>
              <a:t>10</a:t>
            </a:fld>
            <a:endParaRPr lang="en-US" dirty="0"/>
          </a:p>
        </p:txBody>
      </p:sp>
    </p:spTree>
    <p:extLst>
      <p:ext uri="{BB962C8B-B14F-4D97-AF65-F5344CB8AC3E}">
        <p14:creationId xmlns:p14="http://schemas.microsoft.com/office/powerpoint/2010/main" val="219601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studio.cul.columbia.edu</a:t>
            </a:r>
            <a:r>
              <a:rPr lang="en-US" dirty="0" smtClean="0"/>
              <a:t>/ - run by their</a:t>
            </a:r>
            <a:r>
              <a:rPr lang="en-US" baseline="0" dirty="0" smtClean="0"/>
              <a:t> DH Center and Center for Teaching and Learning – BYOT, configurable, seminars/workshops/meetings - whiteboards</a:t>
            </a:r>
            <a:endParaRPr lang="en-US" dirty="0"/>
          </a:p>
        </p:txBody>
      </p:sp>
      <p:sp>
        <p:nvSpPr>
          <p:cNvPr id="4" name="Slide Number Placeholder 3"/>
          <p:cNvSpPr>
            <a:spLocks noGrp="1"/>
          </p:cNvSpPr>
          <p:nvPr>
            <p:ph type="sldNum" sz="quarter" idx="10"/>
          </p:nvPr>
        </p:nvSpPr>
        <p:spPr/>
        <p:txBody>
          <a:bodyPr/>
          <a:lstStyle/>
          <a:p>
            <a:fld id="{C1DDF80D-1FCF-9D4D-9F36-2C9FE1397A8F}" type="slidenum">
              <a:rPr lang="en-US" smtClean="0"/>
              <a:pPr/>
              <a:t>11</a:t>
            </a:fld>
            <a:endParaRPr lang="en-US" dirty="0"/>
          </a:p>
        </p:txBody>
      </p:sp>
    </p:spTree>
    <p:extLst>
      <p:ext uri="{BB962C8B-B14F-4D97-AF65-F5344CB8AC3E}">
        <p14:creationId xmlns:p14="http://schemas.microsoft.com/office/powerpoint/2010/main" val="81525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Staff and student workstations,</a:t>
            </a:r>
            <a:r>
              <a:rPr lang="en-US" baseline="0" dirty="0" smtClean="0"/>
              <a:t> grad student assistants, 2 conference/meeting spaces – desktop computers, printer, regular desks – static, not very configurable</a:t>
            </a:r>
            <a:endParaRPr lang="en-US" dirty="0"/>
          </a:p>
        </p:txBody>
      </p:sp>
      <p:sp>
        <p:nvSpPr>
          <p:cNvPr id="4" name="Slide Number Placeholder 3"/>
          <p:cNvSpPr>
            <a:spLocks noGrp="1"/>
          </p:cNvSpPr>
          <p:nvPr>
            <p:ph type="sldNum" sz="quarter" idx="10"/>
          </p:nvPr>
        </p:nvSpPr>
        <p:spPr/>
        <p:txBody>
          <a:bodyPr/>
          <a:lstStyle/>
          <a:p>
            <a:fld id="{C1DDF80D-1FCF-9D4D-9F36-2C9FE1397A8F}" type="slidenum">
              <a:rPr lang="en-US" smtClean="0"/>
              <a:pPr/>
              <a:t>12</a:t>
            </a:fld>
            <a:endParaRPr lang="en-US" dirty="0"/>
          </a:p>
        </p:txBody>
      </p:sp>
    </p:spTree>
    <p:extLst>
      <p:ext uri="{BB962C8B-B14F-4D97-AF65-F5344CB8AC3E}">
        <p14:creationId xmlns:p14="http://schemas.microsoft.com/office/powerpoint/2010/main" val="55741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Highly configurable, student workstations (for fellows), seating, tables that move, projector from ceiling</a:t>
            </a:r>
            <a:endParaRPr lang="en-US" dirty="0"/>
          </a:p>
        </p:txBody>
      </p:sp>
      <p:sp>
        <p:nvSpPr>
          <p:cNvPr id="4" name="Slide Number Placeholder 3"/>
          <p:cNvSpPr>
            <a:spLocks noGrp="1"/>
          </p:cNvSpPr>
          <p:nvPr>
            <p:ph type="sldNum" sz="quarter" idx="10"/>
          </p:nvPr>
        </p:nvSpPr>
        <p:spPr/>
        <p:txBody>
          <a:bodyPr/>
          <a:lstStyle/>
          <a:p>
            <a:fld id="{C1DDF80D-1FCF-9D4D-9F36-2C9FE1397A8F}" type="slidenum">
              <a:rPr lang="en-US" smtClean="0"/>
              <a:t>13</a:t>
            </a:fld>
            <a:endParaRPr lang="en-US"/>
          </a:p>
        </p:txBody>
      </p:sp>
    </p:spTree>
    <p:extLst>
      <p:ext uri="{BB962C8B-B14F-4D97-AF65-F5344CB8AC3E}">
        <p14:creationId xmlns:p14="http://schemas.microsoft.com/office/powerpoint/2010/main" val="1313749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Scanner, desktop</a:t>
            </a:r>
            <a:r>
              <a:rPr lang="en-US" baseline="0" dirty="0" smtClean="0"/>
              <a:t> computers, whiteboards, projector </a:t>
            </a:r>
            <a:endParaRPr lang="en-US" dirty="0"/>
          </a:p>
        </p:txBody>
      </p:sp>
      <p:sp>
        <p:nvSpPr>
          <p:cNvPr id="4" name="Slide Number Placeholder 3"/>
          <p:cNvSpPr>
            <a:spLocks noGrp="1"/>
          </p:cNvSpPr>
          <p:nvPr>
            <p:ph type="sldNum" sz="quarter" idx="10"/>
          </p:nvPr>
        </p:nvSpPr>
        <p:spPr/>
        <p:txBody>
          <a:bodyPr/>
          <a:lstStyle/>
          <a:p>
            <a:fld id="{C1DDF80D-1FCF-9D4D-9F36-2C9FE1397A8F}" type="slidenum">
              <a:rPr lang="en-US" smtClean="0"/>
              <a:pPr/>
              <a:t>14</a:t>
            </a:fld>
            <a:endParaRPr lang="en-US" dirty="0"/>
          </a:p>
        </p:txBody>
      </p:sp>
    </p:spTree>
    <p:extLst>
      <p:ext uri="{BB962C8B-B14F-4D97-AF65-F5344CB8AC3E}">
        <p14:creationId xmlns:p14="http://schemas.microsoft.com/office/powerpoint/2010/main" val="363432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DF80D-1FCF-9D4D-9F36-2C9FE1397A8F}" type="slidenum">
              <a:rPr lang="en-US" smtClean="0"/>
              <a:pPr/>
              <a:t>15</a:t>
            </a:fld>
            <a:endParaRPr lang="en-US" dirty="0"/>
          </a:p>
        </p:txBody>
      </p:sp>
    </p:spTree>
    <p:extLst>
      <p:ext uri="{BB962C8B-B14F-4D97-AF65-F5344CB8AC3E}">
        <p14:creationId xmlns:p14="http://schemas.microsoft.com/office/powerpoint/2010/main" val="190453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353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Date Placeholder 3"/>
          <p:cNvSpPr>
            <a:spLocks noGrp="1"/>
          </p:cNvSpPr>
          <p:nvPr>
            <p:ph type="dt" sz="half" idx="2"/>
          </p:nvPr>
        </p:nvSpPr>
        <p:spPr>
          <a:xfrm>
            <a:off x="838718" y="6177399"/>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9" name="Footer Placeholder 4"/>
          <p:cNvSpPr>
            <a:spLocks noGrp="1"/>
          </p:cNvSpPr>
          <p:nvPr>
            <p:ph type="ftr" sz="quarter" idx="3"/>
          </p:nvPr>
        </p:nvSpPr>
        <p:spPr>
          <a:xfrm>
            <a:off x="6891972" y="6177399"/>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November 28-30, 2016</a:t>
            </a:r>
            <a:endParaRPr lang="en-US" dirty="0"/>
          </a:p>
        </p:txBody>
      </p:sp>
    </p:spTree>
    <p:extLst>
      <p:ext uri="{BB962C8B-B14F-4D97-AF65-F5344CB8AC3E}">
        <p14:creationId xmlns:p14="http://schemas.microsoft.com/office/powerpoint/2010/main" val="180159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9"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209694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901663"/>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375440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9"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93747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1286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1286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0"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4875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4597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4597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2" name="Footer Placeholder 4"/>
          <p:cNvSpPr>
            <a:spLocks noGrp="1"/>
          </p:cNvSpPr>
          <p:nvPr>
            <p:ph type="ftr" sz="quarter" idx="11"/>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125823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8"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87375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7"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6676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0"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20780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0"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8109315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176962"/>
            <a:ext cx="12192001" cy="691671"/>
          </a:xfrm>
          <a:prstGeom prst="rect">
            <a:avLst/>
          </a:prstGeom>
          <a:solidFill>
            <a:srgbClr val="319F8D">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ranklin Gothic Book Regular" charset="0"/>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0595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lumMod val="95000"/>
                    <a:lumOff val="5000"/>
                  </a:schemeClr>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5"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latin typeface="Franklin Gothic Book" charset="0"/>
                <a:ea typeface="Franklin Gothic Book" charset="0"/>
                <a:cs typeface="Franklin Gothic Book" charset="0"/>
              </a:defRPr>
            </a:lvl1pPr>
          </a:lstStyle>
          <a:p>
            <a:r>
              <a:rPr lang="en-US" dirty="0" smtClean="0"/>
              <a:t>November 28-30, 2016</a:t>
            </a:r>
            <a:endParaRPr lang="en-US" dirty="0"/>
          </a:p>
        </p:txBody>
      </p:sp>
      <p:pic>
        <p:nvPicPr>
          <p:cNvPr id="7" name="image2.png"/>
          <p:cNvPicPr/>
          <p:nvPr userDrawn="1"/>
        </p:nvPicPr>
        <p:blipFill>
          <a:blip r:embed="rId11" cstate="print"/>
          <a:stretch>
            <a:fillRect/>
          </a:stretch>
        </p:blipFill>
        <p:spPr>
          <a:xfrm>
            <a:off x="10320264" y="6224845"/>
            <a:ext cx="438994" cy="500442"/>
          </a:xfrm>
          <a:prstGeom prst="rect">
            <a:avLst/>
          </a:prstGeom>
        </p:spPr>
      </p:pic>
      <p:pic>
        <p:nvPicPr>
          <p:cNvPr id="10" name="image1.jpeg"/>
          <p:cNvPicPr/>
          <p:nvPr userDrawn="1"/>
        </p:nvPicPr>
        <p:blipFill>
          <a:blip r:embed="rId12" cstate="print"/>
          <a:stretch>
            <a:fillRect/>
          </a:stretch>
        </p:blipFill>
        <p:spPr>
          <a:xfrm>
            <a:off x="10894931" y="6224845"/>
            <a:ext cx="458869" cy="468627"/>
          </a:xfrm>
          <a:prstGeom prst="rect">
            <a:avLst/>
          </a:prstGeom>
        </p:spPr>
      </p:pic>
    </p:spTree>
    <p:extLst>
      <p:ext uri="{BB962C8B-B14F-4D97-AF65-F5344CB8AC3E}">
        <p14:creationId xmlns:p14="http://schemas.microsoft.com/office/powerpoint/2010/main" val="47159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Franklin Gothic Book" charset="0"/>
          <a:ea typeface="Franklin Gothic Book" charset="0"/>
          <a:cs typeface="Franklin Gothic Book"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Franklin Gothic Book" charset="0"/>
          <a:ea typeface="Franklin Gothic Book" charset="0"/>
          <a:cs typeface="Franklin Gothic Book" charset="0"/>
        </a:defRPr>
      </a:lvl1pPr>
      <a:lvl2pPr marL="685800" indent="-228600" algn="l" defTabSz="914400" rtl="0" eaLnBrk="1" latinLnBrk="0" hangingPunct="1">
        <a:lnSpc>
          <a:spcPct val="90000"/>
        </a:lnSpc>
        <a:spcBef>
          <a:spcPts val="500"/>
        </a:spcBef>
        <a:buFont typeface="Courier New" charset="0"/>
        <a:buChar char="o"/>
        <a:defRPr sz="2400" b="0" i="0" kern="1200">
          <a:solidFill>
            <a:schemeClr val="tx1"/>
          </a:solidFill>
          <a:latin typeface="Franklin Gothic Book" charset="0"/>
          <a:ea typeface="Franklin Gothic Book" charset="0"/>
          <a:cs typeface="Franklin Gothic Book" charset="0"/>
        </a:defRPr>
      </a:lvl2pPr>
      <a:lvl3pPr marL="1143000" indent="-228600" algn="l" defTabSz="914400" rtl="0" eaLnBrk="1" latinLnBrk="0" hangingPunct="1">
        <a:lnSpc>
          <a:spcPct val="90000"/>
        </a:lnSpc>
        <a:spcBef>
          <a:spcPts val="500"/>
        </a:spcBef>
        <a:buFont typeface="Wingdings" charset="2"/>
        <a:buChar char="§"/>
        <a:defRPr sz="2000" b="0" i="0" kern="1200">
          <a:solidFill>
            <a:schemeClr val="tx1"/>
          </a:solidFill>
          <a:latin typeface="Franklin Gothic Book" charset="0"/>
          <a:ea typeface="Franklin Gothic Book" charset="0"/>
          <a:cs typeface="Franklin Gothic Book"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Franklin Gothic Book" charset="0"/>
          <a:ea typeface="Franklin Gothic Book" charset="0"/>
          <a:cs typeface="Franklin Gothic Book" charset="0"/>
        </a:defRPr>
      </a:lvl4pPr>
      <a:lvl5pPr marL="2057400" indent="-228600" algn="l" defTabSz="914400" rtl="0" eaLnBrk="1" latinLnBrk="0" hangingPunct="1">
        <a:lnSpc>
          <a:spcPct val="90000"/>
        </a:lnSpc>
        <a:spcBef>
          <a:spcPts val="500"/>
        </a:spcBef>
        <a:buFont typeface="Courier New" charset="0"/>
        <a:buChar char="o"/>
        <a:defRPr sz="1800" b="0" i="0" kern="1200">
          <a:solidFill>
            <a:schemeClr val="tx1"/>
          </a:solidFill>
          <a:latin typeface="Franklin Gothic Book" charset="0"/>
          <a:ea typeface="Franklin Gothic Book" charset="0"/>
          <a:cs typeface="Franklin Gothic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ublish.illinois.edu/hackcultur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clc.org/research/publications/library/2014/oclcresearch-digital-humanities-center-2014-overview.html" TargetMode="External"/><Relationship Id="rId3" Type="http://schemas.openxmlformats.org/officeDocument/2006/relationships/hyperlink" Target="http://www.arl.org/focus-areas/scholarly-communication/digital-scholarship-support/4104-library-digital-scholarship-support-profile-university-of-illinois-at-urbana-champaig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dirty="0" smtClean="0"/>
              <a:t>What are Digital Scholarship Centers?</a:t>
            </a:r>
            <a:endParaRPr lang="en-US" dirty="0"/>
          </a:p>
        </p:txBody>
      </p:sp>
      <p:sp>
        <p:nvSpPr>
          <p:cNvPr id="2" name="Subtitle 1"/>
          <p:cNvSpPr>
            <a:spLocks noGrp="1"/>
          </p:cNvSpPr>
          <p:nvPr>
            <p:ph type="subTitle" idx="1"/>
          </p:nvPr>
        </p:nvSpPr>
        <p:spPr/>
        <p:txBody>
          <a:bodyPr/>
          <a:lstStyle/>
          <a:p>
            <a:r>
              <a:rPr lang="en-US" dirty="0" smtClean="0"/>
              <a:t>Eleanor Dickson</a:t>
            </a:r>
          </a:p>
          <a:p>
            <a:r>
              <a:rPr lang="en-US" dirty="0" smtClean="0"/>
              <a:t>University of Illinois at Urbana-Champaign</a:t>
            </a:r>
            <a:endParaRPr lang="en-US" dirty="0"/>
          </a:p>
        </p:txBody>
      </p:sp>
    </p:spTree>
    <p:extLst>
      <p:ext uri="{BB962C8B-B14F-4D97-AF65-F5344CB8AC3E}">
        <p14:creationId xmlns:p14="http://schemas.microsoft.com/office/powerpoint/2010/main" val="1841607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serving faculty and students </a:t>
            </a:r>
            <a:endParaRPr lang="en-US" dirty="0"/>
          </a:p>
        </p:txBody>
      </p:sp>
      <p:sp>
        <p:nvSpPr>
          <p:cNvPr id="3" name="Content Placeholder 2"/>
          <p:cNvSpPr>
            <a:spLocks noGrp="1"/>
          </p:cNvSpPr>
          <p:nvPr>
            <p:ph idx="1"/>
          </p:nvPr>
        </p:nvSpPr>
        <p:spPr/>
        <p:txBody>
          <a:bodyPr/>
          <a:lstStyle/>
          <a:p>
            <a:r>
              <a:rPr lang="en-US" dirty="0" smtClean="0"/>
              <a:t>Instruction </a:t>
            </a:r>
            <a:endParaRPr lang="en-US" dirty="0" smtClean="0"/>
          </a:p>
          <a:p>
            <a:pPr lvl="1"/>
            <a:r>
              <a:rPr lang="en-US" dirty="0" smtClean="0"/>
              <a:t>One-shots</a:t>
            </a:r>
            <a:r>
              <a:rPr lang="en-US" dirty="0"/>
              <a:t> </a:t>
            </a:r>
            <a:r>
              <a:rPr lang="en-US" dirty="0" smtClean="0"/>
              <a:t>and short courses	</a:t>
            </a:r>
          </a:p>
          <a:p>
            <a:pPr lvl="1"/>
            <a:r>
              <a:rPr lang="en-US" dirty="0" smtClean="0"/>
              <a:t>Deep-dive workshops</a:t>
            </a:r>
            <a:endParaRPr lang="en-US" dirty="0" smtClean="0"/>
          </a:p>
          <a:p>
            <a:r>
              <a:rPr lang="en-US" dirty="0" smtClean="0"/>
              <a:t>Working groups</a:t>
            </a:r>
          </a:p>
          <a:p>
            <a:pPr lvl="1"/>
            <a:r>
              <a:rPr lang="en-US" dirty="0" smtClean="0"/>
              <a:t>Librarian development programs</a:t>
            </a:r>
          </a:p>
          <a:p>
            <a:pPr lvl="1"/>
            <a:r>
              <a:rPr lang="en-US" dirty="0" smtClean="0"/>
              <a:t>Faculty “study” groups</a:t>
            </a:r>
          </a:p>
          <a:p>
            <a:r>
              <a:rPr lang="en-US" dirty="0" smtClean="0"/>
              <a:t>Fellowship and residency programs</a:t>
            </a:r>
          </a:p>
          <a:p>
            <a:pPr lvl="1"/>
            <a:r>
              <a:rPr lang="en-US" dirty="0" smtClean="0"/>
              <a:t>Incubators</a:t>
            </a:r>
          </a:p>
          <a:p>
            <a:pPr lvl="1"/>
            <a:r>
              <a:rPr lang="en-US" dirty="0" smtClean="0"/>
              <a:t>Paid or for-credit</a:t>
            </a:r>
          </a:p>
          <a:p>
            <a:endParaRPr lang="en-US" dirty="0"/>
          </a:p>
        </p:txBody>
      </p:sp>
    </p:spTree>
    <p:extLst>
      <p:ext uri="{BB962C8B-B14F-4D97-AF65-F5344CB8AC3E}">
        <p14:creationId xmlns:p14="http://schemas.microsoft.com/office/powerpoint/2010/main" val="430655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Spaces</a:t>
            </a:r>
            <a:endParaRPr lang="en-US" dirty="0"/>
          </a:p>
        </p:txBody>
      </p:sp>
      <p:sp>
        <p:nvSpPr>
          <p:cNvPr id="3" name="Text Placeholder 2"/>
          <p:cNvSpPr>
            <a:spLocks noGrp="1"/>
          </p:cNvSpPr>
          <p:nvPr>
            <p:ph type="body" idx="1"/>
          </p:nvPr>
        </p:nvSpPr>
        <p:spPr/>
        <p:txBody>
          <a:bodyPr/>
          <a:lstStyle/>
          <a:p>
            <a:r>
              <a:rPr lang="en-US" dirty="0" smtClean="0"/>
              <a:t>Studio at Butler, Columbia University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014" y="2416261"/>
            <a:ext cx="6166884" cy="3468872"/>
          </a:xfrm>
          <a:prstGeom prst="rect">
            <a:avLst/>
          </a:prstGeom>
        </p:spPr>
      </p:pic>
    </p:spTree>
    <p:extLst>
      <p:ext uri="{BB962C8B-B14F-4D97-AF65-F5344CB8AC3E}">
        <p14:creationId xmlns:p14="http://schemas.microsoft.com/office/powerpoint/2010/main" val="1381914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Spaces</a:t>
            </a:r>
            <a:endParaRPr lang="en-US" dirty="0"/>
          </a:p>
        </p:txBody>
      </p:sp>
      <p:sp>
        <p:nvSpPr>
          <p:cNvPr id="3" name="Text Placeholder 2"/>
          <p:cNvSpPr>
            <a:spLocks noGrp="1"/>
          </p:cNvSpPr>
          <p:nvPr>
            <p:ph type="body" idx="1"/>
          </p:nvPr>
        </p:nvSpPr>
        <p:spPr/>
        <p:txBody>
          <a:bodyPr/>
          <a:lstStyle/>
          <a:p>
            <a:r>
              <a:rPr lang="en-US" dirty="0" smtClean="0"/>
              <a:t>Emory Center for Digital Scholarship, Emory University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772" y="2382875"/>
            <a:ext cx="6092455" cy="3637195"/>
          </a:xfrm>
          <a:prstGeom prst="rect">
            <a:avLst/>
          </a:prstGeom>
        </p:spPr>
      </p:pic>
    </p:spTree>
    <p:extLst>
      <p:ext uri="{BB962C8B-B14F-4D97-AF65-F5344CB8AC3E}">
        <p14:creationId xmlns:p14="http://schemas.microsoft.com/office/powerpoint/2010/main" val="805056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Spaces</a:t>
            </a:r>
            <a:endParaRPr lang="en-US" dirty="0"/>
          </a:p>
        </p:txBody>
      </p:sp>
      <p:sp>
        <p:nvSpPr>
          <p:cNvPr id="3" name="Text Placeholder 2"/>
          <p:cNvSpPr>
            <a:spLocks noGrp="1"/>
          </p:cNvSpPr>
          <p:nvPr>
            <p:ph type="body" idx="1"/>
          </p:nvPr>
        </p:nvSpPr>
        <p:spPr>
          <a:xfrm>
            <a:off x="838200" y="1825625"/>
            <a:ext cx="10676860" cy="4059508"/>
          </a:xfrm>
        </p:spPr>
        <p:txBody>
          <a:bodyPr/>
          <a:lstStyle/>
          <a:p>
            <a:r>
              <a:rPr lang="en-US" dirty="0" smtClean="0"/>
              <a:t>Berkley Institute for Data Science, University of California at Berkeley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586" y="2490918"/>
            <a:ext cx="8608828" cy="3314399"/>
          </a:xfrm>
          <a:prstGeom prst="rect">
            <a:avLst/>
          </a:prstGeom>
        </p:spPr>
      </p:pic>
    </p:spTree>
    <p:extLst>
      <p:ext uri="{BB962C8B-B14F-4D97-AF65-F5344CB8AC3E}">
        <p14:creationId xmlns:p14="http://schemas.microsoft.com/office/powerpoint/2010/main" val="1441569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Spaces</a:t>
            </a:r>
            <a:endParaRPr lang="en-US" dirty="0"/>
          </a:p>
        </p:txBody>
      </p:sp>
      <p:sp>
        <p:nvSpPr>
          <p:cNvPr id="3" name="Text Placeholder 2"/>
          <p:cNvSpPr>
            <a:spLocks noGrp="1"/>
          </p:cNvSpPr>
          <p:nvPr>
            <p:ph type="body" idx="1"/>
          </p:nvPr>
        </p:nvSpPr>
        <p:spPr/>
        <p:txBody>
          <a:bodyPr/>
          <a:lstStyle/>
          <a:p>
            <a:r>
              <a:rPr lang="en-US" dirty="0" smtClean="0"/>
              <a:t>Alabama Digital Humanities Center, University of Alabama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451" y="2464090"/>
            <a:ext cx="10395098" cy="3421043"/>
          </a:xfrm>
          <a:prstGeom prst="rect">
            <a:avLst/>
          </a:prstGeom>
        </p:spPr>
      </p:pic>
    </p:spTree>
    <p:extLst>
      <p:ext uri="{BB962C8B-B14F-4D97-AF65-F5344CB8AC3E}">
        <p14:creationId xmlns:p14="http://schemas.microsoft.com/office/powerpoint/2010/main" val="540433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Text Placeholder 2"/>
          <p:cNvSpPr>
            <a:spLocks noGrp="1"/>
          </p:cNvSpPr>
          <p:nvPr>
            <p:ph type="body" idx="1"/>
          </p:nvPr>
        </p:nvSpPr>
        <p:spPr/>
        <p:txBody>
          <a:bodyPr/>
          <a:lstStyle/>
          <a:p>
            <a:r>
              <a:rPr lang="en-US" dirty="0" smtClean="0"/>
              <a:t> Staff</a:t>
            </a:r>
          </a:p>
          <a:p>
            <a:pPr lvl="1"/>
            <a:r>
              <a:rPr lang="en-US" dirty="0"/>
              <a:t> R</a:t>
            </a:r>
            <a:r>
              <a:rPr lang="en-US" dirty="0" smtClean="0"/>
              <a:t>ecruiting expert staff</a:t>
            </a:r>
          </a:p>
          <a:p>
            <a:pPr lvl="1"/>
            <a:r>
              <a:rPr lang="en-US" dirty="0"/>
              <a:t> </a:t>
            </a:r>
            <a:r>
              <a:rPr lang="en-US" dirty="0" smtClean="0"/>
              <a:t>Training staff who are not experts</a:t>
            </a:r>
          </a:p>
          <a:p>
            <a:pPr lvl="2"/>
            <a:r>
              <a:rPr lang="en-US" dirty="0"/>
              <a:t>Columbia University’s “Developing Librarian Program”</a:t>
            </a:r>
            <a:endParaRPr lang="en-US" dirty="0" smtClean="0"/>
          </a:p>
          <a:p>
            <a:pPr lvl="1"/>
            <a:r>
              <a:rPr lang="en-US" dirty="0"/>
              <a:t> F</a:t>
            </a:r>
            <a:r>
              <a:rPr lang="en-US" dirty="0" smtClean="0"/>
              <a:t>inding enough time</a:t>
            </a:r>
          </a:p>
          <a:p>
            <a:r>
              <a:rPr lang="en-US" dirty="0" smtClean="0"/>
              <a:t>Developing service model</a:t>
            </a:r>
          </a:p>
          <a:p>
            <a:pPr lvl="1"/>
            <a:r>
              <a:rPr lang="en-US" dirty="0" smtClean="0"/>
              <a:t>Determining community needs</a:t>
            </a:r>
          </a:p>
          <a:p>
            <a:pPr lvl="1"/>
            <a:r>
              <a:rPr lang="en-US" dirty="0" smtClean="0"/>
              <a:t>Staying relevant for users	</a:t>
            </a:r>
          </a:p>
        </p:txBody>
      </p:sp>
    </p:spTree>
    <p:extLst>
      <p:ext uri="{BB962C8B-B14F-4D97-AF65-F5344CB8AC3E}">
        <p14:creationId xmlns:p14="http://schemas.microsoft.com/office/powerpoint/2010/main" val="1382011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needs assessments</a:t>
            </a:r>
            <a:endParaRPr lang="en-US" dirty="0"/>
          </a:p>
        </p:txBody>
      </p:sp>
      <p:sp>
        <p:nvSpPr>
          <p:cNvPr id="3" name="Content Placeholder 2"/>
          <p:cNvSpPr>
            <a:spLocks noGrp="1"/>
          </p:cNvSpPr>
          <p:nvPr>
            <p:ph idx="1"/>
          </p:nvPr>
        </p:nvSpPr>
        <p:spPr/>
        <p:txBody>
          <a:bodyPr/>
          <a:lstStyle/>
          <a:p>
            <a:r>
              <a:rPr lang="en-US" dirty="0" smtClean="0"/>
              <a:t>Step 1 in </a:t>
            </a:r>
            <a:r>
              <a:rPr lang="en-US" dirty="0" err="1" smtClean="0"/>
              <a:t>Ithaka</a:t>
            </a:r>
            <a:r>
              <a:rPr lang="en-US" dirty="0" smtClean="0"/>
              <a:t> S+R’s DH “Sustainability Implementation Toolkit” </a:t>
            </a:r>
          </a:p>
          <a:p>
            <a:r>
              <a:rPr lang="en-US" dirty="0" smtClean="0"/>
              <a:t>Example: University of Colorado Boulder</a:t>
            </a:r>
          </a:p>
          <a:p>
            <a:pPr lvl="1"/>
            <a:r>
              <a:rPr lang="en-US" dirty="0" smtClean="0"/>
              <a:t>Environmental scan</a:t>
            </a:r>
          </a:p>
          <a:p>
            <a:pPr lvl="1"/>
            <a:r>
              <a:rPr lang="en-US" dirty="0" smtClean="0"/>
              <a:t>Campus scan</a:t>
            </a:r>
          </a:p>
          <a:p>
            <a:pPr lvl="1"/>
            <a:r>
              <a:rPr lang="en-US" dirty="0" smtClean="0"/>
              <a:t>Campus survey</a:t>
            </a:r>
          </a:p>
          <a:p>
            <a:pPr lvl="1"/>
            <a:r>
              <a:rPr lang="en-US" dirty="0" smtClean="0"/>
              <a:t>Interviews</a:t>
            </a:r>
          </a:p>
          <a:p>
            <a:pPr lvl="1"/>
            <a:r>
              <a:rPr lang="en-US" dirty="0" smtClean="0"/>
              <a:t>White paper report of recommendations</a:t>
            </a:r>
          </a:p>
        </p:txBody>
      </p:sp>
    </p:spTree>
    <p:extLst>
      <p:ext uri="{BB962C8B-B14F-4D97-AF65-F5344CB8AC3E}">
        <p14:creationId xmlns:p14="http://schemas.microsoft.com/office/powerpoint/2010/main" val="766339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
            </a:r>
            <a:r>
              <a:rPr lang="en-US" dirty="0" smtClean="0"/>
              <a:t>igital Scholarship at Illinois</a:t>
            </a:r>
            <a:endParaRPr lang="en-US" dirty="0"/>
          </a:p>
        </p:txBody>
      </p:sp>
      <p:sp>
        <p:nvSpPr>
          <p:cNvPr id="5" name="Text Placeholder 4"/>
          <p:cNvSpPr>
            <a:spLocks noGrp="1"/>
          </p:cNvSpPr>
          <p:nvPr>
            <p:ph type="body" idx="1"/>
          </p:nvPr>
        </p:nvSpPr>
        <p:spPr/>
        <p:txBody>
          <a:bodyPr/>
          <a:lstStyle/>
          <a:p>
            <a:r>
              <a:rPr lang="en-US" dirty="0" smtClean="0"/>
              <a:t>A case study</a:t>
            </a:r>
            <a:endParaRPr lang="en-US" dirty="0"/>
          </a:p>
        </p:txBody>
      </p:sp>
    </p:spTree>
    <p:extLst>
      <p:ext uri="{BB962C8B-B14F-4D97-AF65-F5344CB8AC3E}">
        <p14:creationId xmlns:p14="http://schemas.microsoft.com/office/powerpoint/2010/main" val="1006543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dk1"/>
                </a:solidFill>
                <a:latin typeface="Franklin Gothic Book Regular" charset="0"/>
                <a:ea typeface="Franklin Gothic Book Regular" charset="0"/>
                <a:cs typeface="Franklin Gothic Book Regular" charset="0"/>
                <a:sym typeface="Calibri"/>
              </a:rPr>
              <a:t>Distributed model</a:t>
            </a:r>
            <a:endParaRPr lang="en-US" dirty="0"/>
          </a:p>
        </p:txBody>
      </p:sp>
      <p:sp>
        <p:nvSpPr>
          <p:cNvPr id="5" name="Content Placeholder 4"/>
          <p:cNvSpPr>
            <a:spLocks noGrp="1"/>
          </p:cNvSpPr>
          <p:nvPr>
            <p:ph idx="1"/>
          </p:nvPr>
        </p:nvSpPr>
        <p:spPr>
          <a:xfrm>
            <a:off x="838199" y="1825625"/>
            <a:ext cx="10655595" cy="4059508"/>
          </a:xfrm>
        </p:spPr>
        <p:txBody>
          <a:bodyPr/>
          <a:lstStyle/>
          <a:p>
            <a:r>
              <a:rPr lang="en-US" dirty="0" smtClean="0"/>
              <a:t>Library centers:</a:t>
            </a:r>
          </a:p>
          <a:p>
            <a:pPr lvl="1"/>
            <a:r>
              <a:rPr lang="en-US" dirty="0" smtClean="0"/>
              <a:t>Scholarly </a:t>
            </a:r>
            <a:r>
              <a:rPr lang="en-US" dirty="0"/>
              <a:t>Commons</a:t>
            </a:r>
          </a:p>
          <a:p>
            <a:pPr lvl="1"/>
            <a:r>
              <a:rPr lang="en-US" dirty="0"/>
              <a:t>IDEA Lab</a:t>
            </a:r>
          </a:p>
          <a:p>
            <a:pPr lvl="1"/>
            <a:r>
              <a:rPr lang="en-US" dirty="0"/>
              <a:t>Media Commons</a:t>
            </a:r>
          </a:p>
          <a:p>
            <a:pPr lvl="1"/>
            <a:r>
              <a:rPr lang="en-US" dirty="0"/>
              <a:t>Scholarly Communications and Publishing unit </a:t>
            </a:r>
            <a:endParaRPr lang="en-US" dirty="0" smtClean="0"/>
          </a:p>
          <a:p>
            <a:r>
              <a:rPr lang="en-US" dirty="0" smtClean="0"/>
              <a:t>Campus centers:</a:t>
            </a:r>
          </a:p>
          <a:p>
            <a:pPr lvl="1"/>
            <a:r>
              <a:rPr lang="en-US" dirty="0" smtClean="0"/>
              <a:t>Center for Interactive Teaching and Learning </a:t>
            </a:r>
          </a:p>
          <a:p>
            <a:pPr lvl="1"/>
            <a:r>
              <a:rPr lang="en-US" dirty="0" smtClean="0"/>
              <a:t>Illinois Program for Research in the Humanities</a:t>
            </a:r>
          </a:p>
          <a:p>
            <a:pPr lvl="1"/>
            <a:r>
              <a:rPr lang="en-US" dirty="0" smtClean="0"/>
              <a:t>National Center for Supercomputing Applications, Culture &amp; Society Initiative</a:t>
            </a:r>
            <a:endParaRPr lang="en-US" dirty="0"/>
          </a:p>
        </p:txBody>
      </p:sp>
      <p:cxnSp>
        <p:nvCxnSpPr>
          <p:cNvPr id="7" name="Straight Arrow Connector 6"/>
          <p:cNvCxnSpPr/>
          <p:nvPr/>
        </p:nvCxnSpPr>
        <p:spPr>
          <a:xfrm flipH="1">
            <a:off x="4239492" y="2481944"/>
            <a:ext cx="724393" cy="0"/>
          </a:xfrm>
          <a:prstGeom prst="straightConnector1">
            <a:avLst/>
          </a:prstGeom>
          <a:ln w="76200">
            <a:solidFill>
              <a:srgbClr val="C96EA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23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dirty="0" smtClean="0">
                <a:solidFill>
                  <a:schemeClr val="dk1"/>
                </a:solidFill>
                <a:latin typeface="Franklin Gothic Book Regular" charset="0"/>
                <a:ea typeface="Franklin Gothic Book Regular" charset="0"/>
                <a:cs typeface="Franklin Gothic Book Regular" charset="0"/>
                <a:sym typeface="Calibri"/>
              </a:rPr>
              <a:t>Scholarly Commons hub-and-spoke</a:t>
            </a:r>
            <a:r>
              <a:rPr lang="en-US" sz="3959" dirty="0" smtClean="0">
                <a:solidFill>
                  <a:schemeClr val="dk1"/>
                </a:solidFill>
                <a:latin typeface="Franklin Gothic Book Regular" charset="0"/>
                <a:ea typeface="Franklin Gothic Book Regular" charset="0"/>
                <a:cs typeface="Franklin Gothic Book Regular" charset="0"/>
                <a:sym typeface="Calibri"/>
              </a:rPr>
              <a:t> </a:t>
            </a:r>
            <a:r>
              <a:rPr lang="en-US" sz="3959" dirty="0" smtClean="0">
                <a:solidFill>
                  <a:schemeClr val="dk1"/>
                </a:solidFill>
                <a:latin typeface="Franklin Gothic Book Regular" charset="0"/>
                <a:ea typeface="Franklin Gothic Book Regular" charset="0"/>
                <a:cs typeface="Franklin Gothic Book Regular" charset="0"/>
                <a:sym typeface="Calibri"/>
              </a:rPr>
              <a:t>model</a:t>
            </a:r>
            <a:endParaRPr lang="en-US" sz="3959" dirty="0">
              <a:solidFill>
                <a:schemeClr val="dk1"/>
              </a:solidFill>
              <a:latin typeface="Franklin Gothic Book Regular" charset="0"/>
              <a:ea typeface="Franklin Gothic Book Regular" charset="0"/>
              <a:cs typeface="Franklin Gothic Book Regular" charset="0"/>
              <a:sym typeface="Calibri"/>
            </a:endParaRPr>
          </a:p>
        </p:txBody>
      </p:sp>
      <p:sp>
        <p:nvSpPr>
          <p:cNvPr id="3" name="Oval 2"/>
          <p:cNvSpPr/>
          <p:nvPr/>
        </p:nvSpPr>
        <p:spPr>
          <a:xfrm>
            <a:off x="3068525" y="1413162"/>
            <a:ext cx="4857007" cy="4525885"/>
          </a:xfrm>
          <a:prstGeom prst="ellipse">
            <a:avLst/>
          </a:prstGeom>
          <a:solidFill>
            <a:srgbClr val="A96EC8"/>
          </a:solidFill>
          <a:ln>
            <a:solidFill>
              <a:srgbClr val="A96E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charset="0"/>
              <a:buChar char="•"/>
            </a:pPr>
            <a:endParaRPr lang="en-US" sz="2400" dirty="0" smtClean="0">
              <a:latin typeface="Franklin Gothic Book" charset="0"/>
              <a:ea typeface="Franklin Gothic Book" charset="0"/>
              <a:cs typeface="Franklin Gothic Book" charset="0"/>
            </a:endParaRPr>
          </a:p>
          <a:p>
            <a:endParaRPr lang="en-US" dirty="0"/>
          </a:p>
        </p:txBody>
      </p:sp>
      <p:sp>
        <p:nvSpPr>
          <p:cNvPr id="5" name="Oval 4"/>
          <p:cNvSpPr/>
          <p:nvPr/>
        </p:nvSpPr>
        <p:spPr>
          <a:xfrm>
            <a:off x="7949281" y="1306286"/>
            <a:ext cx="2407329" cy="2318581"/>
          </a:xfrm>
          <a:prstGeom prst="ellipse">
            <a:avLst/>
          </a:prstGeom>
          <a:solidFill>
            <a:srgbClr val="548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Oval 7"/>
          <p:cNvSpPr/>
          <p:nvPr/>
        </p:nvSpPr>
        <p:spPr>
          <a:xfrm>
            <a:off x="9252275" y="3279085"/>
            <a:ext cx="2870596" cy="2812958"/>
          </a:xfrm>
          <a:prstGeom prst="ellipse">
            <a:avLst/>
          </a:prstGeom>
          <a:solidFill>
            <a:srgbClr val="548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5639" y="3118241"/>
            <a:ext cx="2874457" cy="2695723"/>
          </a:xfrm>
          <a:prstGeom prst="ellipse">
            <a:avLst/>
          </a:prstGeom>
          <a:solidFill>
            <a:srgbClr val="D77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TextBox 8"/>
          <p:cNvSpPr txBox="1"/>
          <p:nvPr/>
        </p:nvSpPr>
        <p:spPr>
          <a:xfrm>
            <a:off x="8200713" y="2096235"/>
            <a:ext cx="2317892" cy="1200329"/>
          </a:xfrm>
          <a:prstGeom prst="rect">
            <a:avLst/>
          </a:prstGeom>
          <a:noFill/>
        </p:spPr>
        <p:txBody>
          <a:bodyPr wrap="square" rtlCol="0">
            <a:spAutoFit/>
          </a:bodyPr>
          <a:lstStyle/>
          <a:p>
            <a:pPr marL="285750" indent="-285750">
              <a:buFontTx/>
              <a:buChar char="-"/>
            </a:pPr>
            <a:r>
              <a:rPr lang="en-US" smtClean="0">
                <a:latin typeface="Franklin Gothic Book" charset="0"/>
                <a:ea typeface="Franklin Gothic Book" charset="0"/>
                <a:cs typeface="Franklin Gothic Book" charset="0"/>
              </a:rPr>
              <a:t>Library </a:t>
            </a:r>
            <a:r>
              <a:rPr lang="en-US" dirty="0">
                <a:latin typeface="Franklin Gothic Book" charset="0"/>
                <a:ea typeface="Franklin Gothic Book" charset="0"/>
                <a:cs typeface="Franklin Gothic Book" charset="0"/>
              </a:rPr>
              <a:t>&amp; Information Science </a:t>
            </a:r>
            <a:r>
              <a:rPr lang="en-US" dirty="0" smtClean="0">
                <a:latin typeface="Franklin Gothic Book" charset="0"/>
                <a:ea typeface="Franklin Gothic Book" charset="0"/>
                <a:cs typeface="Franklin Gothic Book" charset="0"/>
              </a:rPr>
              <a:t>Librarian</a:t>
            </a:r>
          </a:p>
          <a:p>
            <a:pPr marL="285750" indent="-285750">
              <a:buFontTx/>
              <a:buChar char="-"/>
            </a:pPr>
            <a:r>
              <a:rPr lang="is-IS" dirty="0" smtClean="0">
                <a:latin typeface="Franklin Gothic Book" charset="0"/>
                <a:ea typeface="Franklin Gothic Book" charset="0"/>
                <a:cs typeface="Franklin Gothic Book" charset="0"/>
              </a:rPr>
              <a:t>Art Librarian</a:t>
            </a:r>
            <a:endParaRPr lang="en-US" dirty="0">
              <a:latin typeface="Franklin Gothic Book" charset="0"/>
              <a:ea typeface="Franklin Gothic Book" charset="0"/>
              <a:cs typeface="Franklin Gothic Book" charset="0"/>
            </a:endParaRPr>
          </a:p>
        </p:txBody>
      </p:sp>
      <p:sp>
        <p:nvSpPr>
          <p:cNvPr id="10" name="TextBox 9"/>
          <p:cNvSpPr txBox="1"/>
          <p:nvPr/>
        </p:nvSpPr>
        <p:spPr>
          <a:xfrm>
            <a:off x="3291388" y="2159896"/>
            <a:ext cx="4482935" cy="2985433"/>
          </a:xfrm>
          <a:prstGeom prst="rect">
            <a:avLst/>
          </a:prstGeom>
          <a:noFill/>
        </p:spPr>
        <p:txBody>
          <a:bodyPr wrap="square" rtlCol="0">
            <a:spAutoFit/>
          </a:bodyPr>
          <a:lstStyle/>
          <a:p>
            <a:pPr algn="ctr"/>
            <a:r>
              <a:rPr lang="en-US" sz="2400" b="1" dirty="0">
                <a:latin typeface="Franklin Gothic Book" charset="0"/>
                <a:ea typeface="Franklin Gothic Book" charset="0"/>
                <a:cs typeface="Franklin Gothic Book" charset="0"/>
              </a:rPr>
              <a:t>Scholarly </a:t>
            </a:r>
            <a:r>
              <a:rPr lang="en-US" sz="2400" b="1" dirty="0" smtClean="0">
                <a:latin typeface="Franklin Gothic Book" charset="0"/>
                <a:ea typeface="Franklin Gothic Book" charset="0"/>
                <a:cs typeface="Franklin Gothic Book" charset="0"/>
              </a:rPr>
              <a:t>Commons</a:t>
            </a:r>
          </a:p>
          <a:p>
            <a:pPr algn="ctr"/>
            <a:endParaRPr lang="en-US" sz="2400" dirty="0">
              <a:latin typeface="Franklin Gothic Book" charset="0"/>
              <a:ea typeface="Franklin Gothic Book" charset="0"/>
              <a:cs typeface="Franklin Gothic Book" charset="0"/>
            </a:endParaRPr>
          </a:p>
          <a:p>
            <a:pPr marL="342900" indent="-342900">
              <a:buFontTx/>
              <a:buChar char="-"/>
            </a:pPr>
            <a:r>
              <a:rPr lang="en-US" sz="2000" dirty="0" smtClean="0">
                <a:latin typeface="Franklin Gothic Book" charset="0"/>
                <a:ea typeface="Franklin Gothic Book" charset="0"/>
                <a:cs typeface="Franklin Gothic Book" charset="0"/>
              </a:rPr>
              <a:t>Numeric </a:t>
            </a:r>
            <a:r>
              <a:rPr lang="en-US" sz="2000" dirty="0">
                <a:latin typeface="Franklin Gothic Book" charset="0"/>
                <a:ea typeface="Franklin Gothic Book" charset="0"/>
                <a:cs typeface="Franklin Gothic Book" charset="0"/>
              </a:rPr>
              <a:t>and Spatial Data </a:t>
            </a:r>
            <a:r>
              <a:rPr lang="en-US" sz="2000" dirty="0" smtClean="0">
                <a:latin typeface="Franklin Gothic Book" charset="0"/>
                <a:ea typeface="Franklin Gothic Book" charset="0"/>
                <a:cs typeface="Franklin Gothic Book" charset="0"/>
              </a:rPr>
              <a:t>Librarian</a:t>
            </a:r>
          </a:p>
          <a:p>
            <a:pPr marL="342900" indent="-342900">
              <a:buFontTx/>
              <a:buChar char="-"/>
            </a:pPr>
            <a:r>
              <a:rPr lang="en-US" sz="2000" dirty="0" smtClean="0">
                <a:latin typeface="Franklin Gothic Book" charset="0"/>
                <a:ea typeface="Franklin Gothic Book" charset="0"/>
                <a:cs typeface="Franklin Gothic Book" charset="0"/>
              </a:rPr>
              <a:t>Digital </a:t>
            </a:r>
            <a:r>
              <a:rPr lang="en-US" sz="2000" dirty="0">
                <a:latin typeface="Franklin Gothic Book" charset="0"/>
                <a:ea typeface="Franklin Gothic Book" charset="0"/>
                <a:cs typeface="Franklin Gothic Book" charset="0"/>
              </a:rPr>
              <a:t>Scholarship Liaison and Instruction </a:t>
            </a:r>
            <a:r>
              <a:rPr lang="en-US" sz="2000" dirty="0" smtClean="0">
                <a:latin typeface="Franklin Gothic Book" charset="0"/>
                <a:ea typeface="Franklin Gothic Book" charset="0"/>
                <a:cs typeface="Franklin Gothic Book" charset="0"/>
              </a:rPr>
              <a:t>Librarian</a:t>
            </a:r>
          </a:p>
          <a:p>
            <a:pPr marL="342900" indent="-342900">
              <a:buFontTx/>
              <a:buChar char="-"/>
            </a:pPr>
            <a:r>
              <a:rPr lang="en-US" sz="2000" dirty="0" smtClean="0">
                <a:latin typeface="Franklin Gothic Book" charset="0"/>
                <a:ea typeface="Franklin Gothic Book" charset="0"/>
                <a:cs typeface="Franklin Gothic Book" charset="0"/>
              </a:rPr>
              <a:t>HTRC </a:t>
            </a:r>
            <a:r>
              <a:rPr lang="en-US" sz="2000" dirty="0">
                <a:latin typeface="Franklin Gothic Book" charset="0"/>
                <a:ea typeface="Franklin Gothic Book" charset="0"/>
                <a:cs typeface="Franklin Gothic Book" charset="0"/>
              </a:rPr>
              <a:t>Digital Humanities </a:t>
            </a:r>
            <a:r>
              <a:rPr lang="en-US" sz="2000" dirty="0" smtClean="0">
                <a:latin typeface="Franklin Gothic Book" charset="0"/>
                <a:ea typeface="Franklin Gothic Book" charset="0"/>
                <a:cs typeface="Franklin Gothic Book" charset="0"/>
              </a:rPr>
              <a:t>Specialist</a:t>
            </a:r>
          </a:p>
          <a:p>
            <a:pPr marL="342900" indent="-342900">
              <a:buFontTx/>
              <a:buChar char="-"/>
            </a:pPr>
            <a:r>
              <a:rPr lang="en-US" sz="2000" dirty="0" smtClean="0">
                <a:latin typeface="Franklin Gothic Book" charset="0"/>
                <a:ea typeface="Franklin Gothic Book" charset="0"/>
                <a:cs typeface="Franklin Gothic Book" charset="0"/>
              </a:rPr>
              <a:t>GIS Specialist</a:t>
            </a:r>
          </a:p>
          <a:p>
            <a:pPr marL="342900" indent="-342900">
              <a:buFontTx/>
              <a:buChar char="-"/>
            </a:pPr>
            <a:r>
              <a:rPr lang="en-US" sz="2000" dirty="0" smtClean="0"/>
              <a:t>English </a:t>
            </a:r>
            <a:r>
              <a:rPr lang="en-US" sz="2000" dirty="0"/>
              <a:t>and Digital Humanities </a:t>
            </a:r>
            <a:r>
              <a:rPr lang="en-US" sz="2000" dirty="0" smtClean="0"/>
              <a:t>Librarian</a:t>
            </a:r>
            <a:endParaRPr lang="en-US" sz="2000" dirty="0"/>
          </a:p>
        </p:txBody>
      </p:sp>
      <p:sp>
        <p:nvSpPr>
          <p:cNvPr id="11" name="TextBox 10"/>
          <p:cNvSpPr txBox="1"/>
          <p:nvPr/>
        </p:nvSpPr>
        <p:spPr>
          <a:xfrm>
            <a:off x="9359659" y="3738445"/>
            <a:ext cx="2763212" cy="2200602"/>
          </a:xfrm>
          <a:prstGeom prst="rect">
            <a:avLst/>
          </a:prstGeom>
          <a:noFill/>
        </p:spPr>
        <p:txBody>
          <a:bodyPr wrap="square" rtlCol="0">
            <a:spAutoFit/>
          </a:bodyPr>
          <a:lstStyle/>
          <a:p>
            <a:pPr algn="ctr"/>
            <a:r>
              <a:rPr lang="en-US" b="1" dirty="0" smtClean="0">
                <a:latin typeface="Franklin Gothic Book" charset="0"/>
                <a:ea typeface="Franklin Gothic Book" charset="0"/>
                <a:cs typeface="Franklin Gothic Book" charset="0"/>
              </a:rPr>
              <a:t>Functional specialists</a:t>
            </a:r>
          </a:p>
          <a:p>
            <a:pPr algn="ctr"/>
            <a:endParaRPr lang="en-US" sz="1100" dirty="0">
              <a:latin typeface="Franklin Gothic Book" charset="0"/>
              <a:ea typeface="Franklin Gothic Book" charset="0"/>
              <a:cs typeface="Franklin Gothic Book" charset="0"/>
            </a:endParaRPr>
          </a:p>
          <a:p>
            <a:pPr marL="285750" indent="-285750">
              <a:buFontTx/>
              <a:buChar char="-"/>
            </a:pPr>
            <a:r>
              <a:rPr lang="en-US" dirty="0" smtClean="0">
                <a:latin typeface="Franklin Gothic Book" charset="0"/>
                <a:ea typeface="Franklin Gothic Book" charset="0"/>
                <a:cs typeface="Franklin Gothic Book" charset="0"/>
              </a:rPr>
              <a:t>Data Curators</a:t>
            </a:r>
          </a:p>
          <a:p>
            <a:pPr marL="285750" indent="-285750">
              <a:buFontTx/>
              <a:buChar char="-"/>
            </a:pPr>
            <a:r>
              <a:rPr lang="en-US" dirty="0" smtClean="0">
                <a:latin typeface="Franklin Gothic Book" charset="0"/>
                <a:ea typeface="Franklin Gothic Book" charset="0"/>
                <a:cs typeface="Franklin Gothic Book" charset="0"/>
              </a:rPr>
              <a:t>Digital </a:t>
            </a:r>
            <a:r>
              <a:rPr lang="en-US" dirty="0">
                <a:latin typeface="Franklin Gothic Book" charset="0"/>
                <a:ea typeface="Franklin Gothic Book" charset="0"/>
                <a:cs typeface="Franklin Gothic Book" charset="0"/>
              </a:rPr>
              <a:t>Publishing </a:t>
            </a:r>
            <a:r>
              <a:rPr lang="en-US" dirty="0" smtClean="0">
                <a:latin typeface="Franklin Gothic Book" charset="0"/>
                <a:ea typeface="Franklin Gothic Book" charset="0"/>
                <a:cs typeface="Franklin Gothic Book" charset="0"/>
              </a:rPr>
              <a:t>Specialist</a:t>
            </a:r>
          </a:p>
          <a:p>
            <a:pPr marL="285750" indent="-285750">
              <a:buFontTx/>
              <a:buChar char="-"/>
            </a:pPr>
            <a:r>
              <a:rPr lang="en-US" dirty="0" smtClean="0">
                <a:latin typeface="Franklin Gothic Book" charset="0"/>
                <a:ea typeface="Franklin Gothic Book" charset="0"/>
                <a:cs typeface="Franklin Gothic Book" charset="0"/>
              </a:rPr>
              <a:t>Visual Resource Curator</a:t>
            </a:r>
            <a:endParaRPr lang="en-US" dirty="0">
              <a:latin typeface="Franklin Gothic Book" charset="0"/>
              <a:ea typeface="Franklin Gothic Book" charset="0"/>
              <a:cs typeface="Franklin Gothic Book" charset="0"/>
            </a:endParaRPr>
          </a:p>
          <a:p>
            <a:pPr marL="285750" indent="-285750">
              <a:buFontTx/>
              <a:buChar char="-"/>
            </a:pPr>
            <a:endParaRPr lang="en-US" dirty="0">
              <a:latin typeface="Franklin Gothic Book" charset="0"/>
              <a:ea typeface="Franklin Gothic Book" charset="0"/>
              <a:cs typeface="Franklin Gothic Book" charset="0"/>
            </a:endParaRPr>
          </a:p>
        </p:txBody>
      </p:sp>
      <p:sp>
        <p:nvSpPr>
          <p:cNvPr id="12" name="TextBox 11"/>
          <p:cNvSpPr txBox="1"/>
          <p:nvPr/>
        </p:nvSpPr>
        <p:spPr>
          <a:xfrm>
            <a:off x="317131" y="3467882"/>
            <a:ext cx="2589399" cy="2046714"/>
          </a:xfrm>
          <a:prstGeom prst="rect">
            <a:avLst/>
          </a:prstGeom>
          <a:noFill/>
        </p:spPr>
        <p:txBody>
          <a:bodyPr wrap="square" rtlCol="0">
            <a:spAutoFit/>
          </a:bodyPr>
          <a:lstStyle/>
          <a:p>
            <a:pPr algn="ctr"/>
            <a:r>
              <a:rPr lang="en-US" b="1" dirty="0" smtClean="0">
                <a:latin typeface="Franklin Gothic Book" charset="0"/>
                <a:ea typeface="Franklin Gothic Book" charset="0"/>
                <a:cs typeface="Franklin Gothic Book" charset="0"/>
              </a:rPr>
              <a:t>Campus partners</a:t>
            </a:r>
          </a:p>
          <a:p>
            <a:pPr algn="ctr"/>
            <a:endParaRPr lang="en-US" sz="1100" b="1" dirty="0">
              <a:latin typeface="Franklin Gothic Book" charset="0"/>
              <a:ea typeface="Franklin Gothic Book" charset="0"/>
              <a:cs typeface="Franklin Gothic Book" charset="0"/>
            </a:endParaRPr>
          </a:p>
          <a:p>
            <a:pPr marL="285750" indent="-285750">
              <a:buFontTx/>
              <a:buChar char="-"/>
            </a:pPr>
            <a:r>
              <a:rPr lang="en-US" sz="1400" dirty="0" smtClean="0">
                <a:latin typeface="Franklin Gothic Book" charset="0"/>
                <a:ea typeface="Franklin Gothic Book" charset="0"/>
                <a:cs typeface="Franklin Gothic Book" charset="0"/>
              </a:rPr>
              <a:t>Center for Interactive Teaching &amp; Learning</a:t>
            </a:r>
          </a:p>
          <a:p>
            <a:pPr marL="285750" indent="-285750">
              <a:buFontTx/>
              <a:buChar char="-"/>
            </a:pPr>
            <a:r>
              <a:rPr lang="en-US" sz="1400" dirty="0" smtClean="0">
                <a:latin typeface="Franklin Gothic Book" charset="0"/>
                <a:ea typeface="Franklin Gothic Book" charset="0"/>
                <a:cs typeface="Franklin Gothic Book" charset="0"/>
              </a:rPr>
              <a:t>Illinois Program for Research in the Humanities</a:t>
            </a:r>
          </a:p>
          <a:p>
            <a:pPr marL="285750" indent="-285750">
              <a:buFontTx/>
              <a:buChar char="-"/>
            </a:pPr>
            <a:r>
              <a:rPr lang="en-US" sz="1400" dirty="0" smtClean="0">
                <a:latin typeface="Franklin Gothic Book" charset="0"/>
                <a:ea typeface="Franklin Gothic Book" charset="0"/>
                <a:cs typeface="Franklin Gothic Book" charset="0"/>
              </a:rPr>
              <a:t>National Center for Supercomputing Applications</a:t>
            </a:r>
          </a:p>
        </p:txBody>
      </p:sp>
      <p:cxnSp>
        <p:nvCxnSpPr>
          <p:cNvPr id="14" name="Straight Connector 13"/>
          <p:cNvCxnSpPr/>
          <p:nvPr/>
        </p:nvCxnSpPr>
        <p:spPr>
          <a:xfrm flipV="1">
            <a:off x="2874892" y="4073236"/>
            <a:ext cx="222687" cy="2375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738685" y="2738725"/>
            <a:ext cx="258501" cy="110256"/>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8" idx="2"/>
          </p:cNvCxnSpPr>
          <p:nvPr/>
        </p:nvCxnSpPr>
        <p:spPr>
          <a:xfrm>
            <a:off x="7774323" y="4437378"/>
            <a:ext cx="1477952" cy="248186"/>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96000" y="1455088"/>
            <a:ext cx="6096000" cy="646331"/>
          </a:xfrm>
          <a:prstGeom prst="rect">
            <a:avLst/>
          </a:prstGeom>
        </p:spPr>
        <p:txBody>
          <a:bodyPr>
            <a:spAutoFit/>
          </a:bodyPr>
          <a:lstStyle/>
          <a:p>
            <a:pPr algn="ctr"/>
            <a:r>
              <a:rPr lang="en-US" b="1" dirty="0">
                <a:latin typeface="Franklin Gothic Book" charset="0"/>
                <a:ea typeface="Franklin Gothic Book" charset="0"/>
                <a:cs typeface="Franklin Gothic Book" charset="0"/>
              </a:rPr>
              <a:t>Subject </a:t>
            </a:r>
          </a:p>
          <a:p>
            <a:pPr algn="ctr"/>
            <a:r>
              <a:rPr lang="en-US" b="1" dirty="0">
                <a:latin typeface="Franklin Gothic Book" charset="0"/>
                <a:ea typeface="Franklin Gothic Book" charset="0"/>
                <a:cs typeface="Franklin Gothic Book" charset="0"/>
              </a:rPr>
              <a:t>specialists</a:t>
            </a:r>
          </a:p>
        </p:txBody>
      </p:sp>
    </p:spTree>
    <p:extLst>
      <p:ext uri="{BB962C8B-B14F-4D97-AF65-F5344CB8AC3E}">
        <p14:creationId xmlns:p14="http://schemas.microsoft.com/office/powerpoint/2010/main" val="1294015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landscape for supporting digital scholarship</a:t>
            </a:r>
            <a:endParaRPr lang="en-US" dirty="0"/>
          </a:p>
        </p:txBody>
      </p:sp>
      <p:sp>
        <p:nvSpPr>
          <p:cNvPr id="5" name="Text Placeholder 4"/>
          <p:cNvSpPr>
            <a:spLocks noGrp="1"/>
          </p:cNvSpPr>
          <p:nvPr>
            <p:ph type="body" idx="1"/>
          </p:nvPr>
        </p:nvSpPr>
        <p:spPr/>
        <p:txBody>
          <a:bodyPr/>
          <a:lstStyle/>
          <a:p>
            <a:r>
              <a:rPr lang="en-US" dirty="0" smtClean="0"/>
              <a:t>Trends on academic campuses</a:t>
            </a:r>
            <a:endParaRPr lang="en-US" dirty="0"/>
          </a:p>
        </p:txBody>
      </p:sp>
    </p:spTree>
    <p:extLst>
      <p:ext uri="{BB962C8B-B14F-4D97-AF65-F5344CB8AC3E}">
        <p14:creationId xmlns:p14="http://schemas.microsoft.com/office/powerpoint/2010/main" val="2064901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offered</a:t>
            </a:r>
            <a:endParaRPr lang="en-US" dirty="0"/>
          </a:p>
        </p:txBody>
      </p:sp>
      <p:sp>
        <p:nvSpPr>
          <p:cNvPr id="3" name="Text Placeholder 2"/>
          <p:cNvSpPr>
            <a:spLocks noGrp="1"/>
          </p:cNvSpPr>
          <p:nvPr>
            <p:ph type="body" idx="1"/>
          </p:nvPr>
        </p:nvSpPr>
        <p:spPr/>
        <p:txBody>
          <a:bodyPr/>
          <a:lstStyle/>
          <a:p>
            <a:r>
              <a:rPr lang="en-US" dirty="0" smtClean="0"/>
              <a:t>Space </a:t>
            </a:r>
            <a:r>
              <a:rPr lang="en-US" dirty="0" smtClean="0"/>
              <a:t>&amp; software</a:t>
            </a:r>
          </a:p>
          <a:p>
            <a:r>
              <a:rPr lang="en-US" dirty="0" smtClean="0"/>
              <a:t>Teaching and Learning</a:t>
            </a:r>
          </a:p>
          <a:p>
            <a:r>
              <a:rPr lang="en-US" dirty="0" smtClean="0"/>
              <a:t>Consultations</a:t>
            </a:r>
          </a:p>
          <a:p>
            <a:r>
              <a:rPr lang="en-US" dirty="0"/>
              <a:t>Partnering on </a:t>
            </a:r>
            <a:r>
              <a:rPr lang="en-US" dirty="0" smtClean="0"/>
              <a:t>projects</a:t>
            </a:r>
            <a:endParaRPr lang="en-US" dirty="0"/>
          </a:p>
        </p:txBody>
      </p:sp>
    </p:spTree>
    <p:extLst>
      <p:ext uri="{BB962C8B-B14F-4D97-AF65-F5344CB8AC3E}">
        <p14:creationId xmlns:p14="http://schemas.microsoft.com/office/powerpoint/2010/main" val="909023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and software</a:t>
            </a:r>
            <a:endParaRPr lang="en-US" dirty="0"/>
          </a:p>
        </p:txBody>
      </p:sp>
      <p:sp>
        <p:nvSpPr>
          <p:cNvPr id="3" name="Text Placeholder 2"/>
          <p:cNvSpPr>
            <a:spLocks noGrp="1"/>
          </p:cNvSpPr>
          <p:nvPr>
            <p:ph type="body" idx="1"/>
          </p:nvPr>
        </p:nvSpPr>
        <p:spPr/>
        <p:txBody>
          <a:bodyPr/>
          <a:lstStyle/>
          <a:p>
            <a:r>
              <a:rPr lang="en-US" dirty="0" smtClean="0"/>
              <a:t>Scanners and OCR</a:t>
            </a:r>
          </a:p>
          <a:p>
            <a:pPr lvl="1"/>
            <a:r>
              <a:rPr lang="en-US" dirty="0" smtClean="0"/>
              <a:t>Very popular!</a:t>
            </a:r>
          </a:p>
          <a:p>
            <a:r>
              <a:rPr lang="en-US" dirty="0" smtClean="0"/>
              <a:t>GIS software </a:t>
            </a:r>
          </a:p>
          <a:p>
            <a:pPr lvl="1"/>
            <a:r>
              <a:rPr lang="en-US" dirty="0" smtClean="0"/>
              <a:t>Ex. ArcGIS</a:t>
            </a:r>
          </a:p>
          <a:p>
            <a:r>
              <a:rPr lang="en-US" dirty="0" smtClean="0"/>
              <a:t>Statistical software</a:t>
            </a:r>
          </a:p>
          <a:p>
            <a:pPr lvl="1"/>
            <a:r>
              <a:rPr lang="en-US" dirty="0" smtClean="0"/>
              <a:t>Ex. SPSS</a:t>
            </a:r>
          </a:p>
          <a:p>
            <a:r>
              <a:rPr lang="en-US" dirty="0" smtClean="0"/>
              <a:t>Qualitative research software</a:t>
            </a:r>
          </a:p>
          <a:p>
            <a:pPr lvl="1"/>
            <a:r>
              <a:rPr lang="en-US" dirty="0" smtClean="0"/>
              <a:t>Ex. </a:t>
            </a:r>
            <a:r>
              <a:rPr lang="en-US" dirty="0" err="1" smtClean="0"/>
              <a:t>ATLAS.ti</a:t>
            </a:r>
            <a:endParaRPr lang="en-US" dirty="0" smtClean="0"/>
          </a:p>
          <a:p>
            <a:pPr lvl="1"/>
            <a:endParaRPr lang="en-US" dirty="0" smtClean="0"/>
          </a:p>
        </p:txBody>
      </p:sp>
    </p:spTree>
    <p:extLst>
      <p:ext uri="{BB962C8B-B14F-4D97-AF65-F5344CB8AC3E}">
        <p14:creationId xmlns:p14="http://schemas.microsoft.com/office/powerpoint/2010/main" val="376399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Teaching and Learning: Library Staff</a:t>
            </a:r>
            <a:endParaRPr lang="en-US" dirty="0"/>
          </a:p>
        </p:txBody>
      </p:sp>
      <p:sp>
        <p:nvSpPr>
          <p:cNvPr id="3" name="Content Placeholder 2"/>
          <p:cNvSpPr>
            <a:spLocks noGrp="1"/>
          </p:cNvSpPr>
          <p:nvPr>
            <p:ph idx="1"/>
          </p:nvPr>
        </p:nvSpPr>
        <p:spPr/>
        <p:txBody>
          <a:bodyPr>
            <a:normAutofit/>
          </a:bodyPr>
          <a:lstStyle/>
          <a:p>
            <a:r>
              <a:rPr lang="en-US" dirty="0" smtClean="0"/>
              <a:t>Savvy </a:t>
            </a:r>
            <a:r>
              <a:rPr lang="en-US" dirty="0"/>
              <a:t>Researcher workshops </a:t>
            </a:r>
            <a:endParaRPr lang="en-US" dirty="0" smtClean="0"/>
          </a:p>
          <a:p>
            <a:r>
              <a:rPr lang="en-US" dirty="0" smtClean="0"/>
              <a:t>Research </a:t>
            </a:r>
            <a:r>
              <a:rPr lang="en-US" dirty="0"/>
              <a:t>Data Services Interest Group</a:t>
            </a:r>
          </a:p>
          <a:p>
            <a:r>
              <a:rPr lang="en-US" dirty="0"/>
              <a:t>Webinars on issues in data and digital scholarship</a:t>
            </a:r>
          </a:p>
          <a:p>
            <a:r>
              <a:rPr lang="en-US" dirty="0" smtClean="0"/>
              <a:t>HathiTrust </a:t>
            </a:r>
            <a:r>
              <a:rPr lang="en-US" dirty="0"/>
              <a:t>Research Center </a:t>
            </a:r>
            <a:r>
              <a:rPr lang="en-US" dirty="0" smtClean="0"/>
              <a:t>train-the-trainer initiative</a:t>
            </a:r>
            <a:endParaRPr lang="en-US" dirty="0"/>
          </a:p>
          <a:p>
            <a:r>
              <a:rPr lang="en-US" dirty="0"/>
              <a:t>DH Symposium </a:t>
            </a:r>
            <a:r>
              <a:rPr lang="en-US" dirty="0" smtClean="0"/>
              <a:t>with </a:t>
            </a:r>
            <a:r>
              <a:rPr lang="en-US" dirty="0"/>
              <a:t>pre-conference workshops</a:t>
            </a:r>
          </a:p>
          <a:p>
            <a:r>
              <a:rPr lang="en-US" dirty="0"/>
              <a:t>Digital Scholarship Lunch n’ Learn series </a:t>
            </a:r>
          </a:p>
          <a:p>
            <a:r>
              <a:rPr lang="en-US" dirty="0"/>
              <a:t>Qualitative methods </a:t>
            </a:r>
            <a:r>
              <a:rPr lang="en-US" dirty="0" smtClean="0"/>
              <a:t>workshops</a:t>
            </a:r>
            <a:endParaRPr lang="en-US" dirty="0"/>
          </a:p>
        </p:txBody>
      </p:sp>
    </p:spTree>
    <p:extLst>
      <p:ext uri="{BB962C8B-B14F-4D97-AF65-F5344CB8AC3E}">
        <p14:creationId xmlns:p14="http://schemas.microsoft.com/office/powerpoint/2010/main" val="2029558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Teaching and Learning : Campus-wide</a:t>
            </a:r>
            <a:endParaRPr lang="en-US" dirty="0"/>
          </a:p>
        </p:txBody>
      </p:sp>
      <p:sp>
        <p:nvSpPr>
          <p:cNvPr id="3" name="Text Placeholder 2"/>
          <p:cNvSpPr>
            <a:spLocks noGrp="1"/>
          </p:cNvSpPr>
          <p:nvPr>
            <p:ph type="body" idx="1"/>
          </p:nvPr>
        </p:nvSpPr>
        <p:spPr/>
        <p:txBody>
          <a:bodyPr/>
          <a:lstStyle/>
          <a:p>
            <a:r>
              <a:rPr lang="en-US" dirty="0" smtClean="0"/>
              <a:t>Savvy Researcher workshops</a:t>
            </a:r>
          </a:p>
          <a:p>
            <a:r>
              <a:rPr lang="en-US" dirty="0" smtClean="0"/>
              <a:t>Humanities data/ Data and Software Carpentry</a:t>
            </a:r>
          </a:p>
          <a:p>
            <a:r>
              <a:rPr lang="en-US" dirty="0" smtClean="0"/>
              <a:t>In-class visits</a:t>
            </a:r>
          </a:p>
          <a:p>
            <a:r>
              <a:rPr lang="en-US" dirty="0" smtClean="0"/>
              <a:t>Humanities-centric Hackathon</a:t>
            </a:r>
          </a:p>
          <a:p>
            <a:pPr lvl="1"/>
            <a:r>
              <a:rPr lang="en-US" dirty="0" err="1" smtClean="0"/>
              <a:t>HackCUlture</a:t>
            </a:r>
            <a:r>
              <a:rPr lang="en-US" dirty="0"/>
              <a:t>: </a:t>
            </a:r>
            <a:r>
              <a:rPr lang="en-US" dirty="0">
                <a:hlinkClick r:id="rId2"/>
              </a:rPr>
              <a:t>https://publish.illinois.edu/hackculture</a:t>
            </a:r>
            <a:r>
              <a:rPr lang="en-US" dirty="0" smtClean="0">
                <a:hlinkClick r:id="rId2"/>
              </a:rPr>
              <a:t>/</a:t>
            </a:r>
            <a:r>
              <a:rPr lang="en-US" dirty="0" smtClean="0"/>
              <a:t> </a:t>
            </a:r>
          </a:p>
          <a:p>
            <a:endParaRPr lang="en-US" dirty="0" smtClean="0"/>
          </a:p>
          <a:p>
            <a:pPr lvl="1"/>
            <a:endParaRPr lang="en-US" dirty="0" smtClean="0"/>
          </a:p>
        </p:txBody>
      </p:sp>
    </p:spTree>
    <p:extLst>
      <p:ext uri="{BB962C8B-B14F-4D97-AF65-F5344CB8AC3E}">
        <p14:creationId xmlns:p14="http://schemas.microsoft.com/office/powerpoint/2010/main" val="2028590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Consultations</a:t>
            </a:r>
            <a:endParaRPr lang="en-US" dirty="0"/>
          </a:p>
        </p:txBody>
      </p:sp>
      <p:sp>
        <p:nvSpPr>
          <p:cNvPr id="3" name="Text Placeholder 2"/>
          <p:cNvSpPr>
            <a:spLocks noGrp="1"/>
          </p:cNvSpPr>
          <p:nvPr>
            <p:ph type="body" idx="1"/>
          </p:nvPr>
        </p:nvSpPr>
        <p:spPr/>
        <p:txBody>
          <a:bodyPr/>
          <a:lstStyle/>
          <a:p>
            <a:pPr marL="228600" lvl="1">
              <a:spcBef>
                <a:spcPts val="1000"/>
              </a:spcBef>
              <a:buFont typeface="Arial"/>
              <a:buChar char="•"/>
            </a:pPr>
            <a:r>
              <a:rPr lang="en-US" sz="2800" dirty="0"/>
              <a:t>Directed via email </a:t>
            </a:r>
            <a:r>
              <a:rPr lang="en-US" sz="2800" dirty="0" smtClean="0"/>
              <a:t>list </a:t>
            </a:r>
          </a:p>
          <a:p>
            <a:r>
              <a:rPr lang="en-US" dirty="0" smtClean="0"/>
              <a:t>Bring in experts when needed </a:t>
            </a:r>
          </a:p>
          <a:p>
            <a:r>
              <a:rPr lang="en-US" dirty="0"/>
              <a:t> </a:t>
            </a:r>
            <a:r>
              <a:rPr lang="en-US" dirty="0" smtClean="0"/>
              <a:t>Para-professional graduate assistants provide front-line support</a:t>
            </a:r>
          </a:p>
          <a:p>
            <a:pPr lvl="1"/>
            <a:r>
              <a:rPr lang="en-US" dirty="0" smtClean="0"/>
              <a:t>Traditional reference</a:t>
            </a:r>
          </a:p>
          <a:p>
            <a:pPr lvl="1"/>
            <a:r>
              <a:rPr lang="en-US" dirty="0" smtClean="0"/>
              <a:t>Can make appointments with professional staff</a:t>
            </a:r>
          </a:p>
        </p:txBody>
      </p:sp>
    </p:spTree>
    <p:extLst>
      <p:ext uri="{BB962C8B-B14F-4D97-AF65-F5344CB8AC3E}">
        <p14:creationId xmlns:p14="http://schemas.microsoft.com/office/powerpoint/2010/main" val="1066842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Partnering on projects</a:t>
            </a:r>
            <a:endParaRPr lang="en-US" dirty="0"/>
          </a:p>
        </p:txBody>
      </p:sp>
      <p:sp>
        <p:nvSpPr>
          <p:cNvPr id="3" name="Text Placeholder 2"/>
          <p:cNvSpPr>
            <a:spLocks noGrp="1"/>
          </p:cNvSpPr>
          <p:nvPr>
            <p:ph type="body" idx="1"/>
          </p:nvPr>
        </p:nvSpPr>
        <p:spPr/>
        <p:txBody>
          <a:bodyPr/>
          <a:lstStyle/>
          <a:p>
            <a:r>
              <a:rPr lang="en-US" dirty="0"/>
              <a:t>Example: </a:t>
            </a:r>
            <a:r>
              <a:rPr lang="en-US" i="1" dirty="0" err="1"/>
              <a:t>Emblematica</a:t>
            </a:r>
            <a:r>
              <a:rPr lang="en-US" i="1" dirty="0"/>
              <a:t> </a:t>
            </a:r>
            <a:r>
              <a:rPr lang="en-US" i="1" dirty="0" smtClean="0"/>
              <a:t>Online</a:t>
            </a:r>
          </a:p>
          <a:p>
            <a:endParaRPr lang="en-US" i="1" dirty="0"/>
          </a:p>
          <a:p>
            <a:r>
              <a:rPr lang="en-US" dirty="0" smtClean="0"/>
              <a:t>Example</a:t>
            </a:r>
            <a:r>
              <a:rPr lang="en-US" dirty="0"/>
              <a:t>: </a:t>
            </a:r>
            <a:r>
              <a:rPr lang="en-US" i="1" dirty="0"/>
              <a:t>Mapping History at Illinois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495" y="1427468"/>
            <a:ext cx="3645726" cy="28863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69" y="3574473"/>
            <a:ext cx="5103248" cy="2583212"/>
          </a:xfrm>
          <a:prstGeom prst="rect">
            <a:avLst/>
          </a:prstGeom>
        </p:spPr>
      </p:pic>
    </p:spTree>
    <p:extLst>
      <p:ext uri="{BB962C8B-B14F-4D97-AF65-F5344CB8AC3E}">
        <p14:creationId xmlns:p14="http://schemas.microsoft.com/office/powerpoint/2010/main" val="7660225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Scholarship Needs Assessment</a:t>
            </a:r>
            <a:endParaRPr lang="en-US" dirty="0"/>
          </a:p>
        </p:txBody>
      </p:sp>
      <p:sp>
        <p:nvSpPr>
          <p:cNvPr id="3" name="Content Placeholder 2"/>
          <p:cNvSpPr>
            <a:spLocks noGrp="1"/>
          </p:cNvSpPr>
          <p:nvPr>
            <p:ph idx="1"/>
          </p:nvPr>
        </p:nvSpPr>
        <p:spPr>
          <a:xfrm>
            <a:off x="838200" y="1825624"/>
            <a:ext cx="10515600" cy="4283627"/>
          </a:xfrm>
        </p:spPr>
        <p:txBody>
          <a:bodyPr/>
          <a:lstStyle/>
          <a:p>
            <a:r>
              <a:rPr lang="en-US" dirty="0" smtClean="0"/>
              <a:t>Assessing current model, needs, expectations</a:t>
            </a:r>
          </a:p>
          <a:p>
            <a:r>
              <a:rPr lang="en-US" dirty="0" smtClean="0"/>
              <a:t>Interviews with faculty, graduate students, post-docs, staff</a:t>
            </a:r>
          </a:p>
          <a:p>
            <a:r>
              <a:rPr lang="en-US" dirty="0" smtClean="0"/>
              <a:t>Targeted survey</a:t>
            </a:r>
          </a:p>
          <a:p>
            <a:r>
              <a:rPr lang="en-US" dirty="0" smtClean="0"/>
              <a:t>Results will inform development of re-imagined library space </a:t>
            </a:r>
          </a:p>
          <a:p>
            <a:r>
              <a:rPr lang="en-US" dirty="0" smtClean="0"/>
              <a:t>Feedback will allow us to tailor our support model</a:t>
            </a:r>
          </a:p>
          <a:p>
            <a:r>
              <a:rPr lang="en-US" dirty="0" smtClean="0"/>
              <a:t>Early results show desire for:</a:t>
            </a:r>
          </a:p>
          <a:p>
            <a:pPr lvl="1"/>
            <a:r>
              <a:rPr lang="en-US" dirty="0"/>
              <a:t>T</a:t>
            </a:r>
            <a:r>
              <a:rPr lang="en-US" dirty="0" smtClean="0"/>
              <a:t>raining in digital scholarship</a:t>
            </a:r>
          </a:p>
          <a:p>
            <a:pPr lvl="1"/>
            <a:r>
              <a:rPr lang="en-US" dirty="0" smtClean="0"/>
              <a:t>Assistance acquiring funding</a:t>
            </a:r>
          </a:p>
          <a:p>
            <a:pPr lvl="1"/>
            <a:r>
              <a:rPr lang="en-US" dirty="0" smtClean="0"/>
              <a:t>Strengthened community-of-practice</a:t>
            </a:r>
          </a:p>
          <a:p>
            <a:pPr lvl="1"/>
            <a:endParaRPr lang="en-US" dirty="0" smtClean="0"/>
          </a:p>
          <a:p>
            <a:pPr lvl="1"/>
            <a:endParaRPr lang="en-US" dirty="0" smtClean="0"/>
          </a:p>
        </p:txBody>
      </p:sp>
    </p:spTree>
    <p:extLst>
      <p:ext uri="{BB962C8B-B14F-4D97-AF65-F5344CB8AC3E}">
        <p14:creationId xmlns:p14="http://schemas.microsoft.com/office/powerpoint/2010/main" val="1576041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86188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digital scholarship center</a:t>
            </a:r>
            <a:endParaRPr lang="en-US" dirty="0"/>
          </a:p>
        </p:txBody>
      </p:sp>
      <p:sp>
        <p:nvSpPr>
          <p:cNvPr id="3" name="Text Placeholder 2"/>
          <p:cNvSpPr>
            <a:spLocks noGrp="1"/>
          </p:cNvSpPr>
          <p:nvPr>
            <p:ph type="body" idx="1"/>
          </p:nvPr>
        </p:nvSpPr>
        <p:spPr/>
        <p:txBody>
          <a:bodyPr/>
          <a:lstStyle/>
          <a:p>
            <a:r>
              <a:rPr lang="en-US" dirty="0" smtClean="0"/>
              <a:t>Data-driven research spans disciplines</a:t>
            </a:r>
          </a:p>
          <a:p>
            <a:r>
              <a:rPr lang="en-US" dirty="0"/>
              <a:t>Center = space + </a:t>
            </a:r>
            <a:r>
              <a:rPr lang="en-US" dirty="0" smtClean="0"/>
              <a:t>people</a:t>
            </a:r>
          </a:p>
          <a:p>
            <a:r>
              <a:rPr lang="en-US" dirty="0" smtClean="0"/>
              <a:t>No one-size-fits-all model for centers</a:t>
            </a:r>
          </a:p>
          <a:p>
            <a:pPr lvl="1"/>
            <a:r>
              <a:rPr lang="en-US" dirty="0" smtClean="0"/>
              <a:t>Analyze your community</a:t>
            </a:r>
          </a:p>
          <a:p>
            <a:endParaRPr lang="en-US" dirty="0" smtClean="0"/>
          </a:p>
          <a:p>
            <a:pPr lvl="1"/>
            <a:endParaRPr lang="en-US" dirty="0"/>
          </a:p>
        </p:txBody>
      </p:sp>
    </p:spTree>
    <p:extLst>
      <p:ext uri="{BB962C8B-B14F-4D97-AF65-F5344CB8AC3E}">
        <p14:creationId xmlns:p14="http://schemas.microsoft.com/office/powerpoint/2010/main" val="1085113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2"/>
              </a:rPr>
              <a:t>http://</a:t>
            </a:r>
            <a:r>
              <a:rPr lang="en-US" dirty="0" smtClean="0">
                <a:hlinkClick r:id="rId2"/>
              </a:rPr>
              <a:t>www.oclc.org/research/publications/library/2014/oclcresearch-digital-humanities-center-2014-overview.html</a:t>
            </a:r>
            <a:r>
              <a:rPr lang="en-US" dirty="0" smtClean="0"/>
              <a:t> </a:t>
            </a:r>
          </a:p>
          <a:p>
            <a:pPr lvl="0"/>
            <a:r>
              <a:rPr lang="en-US" u="sng" dirty="0">
                <a:solidFill>
                  <a:schemeClr val="hlink"/>
                </a:solidFill>
                <a:hlinkClick r:id="rId3"/>
              </a:rPr>
              <a:t>http://</a:t>
            </a:r>
            <a:r>
              <a:rPr lang="en-US" u="sng" dirty="0" smtClean="0">
                <a:solidFill>
                  <a:schemeClr val="hlink"/>
                </a:solidFill>
                <a:hlinkClick r:id="rId3"/>
              </a:rPr>
              <a:t>www.arl.org/focus-areas/scholarly-communication/digital-scholarship-support/4104-library-digital-scholarship-support-profile-university-of-illinois-at-urbana-champaign</a:t>
            </a:r>
          </a:p>
          <a:p>
            <a:pPr lvl="0"/>
            <a:r>
              <a:rPr lang="en-US" u="sng" dirty="0">
                <a:solidFill>
                  <a:schemeClr val="hlink"/>
                </a:solidFill>
                <a:hlinkClick r:id="rId3"/>
              </a:rPr>
              <a:t>http://www.sr.ithaka.org/publications/sustainability-implementation-toolkit</a:t>
            </a:r>
            <a:r>
              <a:rPr lang="en-US" u="sng" dirty="0" smtClean="0">
                <a:solidFill>
                  <a:schemeClr val="hlink"/>
                </a:solidFill>
                <a:hlinkClick r:id="rId3"/>
              </a:rPr>
              <a:t>/</a:t>
            </a:r>
          </a:p>
          <a:p>
            <a:r>
              <a:rPr lang="en-US" u="sng" dirty="0">
                <a:solidFill>
                  <a:schemeClr val="hlink"/>
                </a:solidFill>
                <a:hlinkClick r:id="rId3"/>
              </a:rPr>
              <a:t>http://acrl.ala.org/dh/2015/01/30/designing-a-digital-humanities-strategy-using-data-driven-assessment-methods</a:t>
            </a:r>
            <a:r>
              <a:rPr lang="en-US" u="sng" dirty="0" smtClean="0">
                <a:solidFill>
                  <a:schemeClr val="hlink"/>
                </a:solidFill>
                <a:hlinkClick r:id="rId3"/>
              </a:rPr>
              <a:t>/</a:t>
            </a:r>
            <a:endParaRPr lang="en-US" u="sng" dirty="0" smtClean="0">
              <a:solidFill>
                <a:schemeClr val="hlink"/>
              </a:solidFill>
              <a:hlinkClick r:id="rId3"/>
            </a:endParaRPr>
          </a:p>
          <a:p>
            <a:pPr lvl="0"/>
            <a:r>
              <a:rPr lang="en-US" u="sng" dirty="0">
                <a:solidFill>
                  <a:schemeClr val="hlink"/>
                </a:solidFill>
                <a:hlinkClick r:id="rId3"/>
              </a:rPr>
              <a:t>http://miriamposner.com/blog/commit-to-dh-people-not-dh-projects</a:t>
            </a:r>
            <a:r>
              <a:rPr lang="en-US" u="sng" dirty="0" smtClean="0">
                <a:solidFill>
                  <a:schemeClr val="hlink"/>
                </a:solidFill>
                <a:hlinkClick r:id="rId3"/>
              </a:rPr>
              <a:t>/</a:t>
            </a:r>
          </a:p>
          <a:p>
            <a:endParaRPr lang="en-US" dirty="0"/>
          </a:p>
        </p:txBody>
      </p:sp>
    </p:spTree>
    <p:extLst>
      <p:ext uri="{BB962C8B-B14F-4D97-AF65-F5344CB8AC3E}">
        <p14:creationId xmlns:p14="http://schemas.microsoft.com/office/powerpoint/2010/main" val="1745608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igital scholarship</a:t>
            </a:r>
            <a:endParaRPr lang="en-US" dirty="0"/>
          </a:p>
        </p:txBody>
      </p:sp>
      <p:sp>
        <p:nvSpPr>
          <p:cNvPr id="3" name="Text Placeholder 2"/>
          <p:cNvSpPr>
            <a:spLocks noGrp="1"/>
          </p:cNvSpPr>
          <p:nvPr>
            <p:ph type="body" idx="1"/>
          </p:nvPr>
        </p:nvSpPr>
        <p:spPr/>
        <p:txBody>
          <a:bodyPr/>
          <a:lstStyle/>
          <a:p>
            <a:pPr marL="0" indent="0">
              <a:buNone/>
            </a:pPr>
            <a:r>
              <a:rPr lang="en-US" dirty="0"/>
              <a:t>“use of digital evidence and method, digital authoring, digital publishing… and digital use and reuse of scholarship….This work helps produce new forms of hybrid and multimodal scholarship that can combine print and web-based text, video, audio, still images, annotation, and new modes of multithreaded, nonlinear discourse.”</a:t>
            </a:r>
            <a:r>
              <a:rPr lang="en-US" dirty="0" smtClean="0"/>
              <a:t>	</a:t>
            </a:r>
          </a:p>
          <a:p>
            <a:pPr marL="0" indent="0">
              <a:buNone/>
            </a:pPr>
            <a:r>
              <a:rPr lang="en-US" dirty="0" smtClean="0"/>
              <a:t>	- Association of Research Libraries, SPEC Kit 350 </a:t>
            </a:r>
          </a:p>
        </p:txBody>
      </p:sp>
    </p:spTree>
    <p:extLst>
      <p:ext uri="{BB962C8B-B14F-4D97-AF65-F5344CB8AC3E}">
        <p14:creationId xmlns:p14="http://schemas.microsoft.com/office/powerpoint/2010/main" val="1072668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scholarship</a:t>
            </a:r>
            <a:endParaRPr lang="en-US" dirty="0"/>
          </a:p>
        </p:txBody>
      </p:sp>
      <p:sp>
        <p:nvSpPr>
          <p:cNvPr id="3" name="Text Placeholder 2"/>
          <p:cNvSpPr>
            <a:spLocks noGrp="1"/>
          </p:cNvSpPr>
          <p:nvPr>
            <p:ph type="body" idx="1"/>
          </p:nvPr>
        </p:nvSpPr>
        <p:spPr>
          <a:xfrm>
            <a:off x="838200" y="1847468"/>
            <a:ext cx="10515600" cy="4059508"/>
          </a:xfrm>
        </p:spPr>
        <p:txBody>
          <a:bodyPr/>
          <a:lstStyle/>
          <a:p>
            <a:r>
              <a:rPr lang="en-US" dirty="0" smtClean="0"/>
              <a:t>Digital Scholarship is an umbrella term</a:t>
            </a:r>
          </a:p>
          <a:p>
            <a:r>
              <a:rPr lang="en-US" dirty="0" smtClean="0"/>
              <a:t>Other related terms: </a:t>
            </a:r>
          </a:p>
          <a:p>
            <a:pPr lvl="1"/>
            <a:r>
              <a:rPr lang="en-US" dirty="0" smtClean="0"/>
              <a:t>Digital Humanities</a:t>
            </a:r>
          </a:p>
          <a:p>
            <a:pPr lvl="1"/>
            <a:r>
              <a:rPr lang="en-US" dirty="0" smtClean="0"/>
              <a:t>Computational Social Science </a:t>
            </a:r>
          </a:p>
          <a:p>
            <a:pPr lvl="1"/>
            <a:r>
              <a:rPr lang="en-US" dirty="0" smtClean="0"/>
              <a:t>Digital Publishing</a:t>
            </a:r>
          </a:p>
          <a:p>
            <a:pPr marL="457200" lvl="1" indent="0">
              <a:buNone/>
            </a:pPr>
            <a:r>
              <a:rPr lang="en-US" dirty="0" smtClean="0"/>
              <a:t>	&amp; Scholarly Communication</a:t>
            </a:r>
          </a:p>
          <a:p>
            <a:pPr lvl="1"/>
            <a:r>
              <a:rPr lang="en-US" dirty="0" smtClean="0"/>
              <a:t>Digital Pedagogy</a:t>
            </a:r>
          </a:p>
          <a:p>
            <a:pPr lvl="1"/>
            <a:endParaRPr lang="en-US" dirty="0"/>
          </a:p>
        </p:txBody>
      </p:sp>
      <p:pic>
        <p:nvPicPr>
          <p:cNvPr id="4" name="Picture 3"/>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744754" y="2831878"/>
            <a:ext cx="4609046" cy="3075098"/>
          </a:xfrm>
          <a:prstGeom prst="rect">
            <a:avLst/>
          </a:prstGeom>
          <a:effectLst>
            <a:outerShdw blurRad="50800" dist="50800" dir="5400000" algn="ctr" rotWithShape="0">
              <a:srgbClr val="000000">
                <a:alpha val="0"/>
              </a:srgbClr>
            </a:outerShdw>
            <a:reflection stA="0" endPos="65000" dist="50800" dir="5400000" sy="-100000" algn="bl" rotWithShape="0"/>
          </a:effectLst>
        </p:spPr>
      </p:pic>
      <p:sp>
        <p:nvSpPr>
          <p:cNvPr id="5" name="TextBox 4"/>
          <p:cNvSpPr txBox="1"/>
          <p:nvPr/>
        </p:nvSpPr>
        <p:spPr>
          <a:xfrm>
            <a:off x="6744754" y="5906976"/>
            <a:ext cx="3741158" cy="246221"/>
          </a:xfrm>
          <a:prstGeom prst="rect">
            <a:avLst/>
          </a:prstGeom>
          <a:noFill/>
        </p:spPr>
        <p:txBody>
          <a:bodyPr wrap="square" rtlCol="0">
            <a:spAutoFit/>
          </a:bodyPr>
          <a:lstStyle/>
          <a:p>
            <a:r>
              <a:rPr lang="en-US" sz="1000" dirty="0" smtClean="0">
                <a:latin typeface="Franklin Gothic Book Regular" charset="0"/>
              </a:rPr>
              <a:t>Song Zhen, Rainbow umbrella, http</a:t>
            </a:r>
            <a:r>
              <a:rPr lang="en-US" sz="1000" dirty="0">
                <a:latin typeface="Franklin Gothic Book Regular" charset="0"/>
              </a:rPr>
              <a:t>://</a:t>
            </a:r>
            <a:r>
              <a:rPr lang="en-US" sz="1000" dirty="0" err="1">
                <a:latin typeface="Franklin Gothic Book Regular" charset="0"/>
              </a:rPr>
              <a:t>bit.ly</a:t>
            </a:r>
            <a:r>
              <a:rPr lang="en-US" sz="1000" dirty="0">
                <a:latin typeface="Franklin Gothic Book Regular" charset="0"/>
              </a:rPr>
              <a:t>/2fSklFs</a:t>
            </a:r>
          </a:p>
        </p:txBody>
      </p:sp>
    </p:spTree>
    <p:extLst>
      <p:ext uri="{BB962C8B-B14F-4D97-AF65-F5344CB8AC3E}">
        <p14:creationId xmlns:p14="http://schemas.microsoft.com/office/powerpoint/2010/main" val="211170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scholarship </a:t>
            </a:r>
            <a:endParaRPr lang="en-US" dirty="0"/>
          </a:p>
        </p:txBody>
      </p:sp>
      <p:sp>
        <p:nvSpPr>
          <p:cNvPr id="3" name="Content Placeholder 2"/>
          <p:cNvSpPr>
            <a:spLocks noGrp="1"/>
          </p:cNvSpPr>
          <p:nvPr>
            <p:ph idx="1"/>
          </p:nvPr>
        </p:nvSpPr>
        <p:spPr/>
        <p:txBody>
          <a:bodyPr/>
          <a:lstStyle/>
          <a:p>
            <a:r>
              <a:rPr lang="en-US" dirty="0" smtClean="0"/>
              <a:t>Multidisciplinary</a:t>
            </a:r>
          </a:p>
          <a:p>
            <a:pPr lvl="1"/>
            <a:r>
              <a:rPr lang="en-US" dirty="0" smtClean="0"/>
              <a:t>Humanities</a:t>
            </a:r>
          </a:p>
          <a:p>
            <a:pPr lvl="1"/>
            <a:r>
              <a:rPr lang="en-US" dirty="0" smtClean="0"/>
              <a:t>Social Science</a:t>
            </a:r>
          </a:p>
          <a:p>
            <a:pPr lvl="1"/>
            <a:r>
              <a:rPr lang="en-US" dirty="0" smtClean="0"/>
              <a:t>Science, Technology, and Math</a:t>
            </a:r>
          </a:p>
          <a:p>
            <a:r>
              <a:rPr lang="en-US" dirty="0" smtClean="0"/>
              <a:t>Interdisciplinary</a:t>
            </a:r>
          </a:p>
          <a:p>
            <a:pPr lvl="1"/>
            <a:r>
              <a:rPr lang="en-US" dirty="0" smtClean="0"/>
              <a:t>Collaborative research teams</a:t>
            </a:r>
          </a:p>
        </p:txBody>
      </p:sp>
    </p:spTree>
    <p:extLst>
      <p:ext uri="{BB962C8B-B14F-4D97-AF65-F5344CB8AC3E}">
        <p14:creationId xmlns:p14="http://schemas.microsoft.com/office/powerpoint/2010/main" val="456708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Institutional locations</a:t>
            </a:r>
            <a:endParaRPr lang="en-US" dirty="0"/>
          </a:p>
        </p:txBody>
      </p:sp>
      <p:sp>
        <p:nvSpPr>
          <p:cNvPr id="3" name="Text Placeholder 2"/>
          <p:cNvSpPr>
            <a:spLocks noGrp="1"/>
          </p:cNvSpPr>
          <p:nvPr>
            <p:ph type="body" idx="1"/>
          </p:nvPr>
        </p:nvSpPr>
        <p:spPr/>
        <p:txBody>
          <a:bodyPr/>
          <a:lstStyle/>
          <a:p>
            <a:r>
              <a:rPr lang="en-US" dirty="0" smtClean="0"/>
              <a:t>Both in and out of libraries</a:t>
            </a:r>
          </a:p>
          <a:p>
            <a:pPr lvl="1"/>
            <a:r>
              <a:rPr lang="en-US" dirty="0"/>
              <a:t>University College London’s Center for Digital Humanities is under the faculties of Engineering and of Arts and Humanities</a:t>
            </a:r>
          </a:p>
          <a:p>
            <a:pPr lvl="1"/>
            <a:r>
              <a:rPr lang="en-US" dirty="0"/>
              <a:t>Brown University’s Center for Digital Scholarship is in the </a:t>
            </a:r>
            <a:r>
              <a:rPr lang="en-US" dirty="0" smtClean="0"/>
              <a:t>library</a:t>
            </a:r>
          </a:p>
          <a:p>
            <a:r>
              <a:rPr lang="en-US" dirty="0" smtClean="0"/>
              <a:t>“Does </a:t>
            </a:r>
            <a:r>
              <a:rPr lang="en-US" dirty="0"/>
              <a:t>E</a:t>
            </a:r>
            <a:r>
              <a:rPr lang="en-US" dirty="0" smtClean="0"/>
              <a:t>very Research Library </a:t>
            </a:r>
            <a:r>
              <a:rPr lang="en-US" dirty="0"/>
              <a:t>N</a:t>
            </a:r>
            <a:r>
              <a:rPr lang="en-US" dirty="0" smtClean="0"/>
              <a:t>eed a Digital Humanities </a:t>
            </a:r>
            <a:r>
              <a:rPr lang="en-US" dirty="0"/>
              <a:t>C</a:t>
            </a:r>
            <a:r>
              <a:rPr lang="en-US" dirty="0" smtClean="0"/>
              <a:t>enter?”</a:t>
            </a:r>
          </a:p>
          <a:p>
            <a:pPr lvl="1"/>
            <a:r>
              <a:rPr lang="en-US" dirty="0" smtClean="0"/>
              <a:t>OCLC Research publication, 2014 </a:t>
            </a:r>
          </a:p>
          <a:p>
            <a:pPr lvl="1"/>
            <a:r>
              <a:rPr lang="en-US" dirty="0" smtClean="0"/>
              <a:t>Short answer: No! </a:t>
            </a:r>
          </a:p>
          <a:p>
            <a:r>
              <a:rPr lang="en-US" dirty="0" smtClean="0"/>
              <a:t>Develop program to suit your institutional contexts</a:t>
            </a:r>
          </a:p>
        </p:txBody>
      </p:sp>
    </p:spTree>
    <p:extLst>
      <p:ext uri="{BB962C8B-B14F-4D97-AF65-F5344CB8AC3E}">
        <p14:creationId xmlns:p14="http://schemas.microsoft.com/office/powerpoint/2010/main" val="1115797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digital scholarship center?</a:t>
            </a:r>
            <a:endParaRPr lang="en-US" dirty="0"/>
          </a:p>
        </p:txBody>
      </p:sp>
      <p:sp>
        <p:nvSpPr>
          <p:cNvPr id="3" name="Text Placeholder 2"/>
          <p:cNvSpPr>
            <a:spLocks noGrp="1"/>
          </p:cNvSpPr>
          <p:nvPr>
            <p:ph type="body" idx="1"/>
          </p:nvPr>
        </p:nvSpPr>
        <p:spPr/>
        <p:txBody>
          <a:bodyPr/>
          <a:lstStyle/>
          <a:p>
            <a:r>
              <a:rPr lang="en-US" dirty="0" smtClean="0"/>
              <a:t>People</a:t>
            </a:r>
            <a:endParaRPr lang="en-US" dirty="0"/>
          </a:p>
          <a:p>
            <a:pPr lvl="1"/>
            <a:r>
              <a:rPr lang="en-US" dirty="0" smtClean="0"/>
              <a:t>Project partners</a:t>
            </a:r>
          </a:p>
          <a:p>
            <a:pPr lvl="1"/>
            <a:r>
              <a:rPr lang="en-US" dirty="0" smtClean="0"/>
              <a:t>Instructors</a:t>
            </a:r>
          </a:p>
          <a:p>
            <a:pPr lvl="1"/>
            <a:r>
              <a:rPr lang="en-US" dirty="0" smtClean="0"/>
              <a:t>Research consultants</a:t>
            </a:r>
          </a:p>
          <a:p>
            <a:pPr lvl="1"/>
            <a:r>
              <a:rPr lang="en-US" dirty="0" smtClean="0"/>
              <a:t>Tool-builders</a:t>
            </a:r>
          </a:p>
          <a:p>
            <a:r>
              <a:rPr lang="en-US" dirty="0" smtClean="0"/>
              <a:t>Spaces</a:t>
            </a:r>
          </a:p>
          <a:p>
            <a:pPr lvl="1"/>
            <a:r>
              <a:rPr lang="en-US" dirty="0" smtClean="0"/>
              <a:t>Computer labs</a:t>
            </a:r>
          </a:p>
          <a:p>
            <a:pPr lvl="1"/>
            <a:r>
              <a:rPr lang="en-US" dirty="0" smtClean="0"/>
              <a:t>Digital infrastructure</a:t>
            </a:r>
          </a:p>
          <a:p>
            <a:pPr lvl="1"/>
            <a:r>
              <a:rPr lang="en-US" dirty="0" smtClean="0"/>
              <a:t>Meeting rooms, shared workspace</a:t>
            </a:r>
          </a:p>
        </p:txBody>
      </p:sp>
    </p:spTree>
    <p:extLst>
      <p:ext uri="{BB962C8B-B14F-4D97-AF65-F5344CB8AC3E}">
        <p14:creationId xmlns:p14="http://schemas.microsoft.com/office/powerpoint/2010/main" val="1498717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job titles</a:t>
            </a:r>
            <a:endParaRPr lang="en-US" dirty="0"/>
          </a:p>
        </p:txBody>
      </p:sp>
      <p:sp>
        <p:nvSpPr>
          <p:cNvPr id="3" name="Content Placeholder 2"/>
          <p:cNvSpPr>
            <a:spLocks noGrp="1"/>
          </p:cNvSpPr>
          <p:nvPr>
            <p:ph idx="1"/>
          </p:nvPr>
        </p:nvSpPr>
        <p:spPr/>
        <p:txBody>
          <a:bodyPr/>
          <a:lstStyle/>
          <a:p>
            <a:r>
              <a:rPr lang="en-US" dirty="0" smtClean="0"/>
              <a:t>Digital projects ________</a:t>
            </a:r>
          </a:p>
          <a:p>
            <a:r>
              <a:rPr lang="en-US" dirty="0" smtClean="0"/>
              <a:t>Digital initiatives ________</a:t>
            </a:r>
          </a:p>
          <a:p>
            <a:r>
              <a:rPr lang="en-US" dirty="0" smtClean="0"/>
              <a:t>GIS ________</a:t>
            </a:r>
            <a:endParaRPr lang="en-US" dirty="0" smtClean="0"/>
          </a:p>
          <a:p>
            <a:r>
              <a:rPr lang="en-US" dirty="0" smtClean="0"/>
              <a:t>Digital humanities ________</a:t>
            </a:r>
          </a:p>
          <a:p>
            <a:r>
              <a:rPr lang="en-US" dirty="0" smtClean="0"/>
              <a:t>Data curation ________</a:t>
            </a:r>
            <a:endParaRPr lang="en-US" dirty="0"/>
          </a:p>
        </p:txBody>
      </p:sp>
    </p:spTree>
    <p:extLst>
      <p:ext uri="{BB962C8B-B14F-4D97-AF65-F5344CB8AC3E}">
        <p14:creationId xmlns:p14="http://schemas.microsoft.com/office/powerpoint/2010/main" val="836168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job duties</a:t>
            </a:r>
            <a:endParaRPr lang="en-US" dirty="0"/>
          </a:p>
        </p:txBody>
      </p:sp>
      <p:sp>
        <p:nvSpPr>
          <p:cNvPr id="3" name="Content Placeholder 2"/>
          <p:cNvSpPr>
            <a:spLocks noGrp="1"/>
          </p:cNvSpPr>
          <p:nvPr>
            <p:ph idx="1"/>
          </p:nvPr>
        </p:nvSpPr>
        <p:spPr>
          <a:xfrm>
            <a:off x="838200" y="1783095"/>
            <a:ext cx="10515600" cy="4059508"/>
          </a:xfrm>
        </p:spPr>
        <p:txBody>
          <a:bodyPr>
            <a:normAutofit/>
          </a:bodyPr>
          <a:lstStyle/>
          <a:p>
            <a:r>
              <a:rPr lang="en-US" dirty="0" smtClean="0"/>
              <a:t>According to ARL SPEC Kit 350, libraries are most engaged in:</a:t>
            </a:r>
          </a:p>
        </p:txBody>
      </p:sp>
      <p:graphicFrame>
        <p:nvGraphicFramePr>
          <p:cNvPr id="4" name="Chart 3"/>
          <p:cNvGraphicFramePr/>
          <p:nvPr>
            <p:extLst>
              <p:ext uri="{D42A27DB-BD31-4B8C-83A1-F6EECF244321}">
                <p14:modId xmlns:p14="http://schemas.microsoft.com/office/powerpoint/2010/main" val="51951915"/>
              </p:ext>
            </p:extLst>
          </p:nvPr>
        </p:nvGraphicFramePr>
        <p:xfrm>
          <a:off x="202018" y="2785729"/>
          <a:ext cx="11546959" cy="30568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9918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C9E4E5B-7D83-9F45-8825-314BFDFD2422}" vid="{E97D052A-B5D2-1145-B28E-5D787D1B7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hku_2016_slidemaster</Template>
  <TotalTime>3002</TotalTime>
  <Words>1022</Words>
  <Application>Microsoft Macintosh PowerPoint</Application>
  <PresentationFormat>Widescreen</PresentationFormat>
  <Paragraphs>233</Paragraphs>
  <Slides>29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Courier New</vt:lpstr>
      <vt:lpstr>Franklin Gothic Book</vt:lpstr>
      <vt:lpstr>Franklin Gothic Book Regular</vt:lpstr>
      <vt:lpstr>Wingdings</vt:lpstr>
      <vt:lpstr>Arial</vt:lpstr>
      <vt:lpstr>Office Theme</vt:lpstr>
      <vt:lpstr>What are Digital Scholarship Centers?</vt:lpstr>
      <vt:lpstr>The landscape for supporting digital scholarship</vt:lpstr>
      <vt:lpstr>Digital scholarship</vt:lpstr>
      <vt:lpstr>Digital scholarship</vt:lpstr>
      <vt:lpstr>Digital scholarship </vt:lpstr>
      <vt:lpstr>Institutional locations</vt:lpstr>
      <vt:lpstr>What makes a digital scholarship center?</vt:lpstr>
      <vt:lpstr>People: job titles</vt:lpstr>
      <vt:lpstr>People: job duties</vt:lpstr>
      <vt:lpstr>People: serving faculty and students </vt:lpstr>
      <vt:lpstr>Spaces</vt:lpstr>
      <vt:lpstr>Spaces</vt:lpstr>
      <vt:lpstr>Spaces</vt:lpstr>
      <vt:lpstr>Spaces</vt:lpstr>
      <vt:lpstr>Challenges</vt:lpstr>
      <vt:lpstr>Local needs assessments</vt:lpstr>
      <vt:lpstr>Digital Scholarship at Illinois</vt:lpstr>
      <vt:lpstr>Distributed model</vt:lpstr>
      <vt:lpstr>Scholarly Commons hub-and-spoke model</vt:lpstr>
      <vt:lpstr>Services offered</vt:lpstr>
      <vt:lpstr>Space and software</vt:lpstr>
      <vt:lpstr>Teaching and Learning: Library Staff</vt:lpstr>
      <vt:lpstr>Teaching and Learning : Campus-wide</vt:lpstr>
      <vt:lpstr>Consultations</vt:lpstr>
      <vt:lpstr>Partnering on projects</vt:lpstr>
      <vt:lpstr>Digital Scholarship Needs Assessment</vt:lpstr>
      <vt:lpstr>Conclusions</vt:lpstr>
      <vt:lpstr>Building a digital scholarship center</vt:lpstr>
      <vt:lpstr>References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Scholarship Centers</dc:title>
  <dc:creator>Microsoft Office User</dc:creator>
  <cp:lastModifiedBy>Microsoft Office User</cp:lastModifiedBy>
  <cp:revision>38</cp:revision>
  <dcterms:created xsi:type="dcterms:W3CDTF">2016-11-14T15:48:50Z</dcterms:created>
  <dcterms:modified xsi:type="dcterms:W3CDTF">2016-11-27T21:33:05Z</dcterms:modified>
</cp:coreProperties>
</file>