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16" r:id="rId3"/>
    <p:sldId id="317" r:id="rId4"/>
    <p:sldId id="318" r:id="rId5"/>
    <p:sldId id="319" r:id="rId6"/>
    <p:sldId id="320" r:id="rId7"/>
    <p:sldId id="288" r:id="rId8"/>
    <p:sldId id="289" r:id="rId9"/>
    <p:sldId id="290" r:id="rId10"/>
    <p:sldId id="315" r:id="rId11"/>
    <p:sldId id="321" r:id="rId12"/>
    <p:sldId id="322" r:id="rId13"/>
    <p:sldId id="295" r:id="rId14"/>
    <p:sldId id="297" r:id="rId15"/>
    <p:sldId id="298" r:id="rId16"/>
    <p:sldId id="299" r:id="rId17"/>
    <p:sldId id="300" r:id="rId18"/>
    <p:sldId id="296" r:id="rId19"/>
    <p:sldId id="301" r:id="rId20"/>
    <p:sldId id="310" r:id="rId21"/>
    <p:sldId id="303" r:id="rId22"/>
    <p:sldId id="308" r:id="rId23"/>
    <p:sldId id="323" r:id="rId24"/>
    <p:sldId id="305" r:id="rId25"/>
    <p:sldId id="306" r:id="rId26"/>
    <p:sldId id="307" r:id="rId27"/>
    <p:sldId id="325" r:id="rId28"/>
    <p:sldId id="326" r:id="rId29"/>
    <p:sldId id="327" r:id="rId30"/>
    <p:sldId id="328" r:id="rId31"/>
    <p:sldId id="311" r:id="rId32"/>
    <p:sldId id="329" r:id="rId33"/>
    <p:sldId id="330" r:id="rId34"/>
    <p:sldId id="331" r:id="rId35"/>
    <p:sldId id="333" r:id="rId36"/>
    <p:sldId id="334" r:id="rId37"/>
    <p:sldId id="293" r:id="rId38"/>
    <p:sldId id="32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2" autoAdjust="0"/>
    <p:restoredTop sz="94591"/>
  </p:normalViewPr>
  <p:slideViewPr>
    <p:cSldViewPr snapToGrid="0" snapToObjects="1">
      <p:cViewPr>
        <p:scale>
          <a:sx n="130" d="100"/>
          <a:sy n="130" d="100"/>
        </p:scale>
        <p:origin x="-72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Franklin Gothic Book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Franklin Gothic Book Regular" charset="0"/>
              </a:defRPr>
            </a:lvl1pPr>
          </a:lstStyle>
          <a:p>
            <a:fld id="{6941B5A5-EEB9-BD4D-A79B-337D72306A3E}" type="datetimeFigureOut">
              <a:rPr lang="en-US" smtClean="0"/>
              <a:pPr/>
              <a:t>11/27/16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Franklin Gothic Book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Franklin Gothic Book Regular" charset="0"/>
              </a:defRPr>
            </a:lvl1pPr>
          </a:lstStyle>
          <a:p>
            <a:fld id="{C1DDF80D-1FCF-9D4D-9F36-2C9FE1397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16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ranklin Gothic Book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ranklin Gothic Book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ranklin Gothic Book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ranklin Gothic Book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ranklin Gothic Book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6364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1377584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expand</a:t>
            </a:r>
          </a:p>
        </p:txBody>
      </p:sp>
    </p:spTree>
    <p:extLst>
      <p:ext uri="{BB962C8B-B14F-4D97-AF65-F5344CB8AC3E}">
        <p14:creationId xmlns:p14="http://schemas.microsoft.com/office/powerpoint/2010/main" val="265278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u="none" strike="noStrike" dirty="0" smtClean="0">
                <a:effectLst/>
              </a:rPr>
              <a:t>Some basic tips</a:t>
            </a:r>
            <a:r>
              <a:rPr lang="zh-CN" altLang="en-US" u="none" strike="noStrike" dirty="0" smtClean="0">
                <a:effectLst/>
              </a:rPr>
              <a:t> </a:t>
            </a:r>
            <a:r>
              <a:rPr lang="en-US" altLang="zh-CN" u="none" strike="noStrike" dirty="0" smtClean="0">
                <a:effectLst/>
              </a:rPr>
              <a:t>for</a:t>
            </a:r>
            <a:r>
              <a:rPr lang="zh-CN" altLang="en-US" u="none" strike="noStrike" dirty="0" smtClean="0">
                <a:effectLst/>
              </a:rPr>
              <a:t> </a:t>
            </a:r>
            <a:r>
              <a:rPr lang="en-US" altLang="zh-CN" u="none" strike="noStrike" dirty="0" smtClean="0">
                <a:effectLst/>
              </a:rPr>
              <a:t>working</a:t>
            </a:r>
            <a:r>
              <a:rPr lang="zh-CN" altLang="en-US" u="none" strike="noStrike" dirty="0" smtClean="0">
                <a:effectLst/>
              </a:rPr>
              <a:t> </a:t>
            </a:r>
            <a:r>
              <a:rPr lang="en-US" altLang="zh-CN" u="none" strike="noStrike" dirty="0" smtClean="0">
                <a:effectLst/>
              </a:rPr>
              <a:t>in</a:t>
            </a:r>
            <a:r>
              <a:rPr lang="zh-CN" altLang="en-US" u="none" strike="noStrike" dirty="0" smtClean="0">
                <a:effectLst/>
              </a:rPr>
              <a:t> </a:t>
            </a:r>
            <a:r>
              <a:rPr lang="en-US" altLang="zh-CN" u="none" strike="noStrike" dirty="0" smtClean="0">
                <a:effectLst/>
              </a:rPr>
              <a:t>a</a:t>
            </a:r>
            <a:r>
              <a:rPr lang="zh-CN" altLang="en-US" u="none" strike="noStrike" dirty="0" smtClean="0">
                <a:effectLst/>
              </a:rPr>
              <a:t> </a:t>
            </a:r>
            <a:r>
              <a:rPr lang="en-US" altLang="zh-CN" u="none" strike="noStrike" dirty="0" smtClean="0">
                <a:effectLst/>
              </a:rPr>
              <a:t>shell</a:t>
            </a:r>
            <a:r>
              <a:rPr lang="en-US" u="none" strike="noStrike" dirty="0" smtClean="0">
                <a:effectLst/>
              </a:rPr>
              <a:t>: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none" strike="noStrike" dirty="0" smtClean="0">
                <a:effectLst/>
              </a:rPr>
              <a:t>A directory is essentially a folder, so when you need to “change directories” it’s like clicking from “Desktop” to “Downloads” </a:t>
            </a:r>
          </a:p>
          <a:p>
            <a:pPr marL="171450" lvl="0" indent="-171450">
              <a:buFont typeface="Arial" charset="0"/>
              <a:buChar char="•"/>
            </a:pPr>
            <a:r>
              <a:rPr lang="en-US" u="none" strike="noStrike" dirty="0" smtClean="0">
                <a:effectLst/>
              </a:rPr>
              <a:t>Cases, spaces, and punctuation matter. If you get an error, check first to make sure you entered the command correctly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Hitting tab while you are typing on the command line attempts to finish the command or file name you are entering</a:t>
            </a:r>
            <a:r>
              <a:rPr lang="en-US" dirty="0" smtClean="0">
                <a:effectLst/>
              </a:rPr>
              <a:t> 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>
                <a:effectLst/>
              </a:rPr>
              <a:t>Hitting the up arrow will cycle</a:t>
            </a:r>
            <a:r>
              <a:rPr lang="en-US" baseline="0" dirty="0" smtClean="0">
                <a:effectLst/>
              </a:rPr>
              <a:t> through the last commands you entered, but will not allow you to move between lines in a multi-line command – use the sideways arrows to navigate one command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1779B-A8ED-F742-8DBB-C57FAEDABD9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9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1779B-A8ED-F742-8DBB-C57FAEDABD9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8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718" y="6177399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972" y="6177399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59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Hath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067" y="196850"/>
            <a:ext cx="11717867" cy="64071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 b="0" i="0" dirty="0">
              <a:solidFill>
                <a:srgbClr val="FF6600"/>
              </a:solidFill>
              <a:latin typeface="Franklin Gothic Book Regular" charset="0"/>
              <a:ea typeface="MS PGothic" charset="0"/>
              <a:cs typeface="Arial" charset="0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8" y="5930900"/>
            <a:ext cx="126576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762000" y="1524000"/>
            <a:ext cx="10668000" cy="1588"/>
          </a:xfrm>
          <a:prstGeom prst="line">
            <a:avLst/>
          </a:prstGeom>
          <a:noFill/>
          <a:ln w="12700">
            <a:solidFill>
              <a:srgbClr val="D57007"/>
            </a:solidFill>
            <a:round/>
            <a:headEnd/>
            <a:tailEnd/>
          </a:ln>
          <a:effectLst>
            <a:outerShdw blurRad="63500"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489584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HathiTr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067" y="196850"/>
            <a:ext cx="11717867" cy="64071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800" b="0" i="0" dirty="0">
              <a:solidFill>
                <a:srgbClr val="FF6600"/>
              </a:solidFill>
              <a:latin typeface="Franklin Gothic Book Regular" charset="0"/>
              <a:ea typeface="MS PGothic" charset="0"/>
              <a:cs typeface="Arial" charset="0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9518" y="5930900"/>
            <a:ext cx="1265767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72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15602" y="593369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15602" y="1536633"/>
            <a:ext cx="53331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6443202" y="1536633"/>
            <a:ext cx="53331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11320335" y="6241345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Franklin Gothic Book Regular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92534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4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016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544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286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286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459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597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3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5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November 28-30,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9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1" y="6176962"/>
            <a:ext cx="12192001" cy="691671"/>
          </a:xfrm>
          <a:prstGeom prst="rect">
            <a:avLst/>
          </a:prstGeom>
          <a:solidFill>
            <a:srgbClr val="319F8D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Franklin Gothic Book Regular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9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5495694" cy="544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i="1" dirty="0" smtClean="0"/>
              <a:t>Digital Scholarship Centers: Building Library Services for Data-Driven Scholarship 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1454" y="6176963"/>
            <a:ext cx="2871250" cy="544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Franklin Gothic Book" charset="0"/>
                <a:ea typeface="Franklin Gothic Book" charset="0"/>
                <a:cs typeface="Franklin Gothic Book" charset="0"/>
              </a:defRPr>
            </a:lvl1pPr>
          </a:lstStyle>
          <a:p>
            <a:r>
              <a:rPr lang="en-US" dirty="0" smtClean="0"/>
              <a:t>November 28-30, 2016</a:t>
            </a:r>
            <a:endParaRPr lang="en-US" dirty="0"/>
          </a:p>
        </p:txBody>
      </p:sp>
      <p:pic>
        <p:nvPicPr>
          <p:cNvPr id="7" name="image2.png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0320264" y="6224845"/>
            <a:ext cx="438994" cy="500442"/>
          </a:xfrm>
          <a:prstGeom prst="rect">
            <a:avLst/>
          </a:prstGeom>
        </p:spPr>
      </p:pic>
      <p:pic>
        <p:nvPicPr>
          <p:cNvPr id="10" name="image1.jpeg"/>
          <p:cNvPicPr/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10894931" y="6224845"/>
            <a:ext cx="458869" cy="46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24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charset="0"/>
        <a:buChar char="o"/>
        <a:defRPr sz="1800" b="0" i="0" kern="1200">
          <a:solidFill>
            <a:schemeClr val="tx1"/>
          </a:solidFill>
          <a:latin typeface="Franklin Gothic Book" charset="0"/>
          <a:ea typeface="Franklin Gothic Book" charset="0"/>
          <a:cs typeface="Franklin Gothic Boo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is.upenn.edu/~treebank/home.html)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hyperlink" Target="https://mimno.infosci.cornell.edu/wordsim/nearest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Analysis with the HTRC Extracted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Eleanor Dickson and </a:t>
            </a:r>
            <a:r>
              <a:rPr lang="en-US" dirty="0" smtClean="0"/>
              <a:t>J. Stephen </a:t>
            </a:r>
            <a:r>
              <a:rPr lang="en-US" dirty="0" err="1" smtClean="0"/>
              <a:t>Downie</a:t>
            </a:r>
            <a:endParaRPr lang="en-US" dirty="0" smtClean="0"/>
          </a:p>
          <a:p>
            <a:r>
              <a:rPr lang="en-US" dirty="0" smtClean="0"/>
              <a:t>University of Illinois at Urbana-Champaign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9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Non-consumptive research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Technology-aided </a:t>
            </a:r>
            <a:r>
              <a:rPr lang="en-US" sz="3200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research that allows for distant, computational analysis without permitting close, human reading</a:t>
            </a:r>
            <a:r>
              <a:rPr lang="en-US" sz="3200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.</a:t>
            </a:r>
          </a:p>
          <a:p>
            <a:r>
              <a:rPr lang="en-US" sz="3200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Complies with U.S. copyright law</a:t>
            </a:r>
          </a:p>
          <a:p>
            <a:r>
              <a:rPr lang="en-US" sz="3200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Foundation underlying structure of HTRC work</a:t>
            </a:r>
          </a:p>
        </p:txBody>
      </p:sp>
    </p:spTree>
    <p:extLst>
      <p:ext uri="{BB962C8B-B14F-4D97-AF65-F5344CB8AC3E}">
        <p14:creationId xmlns:p14="http://schemas.microsoft.com/office/powerpoint/2010/main" val="212310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Non-consumptive access to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Doesn’t allow you to read the full text</a:t>
            </a:r>
          </a:p>
          <a:p>
            <a:r>
              <a:rPr lang="en-US" sz="3200" dirty="0" smtClean="0"/>
              <a:t>Access is allowed:</a:t>
            </a:r>
          </a:p>
          <a:p>
            <a:pPr lvl="1"/>
            <a:r>
              <a:rPr lang="en-US" dirty="0" smtClean="0"/>
              <a:t>For computer reading</a:t>
            </a:r>
          </a:p>
          <a:p>
            <a:pPr lvl="1"/>
            <a:r>
              <a:rPr lang="en-US" dirty="0" smtClean="0"/>
              <a:t>To information about the text</a:t>
            </a:r>
          </a:p>
          <a:p>
            <a:pPr lvl="1"/>
            <a:r>
              <a:rPr lang="en-US" dirty="0" smtClean="0"/>
              <a:t>To features distilled from the text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HTRC Extracted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HTRC Extracted Features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dataset of page-level extracted features for volumes in the HathiTrust Digital Library</a:t>
            </a:r>
            <a:endParaRPr lang="en-US" sz="3200" dirty="0"/>
          </a:p>
          <a:p>
            <a:r>
              <a:rPr lang="en-US" sz="3200" dirty="0" smtClean="0"/>
              <a:t>One approach for ‘non-consumptive,’ malleable representations of works</a:t>
            </a:r>
          </a:p>
        </p:txBody>
      </p:sp>
    </p:spTree>
    <p:extLst>
      <p:ext uri="{BB962C8B-B14F-4D97-AF65-F5344CB8AC3E}">
        <p14:creationId xmlns:p14="http://schemas.microsoft.com/office/powerpoint/2010/main" val="11245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Larger corpora allow for </a:t>
            </a:r>
            <a:r>
              <a:rPr lang="en-US" dirty="0" smtClean="0"/>
              <a:t>new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Historic</a:t>
            </a:r>
          </a:p>
          <a:p>
            <a:pPr lvl="1"/>
            <a:r>
              <a:rPr lang="en-US" dirty="0" smtClean="0"/>
              <a:t>Add example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Cultural</a:t>
            </a:r>
          </a:p>
          <a:p>
            <a:pPr lvl="1"/>
            <a:r>
              <a:rPr lang="en-US" dirty="0" smtClean="0"/>
              <a:t>Add example</a:t>
            </a: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Linguistic</a:t>
            </a:r>
          </a:p>
          <a:p>
            <a:pPr lvl="1"/>
            <a:r>
              <a:rPr lang="en-US" dirty="0" smtClean="0"/>
              <a:t>Add example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39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features?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i="1" dirty="0"/>
              <a:t>Features are a translation of text from language that humans understand to language that machines understand.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RAW TEXT</a:t>
            </a:r>
          </a:p>
          <a:p>
            <a:pPr marL="0" indent="0" algn="ctr">
              <a:buNone/>
            </a:pPr>
            <a:r>
              <a:rPr lang="en-US" dirty="0" smtClean="0"/>
              <a:t>▼</a:t>
            </a:r>
          </a:p>
          <a:p>
            <a:pPr marL="0" indent="0" algn="ctr">
              <a:buNone/>
            </a:pPr>
            <a:r>
              <a:rPr lang="en-US" dirty="0" smtClean="0"/>
              <a:t>TRANSLATION INTO FEATURES (</a:t>
            </a:r>
            <a:r>
              <a:rPr lang="en-US" i="1" dirty="0" smtClean="0"/>
              <a:t>you are here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smtClean="0"/>
              <a:t>▼</a:t>
            </a:r>
          </a:p>
          <a:p>
            <a:pPr marL="0" indent="0" algn="ctr">
              <a:buNone/>
            </a:pPr>
            <a:r>
              <a:rPr lang="en-US" dirty="0" smtClean="0"/>
              <a:t>ALGORITHMIC 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43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Extracted Features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3000" dirty="0" smtClean="0"/>
              <a:t>Hard </a:t>
            </a:r>
            <a:r>
              <a:rPr lang="en-US" sz="3000" dirty="0"/>
              <a:t>to make one size fit all with out-of-the-box </a:t>
            </a:r>
            <a:r>
              <a:rPr lang="en-US" sz="3000" dirty="0" smtClean="0"/>
              <a:t>algorithms</a:t>
            </a:r>
            <a:endParaRPr lang="en-US" dirty="0" smtClean="0"/>
          </a:p>
          <a:p>
            <a:r>
              <a:rPr lang="en-US" dirty="0" smtClean="0">
                <a:effectLst/>
              </a:rPr>
              <a:t>Extracted features dataset assists in</a:t>
            </a:r>
          </a:p>
          <a:p>
            <a:pPr lvl="1"/>
            <a:r>
              <a:rPr lang="en-US" dirty="0" smtClean="0">
                <a:effectLst/>
              </a:rPr>
              <a:t>More obscure questions</a:t>
            </a:r>
          </a:p>
          <a:p>
            <a:pPr lvl="1"/>
            <a:r>
              <a:rPr lang="en-US" dirty="0" smtClean="0">
                <a:effectLst/>
              </a:rPr>
              <a:t>Functionality not in HTRC</a:t>
            </a:r>
          </a:p>
          <a:p>
            <a:pPr lvl="1"/>
            <a:r>
              <a:rPr lang="en-US" dirty="0" smtClean="0">
                <a:effectLst/>
              </a:rPr>
              <a:t>Better sensitivity to what is happening to data</a:t>
            </a:r>
          </a:p>
          <a:p>
            <a:r>
              <a:rPr lang="en-US" dirty="0" smtClean="0">
                <a:effectLst/>
              </a:rPr>
              <a:t>Avenue for approved access to restricted text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80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fi-FI" dirty="0" smtClean="0"/>
              <a:t>2 </a:t>
            </a:r>
            <a:r>
              <a:rPr lang="fi-FI" dirty="0" err="1"/>
              <a:t>trillion</a:t>
            </a:r>
            <a:r>
              <a:rPr lang="fi-FI" dirty="0"/>
              <a:t> </a:t>
            </a:r>
            <a:r>
              <a:rPr lang="fi-FI" dirty="0" err="1"/>
              <a:t>tokens</a:t>
            </a:r>
            <a:r>
              <a:rPr lang="fi-FI" dirty="0"/>
              <a:t> (</a:t>
            </a:r>
            <a:r>
              <a:rPr lang="fi-FI" dirty="0" err="1"/>
              <a:t>words</a:t>
            </a:r>
            <a:r>
              <a:rPr lang="fi-FI" dirty="0" smtClean="0"/>
              <a:t>)</a:t>
            </a:r>
            <a:endParaRPr lang="en-US" dirty="0" smtClean="0"/>
          </a:p>
          <a:p>
            <a:r>
              <a:rPr lang="en-US" dirty="0" smtClean="0"/>
              <a:t>5 billion pages</a:t>
            </a:r>
          </a:p>
          <a:p>
            <a:r>
              <a:rPr lang="en-US" dirty="0" smtClean="0"/>
              <a:t>13.6 million volumes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effectLst/>
                <a:hlinkClick r:id=""/>
              </a:rPr>
              <a:t>https://analytics.hathitrust.org/features</a:t>
            </a:r>
            <a:r>
              <a:rPr lang="en-US" dirty="0" smtClean="0">
                <a:effectLst/>
              </a:rPr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348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628" y="887324"/>
            <a:ext cx="3275004" cy="504178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6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features?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is split into sections:</a:t>
            </a:r>
          </a:p>
          <a:p>
            <a:pPr lvl="1"/>
            <a:r>
              <a:rPr lang="en-US" dirty="0" smtClean="0"/>
              <a:t> header, body, footer</a:t>
            </a:r>
          </a:p>
          <a:p>
            <a:r>
              <a:rPr lang="en-US" dirty="0" smtClean="0"/>
              <a:t>For each section:</a:t>
            </a:r>
          </a:p>
          <a:p>
            <a:pPr lvl="1"/>
            <a:r>
              <a:rPr lang="en-US" dirty="0"/>
              <a:t>Token </a:t>
            </a:r>
            <a:r>
              <a:rPr lang="en-US" dirty="0" smtClean="0"/>
              <a:t>count</a:t>
            </a:r>
          </a:p>
          <a:p>
            <a:pPr lvl="1"/>
            <a:r>
              <a:rPr lang="en-US" dirty="0" smtClean="0"/>
              <a:t>Part-of-speech-tagged </a:t>
            </a:r>
            <a:r>
              <a:rPr lang="en-US" dirty="0"/>
              <a:t>token frequencies </a:t>
            </a: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Distinguish </a:t>
            </a:r>
            <a:r>
              <a:rPr lang="en-US" sz="2400" dirty="0" smtClean="0"/>
              <a:t>“Rose</a:t>
            </a:r>
            <a:r>
              <a:rPr lang="en-US" sz="2400" dirty="0"/>
              <a:t>” (proper noun), “rose” (noun), and “rose” (</a:t>
            </a:r>
            <a:r>
              <a:rPr lang="en-US" sz="2400" dirty="0" smtClean="0"/>
              <a:t>verb)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5890"/>
            <a:ext cx="5181600" cy="37285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577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Considerations for when text is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quality</a:t>
            </a:r>
          </a:p>
          <a:p>
            <a:pPr lvl="1"/>
            <a:r>
              <a:rPr lang="en-US" dirty="0"/>
              <a:t>Clean vs. dirty </a:t>
            </a:r>
            <a:r>
              <a:rPr lang="en-US" dirty="0" smtClean="0"/>
              <a:t>OCR</a:t>
            </a:r>
          </a:p>
          <a:p>
            <a:pPr lvl="1"/>
            <a:r>
              <a:rPr lang="en-US" dirty="0" smtClean="0"/>
              <a:t>HathiTrust OCR is dirty (uncorrected)</a:t>
            </a:r>
          </a:p>
          <a:p>
            <a:r>
              <a:rPr lang="en-US" dirty="0" smtClean="0"/>
              <a:t>Text corpora</a:t>
            </a:r>
          </a:p>
          <a:p>
            <a:pPr lvl="1"/>
            <a:r>
              <a:rPr lang="en-US" dirty="0" smtClean="0"/>
              <a:t>“bodies” of text</a:t>
            </a:r>
          </a:p>
          <a:p>
            <a:pPr lvl="1"/>
            <a:r>
              <a:rPr lang="en-US" dirty="0" smtClean="0"/>
              <a:t>Refer to big collections, or to an individual’s target of analysis</a:t>
            </a:r>
          </a:p>
          <a:p>
            <a:r>
              <a:rPr lang="en-US" dirty="0" smtClean="0"/>
              <a:t>Drill down to relevant text within corpus</a:t>
            </a:r>
          </a:p>
          <a:p>
            <a:pPr lvl="1"/>
            <a:r>
              <a:rPr lang="en-US" dirty="0" smtClean="0"/>
              <a:t>Don’t always need the whole item</a:t>
            </a:r>
          </a:p>
        </p:txBody>
      </p:sp>
    </p:spTree>
    <p:extLst>
      <p:ext uri="{BB962C8B-B14F-4D97-AF65-F5344CB8AC3E}">
        <p14:creationId xmlns:p14="http://schemas.microsoft.com/office/powerpoint/2010/main" val="41878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 files:</a:t>
            </a:r>
            <a:r>
              <a:rPr lang="en-US" dirty="0"/>
              <a:t> </a:t>
            </a:r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595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"body":{</a:t>
            </a:r>
          </a:p>
          <a:p>
            <a:pPr marL="0" indent="0">
              <a:buNone/>
            </a:pPr>
            <a:r>
              <a:rPr lang="en-US" sz="2200" dirty="0"/>
              <a:t>	"tokenCount":504,</a:t>
            </a:r>
          </a:p>
          <a:p>
            <a:pPr marL="0" indent="0">
              <a:buNone/>
            </a:pPr>
            <a:r>
              <a:rPr lang="en-US" sz="2200" dirty="0"/>
              <a:t>	"lineCount":43,”</a:t>
            </a:r>
          </a:p>
          <a:p>
            <a:pPr marL="0" indent="0">
              <a:buNone/>
            </a:pPr>
            <a:r>
              <a:rPr lang="en-US" sz="2200" dirty="0"/>
              <a:t>	emptyLineCount":0,”</a:t>
            </a:r>
          </a:p>
          <a:p>
            <a:pPr marL="0" indent="0">
              <a:buNone/>
            </a:pPr>
            <a:r>
              <a:rPr lang="en-US" sz="2200" dirty="0"/>
              <a:t>	sentenceCount":12,</a:t>
            </a:r>
          </a:p>
          <a:p>
            <a:pPr marL="0" indent="0">
              <a:buNone/>
            </a:pPr>
            <a:r>
              <a:rPr lang="en-US" sz="2200" dirty="0"/>
              <a:t>	"tokenPosCount":{</a:t>
            </a:r>
          </a:p>
          <a:p>
            <a:pPr marL="800100" lvl="2" indent="0">
              <a:buNone/>
            </a:pPr>
            <a:r>
              <a:rPr lang="en-US" sz="2200" dirty="0" smtClean="0"/>
              <a:t>  </a:t>
            </a:r>
            <a:r>
              <a:rPr lang="en-US" sz="2200" dirty="0"/>
              <a:t>" S</a:t>
            </a:r>
            <a:r>
              <a:rPr lang="en-US" sz="2200" dirty="0" smtClean="0"/>
              <a:t>ynthesis</a:t>
            </a:r>
            <a:r>
              <a:rPr lang="en-US" sz="2200" dirty="0"/>
              <a:t>":{"NNP":1},</a:t>
            </a:r>
          </a:p>
          <a:p>
            <a:pPr marL="800100" lvl="2" indent="0">
              <a:buNone/>
            </a:pPr>
            <a:r>
              <a:rPr lang="en-US" sz="2200" dirty="0" smtClean="0"/>
              <a:t>  "</a:t>
            </a:r>
            <a:r>
              <a:rPr lang="en-US" sz="2200" dirty="0"/>
              <a:t>Laws":{"NNP":1},</a:t>
            </a:r>
          </a:p>
          <a:p>
            <a:pPr marL="800100" lvl="2" indent="0">
              <a:buNone/>
            </a:pPr>
            <a:r>
              <a:rPr lang="en-US" sz="2200" dirty="0" smtClean="0"/>
              <a:t>  "</a:t>
            </a:r>
            <a:r>
              <a:rPr lang="en-US" sz="2200" dirty="0"/>
              <a:t>beautiful":{"JJ":1},</a:t>
            </a:r>
          </a:p>
          <a:p>
            <a:pPr marL="800100" lvl="2" indent="0">
              <a:buNone/>
            </a:pPr>
            <a:r>
              <a:rPr lang="en-US" sz="2200" dirty="0" smtClean="0"/>
              <a:t>  "philosopher</a:t>
            </a:r>
            <a:r>
              <a:rPr lang="en-US" sz="2200" dirty="0"/>
              <a:t>":{"NN":1},</a:t>
            </a:r>
          </a:p>
          <a:p>
            <a:pPr marL="800100" lvl="2" indent="0">
              <a:buNone/>
            </a:pPr>
            <a:r>
              <a:rPr lang="en-US" dirty="0" smtClean="0"/>
              <a:t>  "</a:t>
            </a:r>
            <a:r>
              <a:rPr lang="en-US" dirty="0"/>
              <a:t>for":{"IN":1},</a:t>
            </a:r>
            <a:endParaRPr lang="en-US" sz="2200" dirty="0"/>
          </a:p>
        </p:txBody>
      </p:sp>
      <p:sp>
        <p:nvSpPr>
          <p:cNvPr id="4" name="Oval 3"/>
          <p:cNvSpPr/>
          <p:nvPr/>
        </p:nvSpPr>
        <p:spPr>
          <a:xfrm>
            <a:off x="691116" y="3763926"/>
            <a:ext cx="4603898" cy="231789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80214" y="1949304"/>
            <a:ext cx="3444949" cy="666306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92063" y="1499694"/>
            <a:ext cx="3962400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Franklin Gothic Book" charset="0"/>
                <a:ea typeface="Franklin Gothic Book" charset="0"/>
                <a:cs typeface="Franklin Gothic Book" charset="0"/>
              </a:rPr>
              <a:t>Part-of-speech tagging:</a:t>
            </a:r>
          </a:p>
          <a:p>
            <a:endParaRPr lang="en-US" sz="2400" dirty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Use Penn Treebank tags (</a:t>
            </a: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  <a:hlinkClick r:id="rId2"/>
              </a:rPr>
              <a:t>http://www.cis.upenn.edu/~treebank/home.html)</a:t>
            </a: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 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>
              <a:latin typeface="Franklin Gothic Book" charset="0"/>
              <a:ea typeface="Franklin Gothic Book" charset="0"/>
              <a:cs typeface="Franklin Gothic Book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NN – noun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NNP – proper singular noun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NNPS – proper plural noun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JJ – adjective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VB – verb (base form)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 smtClean="0">
                <a:latin typeface="Franklin Gothic Book" charset="0"/>
                <a:ea typeface="Franklin Gothic Book" charset="0"/>
                <a:cs typeface="Franklin Gothic Book" charset="0"/>
              </a:rPr>
              <a:t>IN – preposition</a:t>
            </a:r>
          </a:p>
        </p:txBody>
      </p:sp>
    </p:spTree>
    <p:extLst>
      <p:ext uri="{BB962C8B-B14F-4D97-AF65-F5344CB8AC3E}">
        <p14:creationId xmlns:p14="http://schemas.microsoft.com/office/powerpoint/2010/main" val="123317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features?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each page</a:t>
            </a:r>
          </a:p>
          <a:p>
            <a:pPr lvl="1"/>
            <a:r>
              <a:rPr lang="en-US" dirty="0" smtClean="0"/>
              <a:t>Count of </a:t>
            </a:r>
            <a:r>
              <a:rPr lang="en-US" dirty="0"/>
              <a:t>longest string of consecutive capital letters</a:t>
            </a:r>
          </a:p>
          <a:p>
            <a:pPr lvl="1"/>
            <a:r>
              <a:rPr lang="en-US" dirty="0"/>
              <a:t>Language </a:t>
            </a:r>
            <a:r>
              <a:rPr lang="en-US" dirty="0" smtClean="0"/>
              <a:t>inference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For </a:t>
            </a:r>
            <a:r>
              <a:rPr lang="en-US" dirty="0"/>
              <a:t>each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Counts of characters occurring at the beginnings and ends of lines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Sentence count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Line count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Empty line count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05" y="1825625"/>
            <a:ext cx="3724390" cy="412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9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 files: Page-level metadata 	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650" y="2119922"/>
            <a:ext cx="61087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7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 files:</a:t>
            </a:r>
            <a:r>
              <a:rPr lang="en-US" dirty="0"/>
              <a:t> </a:t>
            </a:r>
            <a:r>
              <a:rPr lang="en-US" dirty="0" smtClean="0"/>
              <a:t>Body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896" y="1842331"/>
            <a:ext cx="6781800" cy="35433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2328529" y="3423685"/>
            <a:ext cx="5858540" cy="2466752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2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 Possibilities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term counts, word clouds</a:t>
            </a:r>
          </a:p>
          <a:p>
            <a:r>
              <a:rPr lang="en-US" dirty="0"/>
              <a:t>Within-book comparison of </a:t>
            </a:r>
            <a:r>
              <a:rPr lang="en-US" dirty="0" smtClean="0"/>
              <a:t>themes</a:t>
            </a:r>
          </a:p>
          <a:p>
            <a:r>
              <a:rPr lang="en-US" dirty="0"/>
              <a:t>Identify part of book 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hapter </a:t>
            </a:r>
            <a:r>
              <a:rPr lang="en-US" dirty="0"/>
              <a:t>headings, </a:t>
            </a:r>
            <a:r>
              <a:rPr lang="en-US" dirty="0" smtClean="0"/>
              <a:t>frontispieces</a:t>
            </a:r>
            <a:endParaRPr lang="en-US" dirty="0"/>
          </a:p>
          <a:p>
            <a:r>
              <a:rPr lang="en-US" dirty="0"/>
              <a:t>Classification against metadata </a:t>
            </a:r>
          </a:p>
          <a:p>
            <a:r>
              <a:rPr lang="en-US" dirty="0" smtClean="0"/>
              <a:t>Topic </a:t>
            </a:r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4475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08" y="857250"/>
            <a:ext cx="2046485" cy="5143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0"/>
          <a:stretch/>
        </p:blipFill>
        <p:spPr>
          <a:xfrm>
            <a:off x="4112745" y="857251"/>
            <a:ext cx="5042774" cy="52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Word similarity tool, </a:t>
            </a:r>
            <a:r>
              <a:rPr lang="en-US" dirty="0"/>
              <a:t>D</a:t>
            </a:r>
            <a:r>
              <a:rPr lang="en-US" dirty="0" smtClean="0"/>
              <a:t>avid </a:t>
            </a:r>
            <a:r>
              <a:rPr lang="en-US" dirty="0" err="1"/>
              <a:t>M</a:t>
            </a:r>
            <a:r>
              <a:rPr lang="en-US" dirty="0" err="1" smtClean="0"/>
              <a:t>imno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456" y="1644866"/>
            <a:ext cx="6631088" cy="40592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3328671" y="5792604"/>
            <a:ext cx="5534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mimno.infosci.cornell.edu/wordsim/nearest.html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50">
        <p:circle/>
      </p:transition>
    </mc:Choice>
    <mc:Fallback xmlns="">
      <p:transition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pic>
        <p:nvPicPr>
          <p:cNvPr id="4" name="Content Placeholder 3" descr="Screen Shot 2016-03-11 at 2.07.14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370" y="1825625"/>
            <a:ext cx="6419260" cy="4059238"/>
          </a:xfrm>
        </p:spPr>
      </p:pic>
    </p:spTree>
    <p:extLst>
      <p:ext uri="{BB962C8B-B14F-4D97-AF65-F5344CB8AC3E}">
        <p14:creationId xmlns:p14="http://schemas.microsoft.com/office/powerpoint/2010/main" val="31416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Command line interfaces </a:t>
            </a:r>
          </a:p>
          <a:p>
            <a:pPr lvl="1"/>
            <a:r>
              <a:rPr lang="en-US" sz="2800" dirty="0" smtClean="0"/>
              <a:t>AKA shells</a:t>
            </a:r>
            <a:endParaRPr lang="en-US" sz="2800" dirty="0"/>
          </a:p>
          <a:p>
            <a:pPr lvl="1"/>
            <a:r>
              <a:rPr lang="en-US" sz="2800" dirty="0"/>
              <a:t>Mac: Terminal</a:t>
            </a:r>
          </a:p>
          <a:p>
            <a:pPr lvl="1"/>
            <a:r>
              <a:rPr lang="en-US" sz="2800" dirty="0"/>
              <a:t>Windows: Command Prompt</a:t>
            </a:r>
          </a:p>
          <a:p>
            <a:pPr lvl="2"/>
            <a:r>
              <a:rPr lang="en-US" sz="2400" dirty="0"/>
              <a:t>Alternative: Cygwin, </a:t>
            </a:r>
            <a:r>
              <a:rPr lang="en-US" sz="2400" dirty="0" err="1" smtClean="0"/>
              <a:t>GitBash</a:t>
            </a:r>
            <a:endParaRPr lang="en-US" sz="2400" dirty="0" smtClean="0"/>
          </a:p>
          <a:p>
            <a:r>
              <a:rPr lang="en-US" sz="3200" dirty="0" smtClean="0"/>
              <a:t>We’ll use the command line interface in PythonAnywhere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Tips for working on the command line</a:t>
            </a:r>
          </a:p>
          <a:p>
            <a:r>
              <a:rPr lang="en-US" sz="3200" dirty="0"/>
              <a:t>Directory = folder</a:t>
            </a:r>
          </a:p>
          <a:p>
            <a:r>
              <a:rPr lang="en-US" sz="3200" dirty="0"/>
              <a:t>Case, spaces, and punctuation matter</a:t>
            </a:r>
          </a:p>
          <a:p>
            <a:r>
              <a:rPr lang="en-US" sz="3200" dirty="0"/>
              <a:t>Tab to autocomplete a line</a:t>
            </a:r>
          </a:p>
          <a:p>
            <a:r>
              <a:rPr lang="en-US" sz="3200" dirty="0"/>
              <a:t>Hit up/down arrow to see last commands entered</a:t>
            </a:r>
          </a:p>
        </p:txBody>
      </p:sp>
    </p:spTree>
    <p:extLst>
      <p:ext uri="{BB962C8B-B14F-4D97-AF65-F5344CB8AC3E}">
        <p14:creationId xmlns:p14="http://schemas.microsoft.com/office/powerpoint/2010/main" val="4586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Finding text</a:t>
            </a:r>
          </a:p>
        </p:txBody>
      </p:sp>
      <p:sp>
        <p:nvSpPr>
          <p:cNvPr id="150" name="Shape 15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Not always easy</a:t>
            </a:r>
          </a:p>
          <a:p>
            <a:pPr lvl="1">
              <a:lnSpc>
                <a:spcPct val="115000"/>
              </a:lnSpc>
            </a:pPr>
            <a:r>
              <a:rPr lang="en" dirty="0"/>
              <a:t>	copyright restrictions</a:t>
            </a:r>
          </a:p>
          <a:p>
            <a:pPr lvl="1">
              <a:lnSpc>
                <a:spcPct val="115000"/>
              </a:lnSpc>
            </a:pPr>
            <a:r>
              <a:rPr lang="en" dirty="0"/>
              <a:t>	licensing restrictions</a:t>
            </a:r>
          </a:p>
          <a:p>
            <a:pPr lvl="1">
              <a:lnSpc>
                <a:spcPct val="115000"/>
              </a:lnSpc>
            </a:pPr>
            <a:r>
              <a:rPr lang="en" dirty="0"/>
              <a:t>	format </a:t>
            </a:r>
            <a:r>
              <a:rPr lang="en" dirty="0" smtClean="0"/>
              <a:t>limitation</a:t>
            </a:r>
            <a:r>
              <a:rPr lang="en-US" dirty="0" smtClean="0"/>
              <a:t>s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 </a:t>
            </a:r>
            <a:r>
              <a:rPr lang="en-US" dirty="0" smtClean="0"/>
              <a:t>  hard-to-navigate systems</a:t>
            </a:r>
          </a:p>
          <a:p>
            <a:pPr marL="57150" indent="0">
              <a:lnSpc>
                <a:spcPct val="115000"/>
              </a:lnSpc>
              <a:buNone/>
            </a:pPr>
            <a:r>
              <a:rPr lang="en" dirty="0"/>
              <a:t>** </a:t>
            </a:r>
            <a:r>
              <a:rPr lang="en-US" dirty="0"/>
              <a:t>issues </a:t>
            </a:r>
            <a:r>
              <a:rPr lang="en" dirty="0"/>
              <a:t>become more pronounced at scale</a:t>
            </a:r>
            <a:r>
              <a:rPr lang="en-US" dirty="0"/>
              <a:t>**</a:t>
            </a:r>
            <a:endParaRPr lang="en-US" sz="2400" dirty="0"/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 smtClean="0">
                <a:sym typeface="Wingdings"/>
              </a:rPr>
              <a:t>	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608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the command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Some basic commands: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cd – Change directory – ex. cd /</a:t>
            </a:r>
            <a:r>
              <a:rPr lang="en-US" dirty="0" smtClean="0"/>
              <a:t>Downloads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ls – list the files and directories – ex. ls –</a:t>
            </a:r>
            <a:r>
              <a:rPr lang="en-US" dirty="0" smtClean="0"/>
              <a:t>l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err="1"/>
              <a:t>pwd</a:t>
            </a:r>
            <a:r>
              <a:rPr lang="en-US" dirty="0"/>
              <a:t> – see which directory you’re in 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err="1"/>
              <a:t>mkdir</a:t>
            </a:r>
            <a:r>
              <a:rPr lang="en-US" dirty="0"/>
              <a:t> – make a directory – ex.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smtClean="0"/>
              <a:t>project1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mv – rename a file – ex. mv book1.txt </a:t>
            </a:r>
            <a:r>
              <a:rPr lang="en-US" dirty="0" smtClean="0"/>
              <a:t>book5.txt</a:t>
            </a:r>
            <a:endParaRPr lang="en-US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/>
              <a:t>less – view (but not edit) a file – ex. less book5.txt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343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do a few activities to practice working with HTRC EF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View proper nouns in the Extracted Features for a volume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word counts in the Extracted Features for a volume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2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proper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Open shell and type</a:t>
            </a:r>
            <a:r>
              <a:rPr lang="zh-CN" altLang="en-US" dirty="0"/>
              <a:t> </a:t>
            </a:r>
            <a:r>
              <a:rPr lang="en-US" altLang="zh-CN" dirty="0"/>
              <a:t>command: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8483" y="5804405"/>
            <a:ext cx="667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 Regular" charset="0"/>
                <a:cs typeface="Calibri Regular" charset="0"/>
              </a:rPr>
              <a:t>python </a:t>
            </a:r>
            <a:r>
              <a:rPr lang="en-US" sz="1400" dirty="0" err="1">
                <a:latin typeface="Calibri Regular" charset="0"/>
                <a:cs typeface="Calibri Regular" charset="0"/>
              </a:rPr>
              <a:t>word_frequencies.py</a:t>
            </a:r>
            <a:r>
              <a:rPr lang="en-US" sz="1400" dirty="0">
                <a:latin typeface="Calibri Regular" charset="0"/>
                <a:cs typeface="Calibri Regular" charset="0"/>
              </a:rPr>
              <a:t> </a:t>
            </a:r>
            <a:r>
              <a:rPr lang="en-US" sz="1400" dirty="0">
                <a:latin typeface="Calibri Regular" charset="0"/>
              </a:rPr>
              <a:t>hvd.hn6ltf</a:t>
            </a:r>
            <a:r>
              <a:rPr lang="nl-NL" sz="1400" dirty="0" smtClean="0">
                <a:latin typeface="Calibri Regular" charset="0"/>
              </a:rPr>
              <a:t>.</a:t>
            </a:r>
            <a:r>
              <a:rPr lang="nl-NL" sz="1400" dirty="0" err="1" smtClean="0">
                <a:latin typeface="Calibri Regular" charset="0"/>
              </a:rPr>
              <a:t>basic.json</a:t>
            </a:r>
            <a:r>
              <a:rPr lang="en-US" sz="1400" dirty="0" smtClean="0">
                <a:latin typeface="Calibri Regular" charset="0"/>
              </a:rPr>
              <a:t> </a:t>
            </a:r>
            <a:endParaRPr lang="en-US" sz="1400" dirty="0">
              <a:latin typeface="Calibri Regular" charset="0"/>
              <a:cs typeface="Calibri Regular" charset="0"/>
            </a:endParaRPr>
          </a:p>
        </p:txBody>
      </p:sp>
      <p:pic>
        <p:nvPicPr>
          <p:cNvPr id="6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1944" r="6325" b="8668"/>
          <a:stretch/>
        </p:blipFill>
        <p:spPr>
          <a:xfrm>
            <a:off x="3118483" y="2465181"/>
            <a:ext cx="5955033" cy="3273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176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proper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command: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" t="11944" r="6325" b="8668"/>
          <a:stretch/>
        </p:blipFill>
        <p:spPr>
          <a:xfrm>
            <a:off x="2580921" y="2434856"/>
            <a:ext cx="6478019" cy="35611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ular Callout 7"/>
          <p:cNvSpPr/>
          <p:nvPr/>
        </p:nvSpPr>
        <p:spPr>
          <a:xfrm>
            <a:off x="3156108" y="3575662"/>
            <a:ext cx="1473200" cy="982133"/>
          </a:xfrm>
          <a:prstGeom prst="wedgeRectCallout">
            <a:avLst>
              <a:gd name="adj1" fmla="val -46520"/>
              <a:gd name="adj2" fmla="val -10708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00"/>
                </a:solidFill>
                <a:latin typeface="Calibri Regular" charset="0"/>
                <a:cs typeface="Calibri Regular" charset="0"/>
              </a:rPr>
              <a:t>If you don’t get an error, it ran correctly.</a:t>
            </a:r>
          </a:p>
        </p:txBody>
      </p:sp>
    </p:spTree>
    <p:extLst>
      <p:ext uri="{BB962C8B-B14F-4D97-AF65-F5344CB8AC3E}">
        <p14:creationId xmlns:p14="http://schemas.microsoft.com/office/powerpoint/2010/main" val="170275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proper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 anchor="t">
            <a:normAutofit/>
          </a:bodyPr>
          <a:lstStyle/>
          <a:p>
            <a:pPr marL="0" indent="0">
              <a:buNone/>
            </a:pP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results: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49" y="2307797"/>
            <a:ext cx="5760916" cy="37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5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Compare word usage</a:t>
            </a:r>
            <a:endParaRPr lang="en-US" sz="31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script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181" y="2156858"/>
            <a:ext cx="5589638" cy="35933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65524" y="5750196"/>
            <a:ext cx="390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python </a:t>
            </a:r>
            <a:r>
              <a:rPr lang="en-US" dirty="0" err="1">
                <a:latin typeface="Franklin Gothic Book" charset="0"/>
                <a:ea typeface="Franklin Gothic Book" charset="0"/>
                <a:cs typeface="Franklin Gothic Book" charset="0"/>
              </a:rPr>
              <a:t>max_occurance.py</a:t>
            </a:r>
            <a:r>
              <a:rPr lang="en-US" dirty="0">
                <a:latin typeface="Franklin Gothic Book" charset="0"/>
                <a:ea typeface="Franklin Gothic Book" charset="0"/>
                <a:cs typeface="Franklin Gothic Book" charset="0"/>
              </a:rPr>
              <a:t> 'vampire'</a:t>
            </a:r>
          </a:p>
        </p:txBody>
      </p:sp>
    </p:spTree>
    <p:extLst>
      <p:ext uri="{BB962C8B-B14F-4D97-AF65-F5344CB8AC3E}">
        <p14:creationId xmlns:p14="http://schemas.microsoft.com/office/powerpoint/2010/main" val="51941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Compare word usage</a:t>
            </a:r>
            <a:endParaRPr lang="en-US" sz="3100" i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03" y="2376997"/>
            <a:ext cx="6510594" cy="350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6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features: accessing HT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Downloadable </a:t>
            </a:r>
            <a:r>
              <a:rPr lang="en-US" dirty="0"/>
              <a:t>data to work with on your own machine</a:t>
            </a:r>
          </a:p>
          <a:p>
            <a:r>
              <a:rPr lang="en-US" dirty="0" smtClean="0"/>
              <a:t>Several ways to get access</a:t>
            </a:r>
          </a:p>
          <a:p>
            <a:r>
              <a:rPr lang="en-US" dirty="0" smtClean="0"/>
              <a:t>Metadata</a:t>
            </a:r>
          </a:p>
          <a:p>
            <a:pPr lvl="1"/>
            <a:r>
              <a:rPr lang="en-US" dirty="0" err="1">
                <a:latin typeface="Franklin Gothic Book Regular" charset="0"/>
              </a:rPr>
              <a:t>Hathifiles</a:t>
            </a:r>
            <a:r>
              <a:rPr lang="en-US" dirty="0">
                <a:latin typeface="Franklin Gothic Book Regular" charset="0"/>
              </a:rPr>
              <a:t>: </a:t>
            </a:r>
            <a:r>
              <a:rPr lang="en-US" dirty="0" smtClean="0">
                <a:latin typeface="Franklin Gothic Book Regular" charset="0"/>
              </a:rPr>
              <a:t>files of abbreviated </a:t>
            </a:r>
            <a:r>
              <a:rPr lang="en-US" dirty="0">
                <a:latin typeface="Franklin Gothic Book Regular" charset="0"/>
              </a:rPr>
              <a:t>bibliographic metadata </a:t>
            </a:r>
            <a:endParaRPr lang="en-US" dirty="0" smtClean="0">
              <a:latin typeface="Franklin Gothic Book Regular" charset="0"/>
            </a:endParaRPr>
          </a:p>
          <a:p>
            <a:pPr lvl="1"/>
            <a:r>
              <a:rPr lang="en-US" dirty="0" smtClean="0">
                <a:latin typeface="Franklin Gothic Book Regular" charset="0"/>
              </a:rPr>
              <a:t>Bibliographic </a:t>
            </a:r>
            <a:r>
              <a:rPr lang="en-US" dirty="0">
                <a:latin typeface="Franklin Gothic Book Regular" charset="0"/>
              </a:rPr>
              <a:t>API: </a:t>
            </a:r>
            <a:r>
              <a:rPr lang="en-US" dirty="0" smtClean="0">
                <a:latin typeface="Franklin Gothic Book Regular" charset="0"/>
              </a:rPr>
              <a:t>files of full </a:t>
            </a:r>
            <a:r>
              <a:rPr lang="en-US" dirty="0">
                <a:latin typeface="Franklin Gothic Book Regular" charset="0"/>
              </a:rPr>
              <a:t>bibliographic, rights, and volume </a:t>
            </a:r>
            <a:r>
              <a:rPr lang="en-US" dirty="0" smtClean="0">
                <a:latin typeface="Franklin Gothic Book Regular" charset="0"/>
              </a:rPr>
              <a:t>information</a:t>
            </a:r>
          </a:p>
          <a:p>
            <a:r>
              <a:rPr lang="en-US" dirty="0" smtClean="0">
                <a:latin typeface="Franklin Gothic Book Regular" charset="0"/>
              </a:rPr>
              <a:t>Full text data</a:t>
            </a:r>
          </a:p>
          <a:p>
            <a:pPr lvl="1"/>
            <a:r>
              <a:rPr lang="en-US" dirty="0">
                <a:latin typeface="Franklin Gothic Book Regular" charset="0"/>
              </a:rPr>
              <a:t>Data API: retrieve content (page images and/or OCR) for volumes in the HT</a:t>
            </a:r>
          </a:p>
          <a:p>
            <a:pPr lvl="1"/>
            <a:r>
              <a:rPr lang="en-US" dirty="0">
                <a:latin typeface="Franklin Gothic Book Regular" charset="0"/>
              </a:rPr>
              <a:t>Custom data request: for bulk access to OCR text for volumes in the </a:t>
            </a:r>
            <a:r>
              <a:rPr lang="en-US" dirty="0" smtClean="0">
                <a:latin typeface="Franklin Gothic Book Regular" charset="0"/>
              </a:rPr>
              <a:t>HT</a:t>
            </a:r>
          </a:p>
          <a:p>
            <a:pPr lvl="1"/>
            <a:r>
              <a:rPr lang="en-US" dirty="0" smtClean="0">
                <a:latin typeface="Franklin Gothic Book Regular" charset="0"/>
              </a:rPr>
              <a:t>HTRC Data Capsule</a:t>
            </a:r>
            <a:endParaRPr lang="en-US" dirty="0">
              <a:latin typeface="Franklin Gothic Book Regular" charset="0"/>
            </a:endParaRPr>
          </a:p>
          <a:p>
            <a:pPr lvl="1"/>
            <a:endParaRPr lang="en-US" dirty="0" smtClean="0">
              <a:latin typeface="Franklin Gothic Book Regular" charset="0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6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98" y="2708127"/>
            <a:ext cx="10515600" cy="726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Questions?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97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Finding text: vendor databases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-US" dirty="0" smtClean="0"/>
              <a:t>Be aware of licensing restrictions</a:t>
            </a:r>
          </a:p>
          <a:p>
            <a:r>
              <a:rPr lang="en-US" dirty="0" smtClean="0"/>
              <a:t>Strategies</a:t>
            </a:r>
          </a:p>
          <a:p>
            <a:pPr lvl="1"/>
            <a:r>
              <a:rPr lang="en-US" dirty="0" smtClean="0"/>
              <a:t>Addendums to libraries’ contracts </a:t>
            </a:r>
          </a:p>
          <a:p>
            <a:pPr lvl="1"/>
            <a:r>
              <a:rPr lang="en-US" dirty="0" smtClean="0"/>
              <a:t>Vendor-provided services</a:t>
            </a:r>
          </a:p>
          <a:p>
            <a:pPr lvl="1"/>
            <a:r>
              <a:rPr lang="en-US" dirty="0" smtClean="0"/>
              <a:t>Asking for special permission case-by-case</a:t>
            </a:r>
          </a:p>
          <a:p>
            <a:r>
              <a:rPr lang="en-US" dirty="0" smtClean="0"/>
              <a:t>Some (U.S.) vendors are creating access models accessing text for data mining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86768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Finding text: digital collections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Wealth of material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But: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</a:t>
            </a:r>
            <a:r>
              <a:rPr lang="en-US" dirty="0" smtClean="0"/>
              <a:t>ften </a:t>
            </a:r>
            <a:r>
              <a:rPr lang="en-US" dirty="0" err="1" smtClean="0"/>
              <a:t>siloed</a:t>
            </a:r>
            <a:r>
              <a:rPr lang="en-US" dirty="0" smtClean="0"/>
              <a:t>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</a:t>
            </a:r>
            <a:r>
              <a:rPr lang="en-US" dirty="0" smtClean="0"/>
              <a:t>ccess not formulated for research at scale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Things to look for: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</a:t>
            </a:r>
            <a:r>
              <a:rPr lang="en-US" dirty="0" smtClean="0"/>
              <a:t>lain text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Bulk download </a:t>
            </a:r>
          </a:p>
        </p:txBody>
      </p:sp>
    </p:spTree>
    <p:extLst>
      <p:ext uri="{BB962C8B-B14F-4D97-AF65-F5344CB8AC3E}">
        <p14:creationId xmlns:p14="http://schemas.microsoft.com/office/powerpoint/2010/main" val="5464110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smtClean="0"/>
              <a:t>Finding text: social </a:t>
            </a:r>
            <a:r>
              <a:rPr lang="en-US" dirty="0"/>
              <a:t>m</a:t>
            </a:r>
            <a:r>
              <a:rPr lang="en-US" dirty="0" smtClean="0"/>
              <a:t>edia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Twitter </a:t>
            </a:r>
          </a:p>
          <a:p>
            <a:r>
              <a:rPr lang="en-US" dirty="0" smtClean="0"/>
              <a:t>Facebook </a:t>
            </a:r>
          </a:p>
          <a:p>
            <a:r>
              <a:rPr lang="en-US" dirty="0" err="1" smtClean="0"/>
              <a:t>Reddit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514350" indent="-457200"/>
            <a:r>
              <a:rPr lang="en-US" dirty="0" smtClean="0"/>
              <a:t>Some platforms make it easier than others to access data</a:t>
            </a:r>
          </a:p>
          <a:p>
            <a:pPr marL="971550" lvl="1" indent="-457200"/>
            <a:r>
              <a:rPr lang="en-US" dirty="0" smtClean="0"/>
              <a:t>Twitter is more available than Facebook</a:t>
            </a:r>
          </a:p>
          <a:p>
            <a:pPr marL="514350" indent="-457200"/>
            <a:r>
              <a:rPr lang="en-US" dirty="0" smtClean="0"/>
              <a:t>Can find examples online of code to reuse to grab data</a:t>
            </a:r>
          </a:p>
          <a:p>
            <a:pPr marL="514350" indent="-457200"/>
            <a:endParaRPr lang="en-US" dirty="0" smtClean="0"/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799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A</a:t>
            </a:r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utomating retrieval: APIs</a:t>
            </a:r>
            <a:endParaRPr lang="en" dirty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</p:txBody>
      </p:sp>
      <p:sp>
        <p:nvSpPr>
          <p:cNvPr id="176" name="Shape 17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/>
          <a:p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Application </a:t>
            </a:r>
            <a:r>
              <a:rPr lang="en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Programming </a:t>
            </a:r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Interfaces</a:t>
            </a:r>
            <a:endParaRPr lang="en-US" dirty="0" smtClean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  <a:p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Digital </a:t>
            </a:r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paths to and from </a:t>
            </a:r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systems </a:t>
            </a:r>
            <a:r>
              <a:rPr lang="en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or </a:t>
            </a:r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collections</a:t>
            </a:r>
            <a:endParaRPr lang="en-US" dirty="0" smtClean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  <a:p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Can be used to g</a:t>
            </a:r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ain </a:t>
            </a:r>
            <a:r>
              <a:rPr lang="en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programmatic access </a:t>
            </a:r>
            <a:endParaRPr lang="en-US" dirty="0" smtClean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  <a:p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Write </a:t>
            </a:r>
            <a:r>
              <a:rPr lang="en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code to retrieve </a:t>
            </a:r>
            <a:r>
              <a:rPr lang="en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content</a:t>
            </a:r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 </a:t>
            </a:r>
            <a:endParaRPr lang="en-US" dirty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  <a:p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Sometimes have graphical user interface (GUI)</a:t>
            </a:r>
          </a:p>
          <a:p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Examples: </a:t>
            </a:r>
          </a:p>
          <a:p>
            <a:pPr lvl="1"/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Amazon API</a:t>
            </a:r>
          </a:p>
          <a:p>
            <a:pPr lvl="1"/>
            <a:r>
              <a:rPr lang="en-US" dirty="0" smtClean="0">
                <a:latin typeface="Franklin Gothic Book Regular" charset="0"/>
                <a:ea typeface="Franklin Gothic Book Regular" charset="0"/>
                <a:cs typeface="Franklin Gothic Book Regular" charset="0"/>
              </a:rPr>
              <a:t>HathiTrust API</a:t>
            </a:r>
            <a:r>
              <a:rPr lang="en-US" dirty="0">
                <a:latin typeface="Franklin Gothic Book Regular" charset="0"/>
                <a:ea typeface="Franklin Gothic Book Regular" charset="0"/>
                <a:cs typeface="Franklin Gothic Book Regular" charset="0"/>
              </a:rPr>
              <a:t>s</a:t>
            </a:r>
            <a:endParaRPr lang="en" dirty="0">
              <a:latin typeface="Franklin Gothic Book Regular" charset="0"/>
              <a:ea typeface="Franklin Gothic Book Regular" charset="0"/>
              <a:cs typeface="Franklin Gothic Book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2005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retrieval: 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lots of text on the web, and scraping helps you get it without tedious copying-and-pasting</a:t>
            </a:r>
          </a:p>
          <a:p>
            <a:pPr lvl="1"/>
            <a:r>
              <a:rPr lang="en" dirty="0" smtClean="0"/>
              <a:t>Method for bulk downloading</a:t>
            </a:r>
            <a:endParaRPr lang="en-US" dirty="0" smtClean="0"/>
          </a:p>
          <a:p>
            <a:r>
              <a:rPr lang="en-US" dirty="0" smtClean="0"/>
              <a:t>Unix libraries for scraping</a:t>
            </a:r>
          </a:p>
          <a:p>
            <a:pPr lvl="1"/>
            <a:r>
              <a:rPr lang="en-US" dirty="0" smtClean="0"/>
              <a:t>Curl</a:t>
            </a:r>
          </a:p>
          <a:p>
            <a:pPr lvl="1"/>
            <a:r>
              <a:rPr lang="en-US" dirty="0" err="1" smtClean="0"/>
              <a:t>Wget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" dirty="0" smtClean="0"/>
              <a:t>Use commands and/or scripts to pull text from webpages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06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Automating retrieval: transferring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FTP (File Transfer Protocol) and SFTP (SSH File Transfer Protocol)</a:t>
            </a:r>
          </a:p>
          <a:p>
            <a:pPr lvl="1"/>
            <a:r>
              <a:rPr lang="en-US" dirty="0" smtClean="0"/>
              <a:t>Way to move files on and off a server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sync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Efficient because it sends only the differences between the files at the source location and the files at the destination location</a:t>
            </a:r>
          </a:p>
          <a:p>
            <a:pPr lvl="1"/>
            <a:r>
              <a:rPr lang="en-US" dirty="0"/>
              <a:t>Use to download HTRC Extracted Features </a:t>
            </a:r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3173058" y="4308086"/>
            <a:ext cx="734789" cy="996042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753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ku_2016_slidemaster" id="{F7984383-0F72-EA42-89BD-BE880129F885}" vid="{5EBAAE31-6C59-2042-AEB3-436DD48BAB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hku_2016_slidemaster</Template>
  <TotalTime>3252</TotalTime>
  <Words>1114</Words>
  <Application>Microsoft Macintosh PowerPoint</Application>
  <PresentationFormat>Widescreen</PresentationFormat>
  <Paragraphs>221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</vt:lpstr>
      <vt:lpstr>Calibri Regular</vt:lpstr>
      <vt:lpstr>Courier New</vt:lpstr>
      <vt:lpstr>DengXian</vt:lpstr>
      <vt:lpstr>Franklin Gothic Book</vt:lpstr>
      <vt:lpstr>Franklin Gothic Book Regular</vt:lpstr>
      <vt:lpstr>MS PGothic</vt:lpstr>
      <vt:lpstr>Wingdings</vt:lpstr>
      <vt:lpstr>Arial</vt:lpstr>
      <vt:lpstr>Office Theme</vt:lpstr>
      <vt:lpstr>Text Analysis with the HTRC Extracted Features</vt:lpstr>
      <vt:lpstr>Considerations for when text is data</vt:lpstr>
      <vt:lpstr>Finding text</vt:lpstr>
      <vt:lpstr>Finding text: vendor databases</vt:lpstr>
      <vt:lpstr>Finding text: digital collections</vt:lpstr>
      <vt:lpstr>Finding text: social media </vt:lpstr>
      <vt:lpstr>Automating retrieval: APIs</vt:lpstr>
      <vt:lpstr>Automating retrieval: web scraping</vt:lpstr>
      <vt:lpstr>Automating retrieval: transferring files</vt:lpstr>
      <vt:lpstr>Non-consumptive research paradigm</vt:lpstr>
      <vt:lpstr>Non-consumptive access to text</vt:lpstr>
      <vt:lpstr>HTRC Extracted Features</vt:lpstr>
      <vt:lpstr>HTRC Extracted Features Dataset</vt:lpstr>
      <vt:lpstr>Larger corpora allow for new insights</vt:lpstr>
      <vt:lpstr>What are features?</vt:lpstr>
      <vt:lpstr>Extracted Features Dataset</vt:lpstr>
      <vt:lpstr>Data</vt:lpstr>
      <vt:lpstr>Example</vt:lpstr>
      <vt:lpstr>What features?</vt:lpstr>
      <vt:lpstr>EF files: Body</vt:lpstr>
      <vt:lpstr>What features?</vt:lpstr>
      <vt:lpstr>EF files: Page-level metadata  </vt:lpstr>
      <vt:lpstr>EF files: Body</vt:lpstr>
      <vt:lpstr>EF Possibilities</vt:lpstr>
      <vt:lpstr>PowerPoint Presentation</vt:lpstr>
      <vt:lpstr>Word similarity tool, David Mimno</vt:lpstr>
      <vt:lpstr>Intro to the command line</vt:lpstr>
      <vt:lpstr>Intro to the command line</vt:lpstr>
      <vt:lpstr>Intro to the command line</vt:lpstr>
      <vt:lpstr>Intro to the command line</vt:lpstr>
      <vt:lpstr>Hands on</vt:lpstr>
      <vt:lpstr>See proper nouns</vt:lpstr>
      <vt:lpstr>See proper nouns</vt:lpstr>
      <vt:lpstr>See proper nouns</vt:lpstr>
      <vt:lpstr>Compare word usage</vt:lpstr>
      <vt:lpstr>Compare word usage</vt:lpstr>
      <vt:lpstr>Beyond features: accessing HT data</vt:lpstr>
      <vt:lpstr>PowerPoint Presentation</vt:lpstr>
    </vt:vector>
  </TitlesOfParts>
  <Company>University of Illinois at Urbana-Champaign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Voyant: An Introduction</dc:title>
  <dc:creator>Green, Harriett E</dc:creator>
  <cp:lastModifiedBy>Microsoft Office User</cp:lastModifiedBy>
  <cp:revision>32</cp:revision>
  <dcterms:created xsi:type="dcterms:W3CDTF">2016-11-12T13:54:19Z</dcterms:created>
  <dcterms:modified xsi:type="dcterms:W3CDTF">2016-11-27T20:18:32Z</dcterms:modified>
</cp:coreProperties>
</file>