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67" r:id="rId1"/>
  </p:sldMasterIdLst>
  <p:notesMasterIdLst>
    <p:notesMasterId r:id="rId44"/>
  </p:notesMasterIdLst>
  <p:sldIdLst>
    <p:sldId id="256" r:id="rId2"/>
    <p:sldId id="590" r:id="rId3"/>
    <p:sldId id="497" r:id="rId4"/>
    <p:sldId id="566" r:id="rId5"/>
    <p:sldId id="612" r:id="rId6"/>
    <p:sldId id="589" r:id="rId7"/>
    <p:sldId id="591" r:id="rId8"/>
    <p:sldId id="583" r:id="rId9"/>
    <p:sldId id="587" r:id="rId10"/>
    <p:sldId id="584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85" r:id="rId19"/>
    <p:sldId id="599" r:id="rId20"/>
    <p:sldId id="600" r:id="rId21"/>
    <p:sldId id="601" r:id="rId22"/>
    <p:sldId id="578" r:id="rId23"/>
    <p:sldId id="602" r:id="rId24"/>
    <p:sldId id="608" r:id="rId25"/>
    <p:sldId id="603" r:id="rId26"/>
    <p:sldId id="604" r:id="rId27"/>
    <p:sldId id="605" r:id="rId28"/>
    <p:sldId id="606" r:id="rId29"/>
    <p:sldId id="607" r:id="rId30"/>
    <p:sldId id="609" r:id="rId31"/>
    <p:sldId id="610" r:id="rId32"/>
    <p:sldId id="613" r:id="rId33"/>
    <p:sldId id="615" r:id="rId34"/>
    <p:sldId id="614" r:id="rId35"/>
    <p:sldId id="616" r:id="rId36"/>
    <p:sldId id="617" r:id="rId37"/>
    <p:sldId id="618" r:id="rId38"/>
    <p:sldId id="619" r:id="rId39"/>
    <p:sldId id="620" r:id="rId40"/>
    <p:sldId id="621" r:id="rId41"/>
    <p:sldId id="554" r:id="rId42"/>
    <p:sldId id="611" r:id="rId4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A15"/>
    <a:srgbClr val="FF3300"/>
    <a:srgbClr val="E88808"/>
    <a:srgbClr val="FF9900"/>
    <a:srgbClr val="FA0202"/>
    <a:srgbClr val="0000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47" autoAdjust="0"/>
    <p:restoredTop sz="86332" autoAdjust="0"/>
  </p:normalViewPr>
  <p:slideViewPr>
    <p:cSldViewPr>
      <p:cViewPr varScale="1">
        <p:scale>
          <a:sx n="70" d="100"/>
          <a:sy n="70" d="100"/>
        </p:scale>
        <p:origin x="118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8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4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8879-DF43-4E70-953E-02B290A5717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48C84-AD1E-4665-A6AE-68BD18CB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EE8861-8FF0-40BF-A9BF-45F3A6F568B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74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C9495D-4EF2-46E6-99CE-0BF9BCACE3A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34A44-04D3-4DC4-8F19-52F6AD6C2E0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2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44BF5E-F225-4B71-9A2A-01AC4F714DE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20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D3C2A-61FF-4407-9517-2AF2F9D424E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860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A9E4D-812F-47CC-B64C-613394E7E9D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9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E798-BF6D-43E0-A53A-C358C324324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45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93CE2-43F6-48C1-99C8-AA031BACCB97}" type="slidenum">
              <a:rPr lang="zh-CN" altLang="en-US"/>
              <a:pPr/>
              <a:t>22</a:t>
            </a:fld>
            <a:endParaRPr lang="zh-CN" alt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91" y="4344359"/>
            <a:ext cx="5030018" cy="4114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2007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  </a:t>
            </a:r>
          </a:p>
          <a:p>
            <a:r>
              <a:rPr lang="en-US" dirty="0"/>
              <a:t>18 samples got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48C84-AD1E-4665-A6AE-68BD18CBF49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9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9038" y="6177400"/>
            <a:ext cx="4121771" cy="544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8979" y="6177399"/>
            <a:ext cx="2153438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hidden">
          <a:xfrm>
            <a:off x="0" y="1724025"/>
            <a:ext cx="9144000" cy="26193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18824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HathiTr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571500" y="1524000"/>
            <a:ext cx="8001000" cy="1588"/>
          </a:xfrm>
          <a:prstGeom prst="line">
            <a:avLst/>
          </a:prstGeom>
          <a:noFill/>
          <a:ln w="12700">
            <a:solidFill>
              <a:srgbClr val="D57007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8958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813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HathiTr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7585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2" y="593369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2" y="1536633"/>
            <a:ext cx="39998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2" y="1536633"/>
            <a:ext cx="39998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4611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176964"/>
            <a:ext cx="4121771" cy="544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8590" y="6176963"/>
            <a:ext cx="2153438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6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0166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54401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176964"/>
            <a:ext cx="4121771" cy="544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8590" y="6176963"/>
            <a:ext cx="2153438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1286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1286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76964"/>
            <a:ext cx="4121771" cy="544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8590" y="6176963"/>
            <a:ext cx="2153438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4597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4597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76964"/>
            <a:ext cx="4121771" cy="544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8590" y="6176963"/>
            <a:ext cx="2153438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2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176964"/>
            <a:ext cx="4121771" cy="544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8590" y="6176963"/>
            <a:ext cx="2153438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2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176964"/>
            <a:ext cx="4121771" cy="544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8590" y="6176963"/>
            <a:ext cx="2153438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1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76964"/>
            <a:ext cx="4121771" cy="544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8590" y="6176963"/>
            <a:ext cx="2153438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76964"/>
            <a:ext cx="4121771" cy="544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8590" y="6176963"/>
            <a:ext cx="2153438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3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6176963"/>
            <a:ext cx="9144001" cy="691671"/>
          </a:xfrm>
          <a:prstGeom prst="rect">
            <a:avLst/>
          </a:prstGeom>
          <a:solidFill>
            <a:srgbClr val="319F8D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ranklin Gothic Book Regular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05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176964"/>
            <a:ext cx="4121771" cy="544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fld id="{B0C4986D-6BE9-4264-908F-02DB36FD8D6C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8590" y="6176963"/>
            <a:ext cx="2153438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r>
              <a:rPr lang="en-US"/>
              <a:t>Footer Text</a:t>
            </a:r>
            <a:endParaRPr lang="en-US" dirty="0"/>
          </a:p>
        </p:txBody>
      </p:sp>
      <p:pic>
        <p:nvPicPr>
          <p:cNvPr id="7" name="image2.png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40198" y="6224845"/>
            <a:ext cx="329246" cy="500442"/>
          </a:xfrm>
          <a:prstGeom prst="rect">
            <a:avLst/>
          </a:prstGeom>
        </p:spPr>
      </p:pic>
      <p:pic>
        <p:nvPicPr>
          <p:cNvPr id="10" name="image1.jpeg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71199" y="6224846"/>
            <a:ext cx="344152" cy="46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charset="0"/>
        <a:buChar char="o"/>
        <a:defRPr sz="1800" b="0" i="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charset="2"/>
        <a:buChar char="§"/>
        <a:defRPr sz="1500" b="0" i="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charset="0"/>
        <a:buChar char="o"/>
        <a:defRPr sz="1350" b="0" i="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" y="2514600"/>
            <a:ext cx="9144000" cy="838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dirty="0">
                <a:effectLst/>
              </a:rPr>
              <a:t>WEKA: A Friendly Interactive Exploration</a:t>
            </a:r>
            <a:endParaRPr lang="en-US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76" name="Text Box 8"/>
          <p:cNvSpPr txBox="1">
            <a:spLocks noChangeArrowheads="1"/>
          </p:cNvSpPr>
          <p:nvPr/>
        </p:nvSpPr>
        <p:spPr bwMode="auto">
          <a:xfrm>
            <a:off x="609600" y="4357635"/>
            <a:ext cx="4495800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/>
              <a:t>J. Stephen Downie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School of Information Sciences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University of Illinois at Urbana-Champaign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jdownie@illinois.edu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90152" y="4343400"/>
            <a:ext cx="4495800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/>
              <a:t>Xiao Hu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Faculty of Education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University of Hong Kong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xiaoxhu@hku.hk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689484" y="366713"/>
            <a:ext cx="8280400" cy="552450"/>
          </a:xfrm>
        </p:spPr>
        <p:txBody>
          <a:bodyPr>
            <a:noAutofit/>
          </a:bodyPr>
          <a:lstStyle/>
          <a:p>
            <a:pPr eaLnBrk="1" hangingPunct="1"/>
            <a:r>
              <a:rPr lang="en-US" sz="4400" dirty="0"/>
              <a:t>Clustering in WEKA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82025" y="6356350"/>
            <a:ext cx="561975" cy="365125"/>
          </a:xfrm>
          <a:prstGeom prst="rect">
            <a:avLst/>
          </a:prstGeom>
          <a:noFill/>
        </p:spPr>
        <p:txBody>
          <a:bodyPr/>
          <a:lstStyle/>
          <a:p>
            <a:fld id="{8F9856B3-0578-4584-BC68-93D992155E9F}" type="slidenum">
              <a:rPr lang="en-US"/>
              <a:pPr/>
              <a:t>10</a:t>
            </a:fld>
            <a:endParaRPr lang="en-US"/>
          </a:p>
        </p:txBody>
      </p:sp>
      <p:sp>
        <p:nvSpPr>
          <p:cNvPr id="25" name="Rectangle 3"/>
          <p:cNvSpPr>
            <a:spLocks noGrp="1" noChangeArrowheads="1"/>
          </p:cNvSpPr>
          <p:nvPr>
            <p:ph idx="1"/>
          </p:nvPr>
        </p:nvSpPr>
        <p:spPr>
          <a:xfrm>
            <a:off x="664966" y="1371600"/>
            <a:ext cx="7996434" cy="4495800"/>
          </a:xfrm>
        </p:spPr>
        <p:txBody>
          <a:bodyPr>
            <a:noAutofit/>
          </a:bodyPr>
          <a:lstStyle/>
          <a:p>
            <a:r>
              <a:rPr lang="en-US" sz="2800" dirty="0"/>
              <a:t>WEKA contains multiple common clustering schemes:</a:t>
            </a:r>
          </a:p>
          <a:p>
            <a:r>
              <a:rPr lang="en-US" sz="2800" dirty="0"/>
              <a:t>k-Means, EM, Hierarchical clustering</a:t>
            </a:r>
          </a:p>
          <a:p>
            <a:r>
              <a:rPr lang="en-US" sz="2800" dirty="0"/>
              <a:t>Visualization of results</a:t>
            </a:r>
          </a:p>
          <a:p>
            <a:r>
              <a:rPr lang="en-US" sz="2800" dirty="0"/>
              <a:t>Clusters can be visualized and compared to “true” clusters (if given)</a:t>
            </a:r>
          </a:p>
          <a:p>
            <a:endParaRPr lang="en-US" sz="2800" dirty="0"/>
          </a:p>
          <a:p>
            <a:r>
              <a:rPr lang="en-US" sz="2800" dirty="0"/>
              <a:t>First step: load in data </a:t>
            </a:r>
          </a:p>
        </p:txBody>
      </p:sp>
    </p:spTree>
    <p:extLst>
      <p:ext uri="{BB962C8B-B14F-4D97-AF65-F5344CB8AC3E}">
        <p14:creationId xmlns:p14="http://schemas.microsoft.com/office/powerpoint/2010/main" val="2007618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7BB-D46E-40D9-A4CE-7F7E33CA6BF2}" type="datetime1">
              <a:rPr lang="en-US" altLang="en-US"/>
              <a:pPr/>
              <a:t>11/28/2016</a:t>
            </a:fld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021E-E9CF-4B0E-913D-BB111B40C537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206851" name="Picture 3" descr="Explor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18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81E-69F6-4F8B-BB11-B001D61FD281}" type="datetime1">
              <a:rPr lang="en-US" altLang="en-US"/>
              <a:pPr/>
              <a:t>11/28/2016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E414-1B8C-4C5F-9A77-C78C2B50656E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321540" name="Picture 4" descr="ExplorerPrepro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1539" name="Line 3"/>
          <p:cNvSpPr>
            <a:spLocks noChangeShapeType="1"/>
          </p:cNvSpPr>
          <p:nvPr/>
        </p:nvSpPr>
        <p:spPr bwMode="auto">
          <a:xfrm>
            <a:off x="1219200" y="9906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" y="1752600"/>
            <a:ext cx="7343775" cy="40862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00112" y="2971800"/>
            <a:ext cx="1371600" cy="304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05E9-26D4-44AE-A052-6C3A0BEDBF8C}" type="datetime1">
              <a:rPr lang="en-US" altLang="en-US"/>
              <a:pPr/>
              <a:t>11/28/2016</a:t>
            </a:fld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7AF3-CB4A-484D-8751-72BE5B40C4C8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205828" name="Picture 4" descr="ir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7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82BA-0860-4FA2-ABEC-397861DA9C62}" type="datetime1">
              <a:rPr lang="en-US" altLang="en-US"/>
              <a:pPr/>
              <a:t>11/28/2016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ED25-14C1-4C08-9DE5-E3B4F32B4DD3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322564" name="Picture 4" descr="ir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2563" name="Line 3"/>
          <p:cNvSpPr>
            <a:spLocks noChangeShapeType="1"/>
          </p:cNvSpPr>
          <p:nvPr/>
        </p:nvSpPr>
        <p:spPr bwMode="auto">
          <a:xfrm>
            <a:off x="1447800" y="44196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1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013B-72E0-4ECC-9ED3-5B69B8E25A10}" type="datetime1">
              <a:rPr lang="en-US" altLang="en-US"/>
              <a:pPr/>
              <a:t>11/28/2016</a:t>
            </a:fld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2366-333E-48B0-A46F-7D1D5E4EE235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210947" name="Picture 3" descr="IrisCl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41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9856-874E-4BFE-9167-3AF449C0DBBC}" type="datetime1">
              <a:rPr lang="en-US" altLang="en-US"/>
              <a:pPr/>
              <a:t>11/28/2016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FF9A-7CFD-48EC-BB8C-803E20BD6817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323588" name="Picture 4" descr="IrisCl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3587" name="Line 3"/>
          <p:cNvSpPr>
            <a:spLocks noChangeShapeType="1"/>
          </p:cNvSpPr>
          <p:nvPr/>
        </p:nvSpPr>
        <p:spPr bwMode="auto">
          <a:xfrm flipH="1" flipV="1">
            <a:off x="7010400" y="3048000"/>
            <a:ext cx="1295400" cy="1066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10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7B3-9FF1-453E-A25D-E7D5A0D2416D}" type="datetime1">
              <a:rPr lang="en-US" altLang="en-US"/>
              <a:pPr/>
              <a:t>11/28/2016</a:t>
            </a:fld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5A4B-E20B-42B1-AB2C-0BDC3227064F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218119" name="Picture 7" descr="VisAtt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59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034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4" descr="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838200" y="10668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587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" y="117220"/>
            <a:ext cx="9072708" cy="675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9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457200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287" y="1992121"/>
            <a:ext cx="7886700" cy="4589733"/>
          </a:xfrm>
        </p:spPr>
        <p:txBody>
          <a:bodyPr>
            <a:normAutofit/>
          </a:bodyPr>
          <a:lstStyle/>
          <a:p>
            <a:r>
              <a:rPr lang="en-US" sz="2400" dirty="0"/>
              <a:t>What is WEKA?</a:t>
            </a:r>
            <a:endParaRPr lang="en-US" sz="2000" dirty="0"/>
          </a:p>
          <a:p>
            <a:r>
              <a:rPr lang="en-US" sz="2400" dirty="0"/>
              <a:t>Clustering</a:t>
            </a:r>
            <a:endParaRPr lang="en-US" sz="2400" dirty="0"/>
          </a:p>
          <a:p>
            <a:r>
              <a:rPr lang="en-US" sz="2400" dirty="0"/>
              <a:t>Classification </a:t>
            </a:r>
            <a:endParaRPr lang="en-US" sz="2000" dirty="0"/>
          </a:p>
          <a:p>
            <a:r>
              <a:rPr lang="en-US" sz="2400" dirty="0"/>
              <a:t>Wrap Up and Discussion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2025" y="6356350"/>
            <a:ext cx="561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88403E-8056-4B54-843E-5778CB474BF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0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9"/>
            <a:ext cx="9149831" cy="6853631"/>
          </a:xfrm>
          <a:prstGeom prst="rect">
            <a:avLst/>
          </a:prstGeom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4953000" y="13716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1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" y="0"/>
            <a:ext cx="9138198" cy="686235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981200" y="5486400"/>
            <a:ext cx="2971800" cy="304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1200" y="5029200"/>
            <a:ext cx="2971800" cy="304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1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3"/>
          <p:cNvSpPr>
            <a:spLocks noGrp="1" noChangeArrowheads="1"/>
          </p:cNvSpPr>
          <p:nvPr>
            <p:ph type="title"/>
          </p:nvPr>
        </p:nvSpPr>
        <p:spPr>
          <a:xfrm>
            <a:off x="583198" y="-61368"/>
            <a:ext cx="8997950" cy="114300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ea typeface="宋体" pitchFamily="2" charset="-122"/>
              </a:rPr>
              <a:t>Link Type in Hierarchical Clustering </a:t>
            </a: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2"/>
          </p:nvPr>
        </p:nvSpPr>
        <p:spPr>
          <a:xfrm>
            <a:off x="0" y="6324600"/>
            <a:ext cx="2133600" cy="295275"/>
          </a:xfrm>
        </p:spPr>
        <p:txBody>
          <a:bodyPr/>
          <a:lstStyle/>
          <a:p>
            <a:fld id="{E0AADE81-989F-4F41-BD4A-2D26843C4D08}" type="datetime1">
              <a:rPr lang="en-US" sz="1800" smtClean="0"/>
              <a:pPr/>
              <a:t>11/28/2016</a:t>
            </a:fld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4294967295"/>
          </p:nvPr>
        </p:nvSpPr>
        <p:spPr>
          <a:xfrm>
            <a:off x="8582025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1085" y="1417912"/>
            <a:ext cx="7886700" cy="46780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How to define inter-cluster distance? </a:t>
            </a: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Tx/>
              <a:buChar char="•"/>
            </a:pPr>
            <a:r>
              <a:rPr lang="en-US" sz="2400" dirty="0"/>
              <a:t>Single-linkage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Tx/>
              <a:buChar char="•"/>
            </a:pPr>
            <a:r>
              <a:rPr lang="en-US" sz="2400" dirty="0"/>
              <a:t>Complete-linkage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Tx/>
              <a:buChar char="•"/>
            </a:pPr>
            <a:r>
              <a:rPr lang="en-US" sz="2400" dirty="0"/>
              <a:t>Average-linkage</a:t>
            </a:r>
          </a:p>
          <a:p>
            <a:endParaRPr lang="en-US" sz="2400" dirty="0">
              <a:latin typeface="+mn-lt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903288" y="3111500"/>
            <a:ext cx="4573587" cy="310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b="0" i="0" kern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charset="0"/>
              <a:buChar char="o"/>
              <a:defRPr sz="1800" b="0" i="0" kern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500" b="0" i="0" kern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b="0" i="0" kern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charset="0"/>
              <a:buChar char="o"/>
              <a:defRPr sz="1350" b="0" i="0" kern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buFontTx/>
              <a:buNone/>
            </a:pPr>
            <a:r>
              <a:rPr lang="en-US" sz="900"/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75238" y="1129734"/>
            <a:ext cx="3733800" cy="1251220"/>
            <a:chOff x="4648200" y="1524000"/>
            <a:chExt cx="4419600" cy="1828800"/>
          </a:xfrm>
        </p:grpSpPr>
        <p:sp>
          <p:nvSpPr>
            <p:cNvPr id="38" name="Line 29"/>
            <p:cNvSpPr>
              <a:spLocks noChangeShapeType="1"/>
            </p:cNvSpPr>
            <p:nvPr/>
          </p:nvSpPr>
          <p:spPr bwMode="auto">
            <a:xfrm>
              <a:off x="6172200" y="2472690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6172200" y="2057400"/>
              <a:ext cx="1447800" cy="4948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dirty="0">
                  <a:latin typeface="Arial" charset="0"/>
                </a:rPr>
                <a:t>Distance</a:t>
              </a:r>
            </a:p>
          </p:txBody>
        </p:sp>
        <p:sp>
          <p:nvSpPr>
            <p:cNvPr id="40" name="Freeform 32" descr="5%"/>
            <p:cNvSpPr>
              <a:spLocks/>
            </p:cNvSpPr>
            <p:nvPr/>
          </p:nvSpPr>
          <p:spPr bwMode="auto">
            <a:xfrm rot="-5400000">
              <a:off x="4425157" y="1747043"/>
              <a:ext cx="1828800" cy="1382713"/>
            </a:xfrm>
            <a:custGeom>
              <a:avLst/>
              <a:gdLst>
                <a:gd name="T0" fmla="*/ 1324198 w 598"/>
                <a:gd name="T1" fmla="*/ 146330 h 652"/>
                <a:gd name="T2" fmla="*/ 758432 w 598"/>
                <a:gd name="T3" fmla="*/ 0 h 652"/>
                <a:gd name="T4" fmla="*/ 464845 w 598"/>
                <a:gd name="T5" fmla="*/ 72105 h 652"/>
                <a:gd name="T6" fmla="*/ 382274 w 598"/>
                <a:gd name="T7" fmla="*/ 203590 h 652"/>
                <a:gd name="T8" fmla="*/ 214074 w 598"/>
                <a:gd name="T9" fmla="*/ 364765 h 652"/>
                <a:gd name="T10" fmla="*/ 149852 w 598"/>
                <a:gd name="T11" fmla="*/ 377489 h 652"/>
                <a:gd name="T12" fmla="*/ 88688 w 598"/>
                <a:gd name="T13" fmla="*/ 466560 h 652"/>
                <a:gd name="T14" fmla="*/ 45873 w 598"/>
                <a:gd name="T15" fmla="*/ 553509 h 652"/>
                <a:gd name="T16" fmla="*/ 88688 w 598"/>
                <a:gd name="T17" fmla="*/ 814359 h 652"/>
                <a:gd name="T18" fmla="*/ 296645 w 598"/>
                <a:gd name="T19" fmla="*/ 873739 h 652"/>
                <a:gd name="T20" fmla="*/ 235481 w 598"/>
                <a:gd name="T21" fmla="*/ 1032793 h 652"/>
                <a:gd name="T22" fmla="*/ 318052 w 598"/>
                <a:gd name="T23" fmla="*/ 1308488 h 652"/>
                <a:gd name="T24" fmla="*/ 507660 w 598"/>
                <a:gd name="T25" fmla="*/ 1367868 h 652"/>
                <a:gd name="T26" fmla="*/ 568824 w 598"/>
                <a:gd name="T27" fmla="*/ 1382713 h 652"/>
                <a:gd name="T28" fmla="*/ 737025 w 598"/>
                <a:gd name="T29" fmla="*/ 1280918 h 652"/>
                <a:gd name="T30" fmla="*/ 1073426 w 598"/>
                <a:gd name="T31" fmla="*/ 1382713 h 652"/>
                <a:gd name="T32" fmla="*/ 1367013 w 598"/>
                <a:gd name="T33" fmla="*/ 1251228 h 652"/>
                <a:gd name="T34" fmla="*/ 1596377 w 598"/>
                <a:gd name="T35" fmla="*/ 1149433 h 652"/>
                <a:gd name="T36" fmla="*/ 1743171 w 598"/>
                <a:gd name="T37" fmla="*/ 945844 h 652"/>
                <a:gd name="T38" fmla="*/ 1639192 w 598"/>
                <a:gd name="T39" fmla="*/ 829204 h 652"/>
                <a:gd name="T40" fmla="*/ 1721763 w 598"/>
                <a:gd name="T41" fmla="*/ 742254 h 652"/>
                <a:gd name="T42" fmla="*/ 1828800 w 598"/>
                <a:gd name="T43" fmla="*/ 610769 h 652"/>
                <a:gd name="T44" fmla="*/ 1785985 w 598"/>
                <a:gd name="T45" fmla="*/ 407179 h 652"/>
                <a:gd name="T46" fmla="*/ 1367013 w 598"/>
                <a:gd name="T47" fmla="*/ 203590 h 652"/>
                <a:gd name="T48" fmla="*/ 1324198 w 598"/>
                <a:gd name="T49" fmla="*/ 146330 h 6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98"/>
                <a:gd name="T76" fmla="*/ 0 h 652"/>
                <a:gd name="T77" fmla="*/ 598 w 598"/>
                <a:gd name="T78" fmla="*/ 652 h 6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 rot="-5400000">
              <a:off x="57150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34"/>
            <p:cNvSpPr>
              <a:spLocks noChangeArrowheads="1"/>
            </p:cNvSpPr>
            <p:nvPr/>
          </p:nvSpPr>
          <p:spPr bwMode="auto">
            <a:xfrm rot="-5400000">
              <a:off x="5638800" y="1905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35"/>
            <p:cNvSpPr>
              <a:spLocks noChangeArrowheads="1"/>
            </p:cNvSpPr>
            <p:nvPr/>
          </p:nvSpPr>
          <p:spPr bwMode="auto">
            <a:xfrm rot="-5400000">
              <a:off x="4800600" y="2362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36"/>
            <p:cNvSpPr>
              <a:spLocks noChangeArrowheads="1"/>
            </p:cNvSpPr>
            <p:nvPr/>
          </p:nvSpPr>
          <p:spPr bwMode="auto">
            <a:xfrm rot="-5400000">
              <a:off x="5865813" y="220821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37" descr="5%"/>
            <p:cNvSpPr>
              <a:spLocks/>
            </p:cNvSpPr>
            <p:nvPr/>
          </p:nvSpPr>
          <p:spPr bwMode="auto">
            <a:xfrm rot="5400000" flipV="1">
              <a:off x="7315200" y="1600200"/>
              <a:ext cx="1828800" cy="1676400"/>
            </a:xfrm>
            <a:custGeom>
              <a:avLst/>
              <a:gdLst>
                <a:gd name="T0" fmla="*/ 1324198 w 598"/>
                <a:gd name="T1" fmla="*/ 177410 h 652"/>
                <a:gd name="T2" fmla="*/ 758432 w 598"/>
                <a:gd name="T3" fmla="*/ 0 h 652"/>
                <a:gd name="T4" fmla="*/ 464845 w 598"/>
                <a:gd name="T5" fmla="*/ 87420 h 652"/>
                <a:gd name="T6" fmla="*/ 382274 w 598"/>
                <a:gd name="T7" fmla="*/ 246832 h 652"/>
                <a:gd name="T8" fmla="*/ 214074 w 598"/>
                <a:gd name="T9" fmla="*/ 442240 h 652"/>
                <a:gd name="T10" fmla="*/ 149852 w 598"/>
                <a:gd name="T11" fmla="*/ 457667 h 652"/>
                <a:gd name="T12" fmla="*/ 88688 w 598"/>
                <a:gd name="T13" fmla="*/ 565656 h 652"/>
                <a:gd name="T14" fmla="*/ 45873 w 598"/>
                <a:gd name="T15" fmla="*/ 671074 h 652"/>
                <a:gd name="T16" fmla="*/ 88688 w 598"/>
                <a:gd name="T17" fmla="*/ 987328 h 652"/>
                <a:gd name="T18" fmla="*/ 296645 w 598"/>
                <a:gd name="T19" fmla="*/ 1059320 h 652"/>
                <a:gd name="T20" fmla="*/ 235481 w 598"/>
                <a:gd name="T21" fmla="*/ 1252158 h 652"/>
                <a:gd name="T22" fmla="*/ 318052 w 598"/>
                <a:gd name="T23" fmla="*/ 1586409 h 652"/>
                <a:gd name="T24" fmla="*/ 507660 w 598"/>
                <a:gd name="T25" fmla="*/ 1658402 h 652"/>
                <a:gd name="T26" fmla="*/ 568824 w 598"/>
                <a:gd name="T27" fmla="*/ 1676400 h 652"/>
                <a:gd name="T28" fmla="*/ 737025 w 598"/>
                <a:gd name="T29" fmla="*/ 1552984 h 652"/>
                <a:gd name="T30" fmla="*/ 1073426 w 598"/>
                <a:gd name="T31" fmla="*/ 1676400 h 652"/>
                <a:gd name="T32" fmla="*/ 1367013 w 598"/>
                <a:gd name="T33" fmla="*/ 1516988 h 652"/>
                <a:gd name="T34" fmla="*/ 1596377 w 598"/>
                <a:gd name="T35" fmla="*/ 1393572 h 652"/>
                <a:gd name="T36" fmla="*/ 1743171 w 598"/>
                <a:gd name="T37" fmla="*/ 1146740 h 652"/>
                <a:gd name="T38" fmla="*/ 1639192 w 598"/>
                <a:gd name="T39" fmla="*/ 1005326 h 652"/>
                <a:gd name="T40" fmla="*/ 1721763 w 598"/>
                <a:gd name="T41" fmla="*/ 899908 h 652"/>
                <a:gd name="T42" fmla="*/ 1828800 w 598"/>
                <a:gd name="T43" fmla="*/ 740496 h 652"/>
                <a:gd name="T44" fmla="*/ 1785985 w 598"/>
                <a:gd name="T45" fmla="*/ 493664 h 652"/>
                <a:gd name="T46" fmla="*/ 1367013 w 598"/>
                <a:gd name="T47" fmla="*/ 246832 h 652"/>
                <a:gd name="T48" fmla="*/ 1324198 w 598"/>
                <a:gd name="T49" fmla="*/ 177410 h 6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98"/>
                <a:gd name="T76" fmla="*/ 0 h 652"/>
                <a:gd name="T77" fmla="*/ 598 w 598"/>
                <a:gd name="T78" fmla="*/ 652 h 6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38"/>
            <p:cNvSpPr>
              <a:spLocks noChangeArrowheads="1"/>
            </p:cNvSpPr>
            <p:nvPr/>
          </p:nvSpPr>
          <p:spPr bwMode="auto">
            <a:xfrm rot="5400000" flipV="1">
              <a:off x="8839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39"/>
            <p:cNvSpPr>
              <a:spLocks noChangeArrowheads="1"/>
            </p:cNvSpPr>
            <p:nvPr/>
          </p:nvSpPr>
          <p:spPr bwMode="auto">
            <a:xfrm rot="5400000" flipV="1">
              <a:off x="7478713" y="205581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40"/>
            <p:cNvSpPr>
              <a:spLocks noChangeArrowheads="1"/>
            </p:cNvSpPr>
            <p:nvPr/>
          </p:nvSpPr>
          <p:spPr bwMode="auto">
            <a:xfrm rot="5400000" flipV="1">
              <a:off x="80010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41"/>
            <p:cNvSpPr>
              <a:spLocks noChangeArrowheads="1"/>
            </p:cNvSpPr>
            <p:nvPr/>
          </p:nvSpPr>
          <p:spPr bwMode="auto">
            <a:xfrm rot="5400000" flipV="1">
              <a:off x="8001000" y="16764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" name="Picture 8" descr="question_mark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685" y="1833227"/>
            <a:ext cx="515007" cy="49299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935524" y="2602727"/>
            <a:ext cx="3276600" cy="1066800"/>
            <a:chOff x="685800" y="1447800"/>
            <a:chExt cx="4419600" cy="1828800"/>
          </a:xfrm>
        </p:grpSpPr>
        <p:sp>
          <p:nvSpPr>
            <p:cNvPr id="52" name="Freeform 29" descr="5%"/>
            <p:cNvSpPr>
              <a:spLocks/>
            </p:cNvSpPr>
            <p:nvPr/>
          </p:nvSpPr>
          <p:spPr bwMode="auto">
            <a:xfrm rot="-5400000">
              <a:off x="462757" y="1670843"/>
              <a:ext cx="1828800" cy="1382713"/>
            </a:xfrm>
            <a:custGeom>
              <a:avLst/>
              <a:gdLst>
                <a:gd name="T0" fmla="*/ 1324198 w 598"/>
                <a:gd name="T1" fmla="*/ 146330 h 652"/>
                <a:gd name="T2" fmla="*/ 758432 w 598"/>
                <a:gd name="T3" fmla="*/ 0 h 652"/>
                <a:gd name="T4" fmla="*/ 464845 w 598"/>
                <a:gd name="T5" fmla="*/ 72105 h 652"/>
                <a:gd name="T6" fmla="*/ 382274 w 598"/>
                <a:gd name="T7" fmla="*/ 203590 h 652"/>
                <a:gd name="T8" fmla="*/ 214074 w 598"/>
                <a:gd name="T9" fmla="*/ 364765 h 652"/>
                <a:gd name="T10" fmla="*/ 149852 w 598"/>
                <a:gd name="T11" fmla="*/ 377489 h 652"/>
                <a:gd name="T12" fmla="*/ 88688 w 598"/>
                <a:gd name="T13" fmla="*/ 466560 h 652"/>
                <a:gd name="T14" fmla="*/ 45873 w 598"/>
                <a:gd name="T15" fmla="*/ 553509 h 652"/>
                <a:gd name="T16" fmla="*/ 88688 w 598"/>
                <a:gd name="T17" fmla="*/ 814359 h 652"/>
                <a:gd name="T18" fmla="*/ 296645 w 598"/>
                <a:gd name="T19" fmla="*/ 873739 h 652"/>
                <a:gd name="T20" fmla="*/ 235481 w 598"/>
                <a:gd name="T21" fmla="*/ 1032793 h 652"/>
                <a:gd name="T22" fmla="*/ 318052 w 598"/>
                <a:gd name="T23" fmla="*/ 1308488 h 652"/>
                <a:gd name="T24" fmla="*/ 507660 w 598"/>
                <a:gd name="T25" fmla="*/ 1367868 h 652"/>
                <a:gd name="T26" fmla="*/ 568824 w 598"/>
                <a:gd name="T27" fmla="*/ 1382713 h 652"/>
                <a:gd name="T28" fmla="*/ 737025 w 598"/>
                <a:gd name="T29" fmla="*/ 1280918 h 652"/>
                <a:gd name="T30" fmla="*/ 1073426 w 598"/>
                <a:gd name="T31" fmla="*/ 1382713 h 652"/>
                <a:gd name="T32" fmla="*/ 1367013 w 598"/>
                <a:gd name="T33" fmla="*/ 1251228 h 652"/>
                <a:gd name="T34" fmla="*/ 1596377 w 598"/>
                <a:gd name="T35" fmla="*/ 1149433 h 652"/>
                <a:gd name="T36" fmla="*/ 1743171 w 598"/>
                <a:gd name="T37" fmla="*/ 945844 h 652"/>
                <a:gd name="T38" fmla="*/ 1639192 w 598"/>
                <a:gd name="T39" fmla="*/ 829204 h 652"/>
                <a:gd name="T40" fmla="*/ 1721763 w 598"/>
                <a:gd name="T41" fmla="*/ 742254 h 652"/>
                <a:gd name="T42" fmla="*/ 1828800 w 598"/>
                <a:gd name="T43" fmla="*/ 610769 h 652"/>
                <a:gd name="T44" fmla="*/ 1785985 w 598"/>
                <a:gd name="T45" fmla="*/ 407179 h 652"/>
                <a:gd name="T46" fmla="*/ 1367013 w 598"/>
                <a:gd name="T47" fmla="*/ 203590 h 652"/>
                <a:gd name="T48" fmla="*/ 1324198 w 598"/>
                <a:gd name="T49" fmla="*/ 146330 h 6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98"/>
                <a:gd name="T76" fmla="*/ 0 h 652"/>
                <a:gd name="T77" fmla="*/ 598 w 598"/>
                <a:gd name="T78" fmla="*/ 652 h 6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/>
          </p:nvSpPr>
          <p:spPr bwMode="auto">
            <a:xfrm rot="-5400000">
              <a:off x="17526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/>
          </p:nvSpPr>
          <p:spPr bwMode="auto">
            <a:xfrm rot="-5400000">
              <a:off x="1676400" y="1828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32"/>
            <p:cNvSpPr>
              <a:spLocks noChangeArrowheads="1"/>
            </p:cNvSpPr>
            <p:nvPr/>
          </p:nvSpPr>
          <p:spPr bwMode="auto">
            <a:xfrm rot="-5400000">
              <a:off x="8382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 rot="-5400000">
              <a:off x="1903413" y="213201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4" descr="5%"/>
            <p:cNvSpPr>
              <a:spLocks/>
            </p:cNvSpPr>
            <p:nvPr/>
          </p:nvSpPr>
          <p:spPr bwMode="auto">
            <a:xfrm rot="5400000" flipV="1">
              <a:off x="3352800" y="1524000"/>
              <a:ext cx="1828800" cy="1676400"/>
            </a:xfrm>
            <a:custGeom>
              <a:avLst/>
              <a:gdLst>
                <a:gd name="T0" fmla="*/ 1324198 w 598"/>
                <a:gd name="T1" fmla="*/ 177410 h 652"/>
                <a:gd name="T2" fmla="*/ 758432 w 598"/>
                <a:gd name="T3" fmla="*/ 0 h 652"/>
                <a:gd name="T4" fmla="*/ 464845 w 598"/>
                <a:gd name="T5" fmla="*/ 87420 h 652"/>
                <a:gd name="T6" fmla="*/ 382274 w 598"/>
                <a:gd name="T7" fmla="*/ 246832 h 652"/>
                <a:gd name="T8" fmla="*/ 214074 w 598"/>
                <a:gd name="T9" fmla="*/ 442240 h 652"/>
                <a:gd name="T10" fmla="*/ 149852 w 598"/>
                <a:gd name="T11" fmla="*/ 457667 h 652"/>
                <a:gd name="T12" fmla="*/ 88688 w 598"/>
                <a:gd name="T13" fmla="*/ 565656 h 652"/>
                <a:gd name="T14" fmla="*/ 45873 w 598"/>
                <a:gd name="T15" fmla="*/ 671074 h 652"/>
                <a:gd name="T16" fmla="*/ 88688 w 598"/>
                <a:gd name="T17" fmla="*/ 987328 h 652"/>
                <a:gd name="T18" fmla="*/ 296645 w 598"/>
                <a:gd name="T19" fmla="*/ 1059320 h 652"/>
                <a:gd name="T20" fmla="*/ 235481 w 598"/>
                <a:gd name="T21" fmla="*/ 1252158 h 652"/>
                <a:gd name="T22" fmla="*/ 318052 w 598"/>
                <a:gd name="T23" fmla="*/ 1586409 h 652"/>
                <a:gd name="T24" fmla="*/ 507660 w 598"/>
                <a:gd name="T25" fmla="*/ 1658402 h 652"/>
                <a:gd name="T26" fmla="*/ 568824 w 598"/>
                <a:gd name="T27" fmla="*/ 1676400 h 652"/>
                <a:gd name="T28" fmla="*/ 737025 w 598"/>
                <a:gd name="T29" fmla="*/ 1552984 h 652"/>
                <a:gd name="T30" fmla="*/ 1073426 w 598"/>
                <a:gd name="T31" fmla="*/ 1676400 h 652"/>
                <a:gd name="T32" fmla="*/ 1367013 w 598"/>
                <a:gd name="T33" fmla="*/ 1516988 h 652"/>
                <a:gd name="T34" fmla="*/ 1596377 w 598"/>
                <a:gd name="T35" fmla="*/ 1393572 h 652"/>
                <a:gd name="T36" fmla="*/ 1743171 w 598"/>
                <a:gd name="T37" fmla="*/ 1146740 h 652"/>
                <a:gd name="T38" fmla="*/ 1639192 w 598"/>
                <a:gd name="T39" fmla="*/ 1005326 h 652"/>
                <a:gd name="T40" fmla="*/ 1721763 w 598"/>
                <a:gd name="T41" fmla="*/ 899908 h 652"/>
                <a:gd name="T42" fmla="*/ 1828800 w 598"/>
                <a:gd name="T43" fmla="*/ 740496 h 652"/>
                <a:gd name="T44" fmla="*/ 1785985 w 598"/>
                <a:gd name="T45" fmla="*/ 493664 h 652"/>
                <a:gd name="T46" fmla="*/ 1367013 w 598"/>
                <a:gd name="T47" fmla="*/ 246832 h 652"/>
                <a:gd name="T48" fmla="*/ 1324198 w 598"/>
                <a:gd name="T49" fmla="*/ 177410 h 6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98"/>
                <a:gd name="T76" fmla="*/ 0 h 652"/>
                <a:gd name="T77" fmla="*/ 598 w 598"/>
                <a:gd name="T78" fmla="*/ 652 h 6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rrowheads="1"/>
            </p:cNvSpPr>
            <p:nvPr/>
          </p:nvSpPr>
          <p:spPr bwMode="auto">
            <a:xfrm rot="5400000" flipV="1">
              <a:off x="4876800" y="1981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36"/>
            <p:cNvSpPr>
              <a:spLocks noChangeArrowheads="1"/>
            </p:cNvSpPr>
            <p:nvPr/>
          </p:nvSpPr>
          <p:spPr bwMode="auto">
            <a:xfrm rot="5400000" flipV="1">
              <a:off x="3516313" y="197961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37"/>
            <p:cNvSpPr>
              <a:spLocks noChangeArrowheads="1"/>
            </p:cNvSpPr>
            <p:nvPr/>
          </p:nvSpPr>
          <p:spPr bwMode="auto">
            <a:xfrm rot="5400000" flipV="1">
              <a:off x="40386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38"/>
            <p:cNvSpPr>
              <a:spLocks noChangeArrowheads="1"/>
            </p:cNvSpPr>
            <p:nvPr/>
          </p:nvSpPr>
          <p:spPr bwMode="auto">
            <a:xfrm rot="5400000" flipV="1">
              <a:off x="4038600" y="1600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9"/>
            <p:cNvSpPr>
              <a:spLocks noChangeShapeType="1"/>
            </p:cNvSpPr>
            <p:nvPr/>
          </p:nvSpPr>
          <p:spPr bwMode="auto">
            <a:xfrm flipV="1">
              <a:off x="1981200" y="1981200"/>
              <a:ext cx="1524000" cy="15240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4934" y="3876920"/>
            <a:ext cx="3135941" cy="1130595"/>
            <a:chOff x="685800" y="1524000"/>
            <a:chExt cx="4419600" cy="1828800"/>
          </a:xfrm>
        </p:grpSpPr>
        <p:sp>
          <p:nvSpPr>
            <p:cNvPr id="64" name="Freeform 29" descr="5%"/>
            <p:cNvSpPr>
              <a:spLocks/>
            </p:cNvSpPr>
            <p:nvPr/>
          </p:nvSpPr>
          <p:spPr bwMode="auto">
            <a:xfrm rot="-5400000">
              <a:off x="462757" y="1747043"/>
              <a:ext cx="1828800" cy="1382713"/>
            </a:xfrm>
            <a:custGeom>
              <a:avLst/>
              <a:gdLst>
                <a:gd name="T0" fmla="*/ 1324198 w 598"/>
                <a:gd name="T1" fmla="*/ 146330 h 652"/>
                <a:gd name="T2" fmla="*/ 758432 w 598"/>
                <a:gd name="T3" fmla="*/ 0 h 652"/>
                <a:gd name="T4" fmla="*/ 464845 w 598"/>
                <a:gd name="T5" fmla="*/ 72105 h 652"/>
                <a:gd name="T6" fmla="*/ 382274 w 598"/>
                <a:gd name="T7" fmla="*/ 203590 h 652"/>
                <a:gd name="T8" fmla="*/ 214074 w 598"/>
                <a:gd name="T9" fmla="*/ 364765 h 652"/>
                <a:gd name="T10" fmla="*/ 149852 w 598"/>
                <a:gd name="T11" fmla="*/ 377489 h 652"/>
                <a:gd name="T12" fmla="*/ 88688 w 598"/>
                <a:gd name="T13" fmla="*/ 466560 h 652"/>
                <a:gd name="T14" fmla="*/ 45873 w 598"/>
                <a:gd name="T15" fmla="*/ 553509 h 652"/>
                <a:gd name="T16" fmla="*/ 88688 w 598"/>
                <a:gd name="T17" fmla="*/ 814359 h 652"/>
                <a:gd name="T18" fmla="*/ 296645 w 598"/>
                <a:gd name="T19" fmla="*/ 873739 h 652"/>
                <a:gd name="T20" fmla="*/ 235481 w 598"/>
                <a:gd name="T21" fmla="*/ 1032793 h 652"/>
                <a:gd name="T22" fmla="*/ 318052 w 598"/>
                <a:gd name="T23" fmla="*/ 1308488 h 652"/>
                <a:gd name="T24" fmla="*/ 507660 w 598"/>
                <a:gd name="T25" fmla="*/ 1367868 h 652"/>
                <a:gd name="T26" fmla="*/ 568824 w 598"/>
                <a:gd name="T27" fmla="*/ 1382713 h 652"/>
                <a:gd name="T28" fmla="*/ 737025 w 598"/>
                <a:gd name="T29" fmla="*/ 1280918 h 652"/>
                <a:gd name="T30" fmla="*/ 1073426 w 598"/>
                <a:gd name="T31" fmla="*/ 1382713 h 652"/>
                <a:gd name="T32" fmla="*/ 1367013 w 598"/>
                <a:gd name="T33" fmla="*/ 1251228 h 652"/>
                <a:gd name="T34" fmla="*/ 1596377 w 598"/>
                <a:gd name="T35" fmla="*/ 1149433 h 652"/>
                <a:gd name="T36" fmla="*/ 1743171 w 598"/>
                <a:gd name="T37" fmla="*/ 945844 h 652"/>
                <a:gd name="T38" fmla="*/ 1639192 w 598"/>
                <a:gd name="T39" fmla="*/ 829204 h 652"/>
                <a:gd name="T40" fmla="*/ 1721763 w 598"/>
                <a:gd name="T41" fmla="*/ 742254 h 652"/>
                <a:gd name="T42" fmla="*/ 1828800 w 598"/>
                <a:gd name="T43" fmla="*/ 610769 h 652"/>
                <a:gd name="T44" fmla="*/ 1785985 w 598"/>
                <a:gd name="T45" fmla="*/ 407179 h 652"/>
                <a:gd name="T46" fmla="*/ 1367013 w 598"/>
                <a:gd name="T47" fmla="*/ 203590 h 652"/>
                <a:gd name="T48" fmla="*/ 1324198 w 598"/>
                <a:gd name="T49" fmla="*/ 146330 h 6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98"/>
                <a:gd name="T76" fmla="*/ 0 h 652"/>
                <a:gd name="T77" fmla="*/ 598 w 598"/>
                <a:gd name="T78" fmla="*/ 652 h 6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Oval 30"/>
            <p:cNvSpPr>
              <a:spLocks noChangeArrowheads="1"/>
            </p:cNvSpPr>
            <p:nvPr/>
          </p:nvSpPr>
          <p:spPr bwMode="auto">
            <a:xfrm rot="-5400000">
              <a:off x="17526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31"/>
            <p:cNvSpPr>
              <a:spLocks noChangeArrowheads="1"/>
            </p:cNvSpPr>
            <p:nvPr/>
          </p:nvSpPr>
          <p:spPr bwMode="auto">
            <a:xfrm rot="-5400000">
              <a:off x="1676400" y="1905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32"/>
            <p:cNvSpPr>
              <a:spLocks noChangeArrowheads="1"/>
            </p:cNvSpPr>
            <p:nvPr/>
          </p:nvSpPr>
          <p:spPr bwMode="auto">
            <a:xfrm rot="-5400000">
              <a:off x="838200" y="2362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33"/>
            <p:cNvSpPr>
              <a:spLocks noChangeArrowheads="1"/>
            </p:cNvSpPr>
            <p:nvPr/>
          </p:nvSpPr>
          <p:spPr bwMode="auto">
            <a:xfrm rot="-5400000">
              <a:off x="1903413" y="220821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4" descr="5%"/>
            <p:cNvSpPr>
              <a:spLocks/>
            </p:cNvSpPr>
            <p:nvPr/>
          </p:nvSpPr>
          <p:spPr bwMode="auto">
            <a:xfrm rot="5400000" flipV="1">
              <a:off x="3352800" y="1600200"/>
              <a:ext cx="1828800" cy="1676400"/>
            </a:xfrm>
            <a:custGeom>
              <a:avLst/>
              <a:gdLst>
                <a:gd name="T0" fmla="*/ 1324198 w 598"/>
                <a:gd name="T1" fmla="*/ 177410 h 652"/>
                <a:gd name="T2" fmla="*/ 758432 w 598"/>
                <a:gd name="T3" fmla="*/ 0 h 652"/>
                <a:gd name="T4" fmla="*/ 464845 w 598"/>
                <a:gd name="T5" fmla="*/ 87420 h 652"/>
                <a:gd name="T6" fmla="*/ 382274 w 598"/>
                <a:gd name="T7" fmla="*/ 246832 h 652"/>
                <a:gd name="T8" fmla="*/ 214074 w 598"/>
                <a:gd name="T9" fmla="*/ 442240 h 652"/>
                <a:gd name="T10" fmla="*/ 149852 w 598"/>
                <a:gd name="T11" fmla="*/ 457667 h 652"/>
                <a:gd name="T12" fmla="*/ 88688 w 598"/>
                <a:gd name="T13" fmla="*/ 565656 h 652"/>
                <a:gd name="T14" fmla="*/ 45873 w 598"/>
                <a:gd name="T15" fmla="*/ 671074 h 652"/>
                <a:gd name="T16" fmla="*/ 88688 w 598"/>
                <a:gd name="T17" fmla="*/ 987328 h 652"/>
                <a:gd name="T18" fmla="*/ 296645 w 598"/>
                <a:gd name="T19" fmla="*/ 1059320 h 652"/>
                <a:gd name="T20" fmla="*/ 235481 w 598"/>
                <a:gd name="T21" fmla="*/ 1252158 h 652"/>
                <a:gd name="T22" fmla="*/ 318052 w 598"/>
                <a:gd name="T23" fmla="*/ 1586409 h 652"/>
                <a:gd name="T24" fmla="*/ 507660 w 598"/>
                <a:gd name="T25" fmla="*/ 1658402 h 652"/>
                <a:gd name="T26" fmla="*/ 568824 w 598"/>
                <a:gd name="T27" fmla="*/ 1676400 h 652"/>
                <a:gd name="T28" fmla="*/ 737025 w 598"/>
                <a:gd name="T29" fmla="*/ 1552984 h 652"/>
                <a:gd name="T30" fmla="*/ 1073426 w 598"/>
                <a:gd name="T31" fmla="*/ 1676400 h 652"/>
                <a:gd name="T32" fmla="*/ 1367013 w 598"/>
                <a:gd name="T33" fmla="*/ 1516988 h 652"/>
                <a:gd name="T34" fmla="*/ 1596377 w 598"/>
                <a:gd name="T35" fmla="*/ 1393572 h 652"/>
                <a:gd name="T36" fmla="*/ 1743171 w 598"/>
                <a:gd name="T37" fmla="*/ 1146740 h 652"/>
                <a:gd name="T38" fmla="*/ 1639192 w 598"/>
                <a:gd name="T39" fmla="*/ 1005326 h 652"/>
                <a:gd name="T40" fmla="*/ 1721763 w 598"/>
                <a:gd name="T41" fmla="*/ 899908 h 652"/>
                <a:gd name="T42" fmla="*/ 1828800 w 598"/>
                <a:gd name="T43" fmla="*/ 740496 h 652"/>
                <a:gd name="T44" fmla="*/ 1785985 w 598"/>
                <a:gd name="T45" fmla="*/ 493664 h 652"/>
                <a:gd name="T46" fmla="*/ 1367013 w 598"/>
                <a:gd name="T47" fmla="*/ 246832 h 652"/>
                <a:gd name="T48" fmla="*/ 1324198 w 598"/>
                <a:gd name="T49" fmla="*/ 177410 h 6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98"/>
                <a:gd name="T76" fmla="*/ 0 h 652"/>
                <a:gd name="T77" fmla="*/ 598 w 598"/>
                <a:gd name="T78" fmla="*/ 652 h 6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 rot="5400000" flipV="1">
              <a:off x="4876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36"/>
            <p:cNvSpPr>
              <a:spLocks noChangeArrowheads="1"/>
            </p:cNvSpPr>
            <p:nvPr/>
          </p:nvSpPr>
          <p:spPr bwMode="auto">
            <a:xfrm rot="5400000" flipV="1">
              <a:off x="3516313" y="205581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37"/>
            <p:cNvSpPr>
              <a:spLocks noChangeArrowheads="1"/>
            </p:cNvSpPr>
            <p:nvPr/>
          </p:nvSpPr>
          <p:spPr bwMode="auto">
            <a:xfrm rot="5400000" flipV="1">
              <a:off x="40386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38"/>
            <p:cNvSpPr>
              <a:spLocks noChangeArrowheads="1"/>
            </p:cNvSpPr>
            <p:nvPr/>
          </p:nvSpPr>
          <p:spPr bwMode="auto">
            <a:xfrm rot="5400000" flipV="1">
              <a:off x="4038600" y="16764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9"/>
            <p:cNvSpPr>
              <a:spLocks noChangeShapeType="1"/>
            </p:cNvSpPr>
            <p:nvPr/>
          </p:nvSpPr>
          <p:spPr bwMode="auto">
            <a:xfrm flipV="1">
              <a:off x="914400" y="2133600"/>
              <a:ext cx="3962400" cy="22860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4934" y="5333350"/>
            <a:ext cx="3290938" cy="1004723"/>
            <a:chOff x="76200" y="1600200"/>
            <a:chExt cx="4419600" cy="1828800"/>
          </a:xfrm>
        </p:grpSpPr>
        <p:sp>
          <p:nvSpPr>
            <p:cNvPr id="76" name="Freeform 29" descr="5%"/>
            <p:cNvSpPr>
              <a:spLocks/>
            </p:cNvSpPr>
            <p:nvPr/>
          </p:nvSpPr>
          <p:spPr bwMode="auto">
            <a:xfrm rot="-5400000">
              <a:off x="-146843" y="1823243"/>
              <a:ext cx="1828800" cy="1382713"/>
            </a:xfrm>
            <a:custGeom>
              <a:avLst/>
              <a:gdLst>
                <a:gd name="T0" fmla="*/ 1324198 w 598"/>
                <a:gd name="T1" fmla="*/ 146330 h 652"/>
                <a:gd name="T2" fmla="*/ 758432 w 598"/>
                <a:gd name="T3" fmla="*/ 0 h 652"/>
                <a:gd name="T4" fmla="*/ 464845 w 598"/>
                <a:gd name="T5" fmla="*/ 72105 h 652"/>
                <a:gd name="T6" fmla="*/ 382274 w 598"/>
                <a:gd name="T7" fmla="*/ 203590 h 652"/>
                <a:gd name="T8" fmla="*/ 214074 w 598"/>
                <a:gd name="T9" fmla="*/ 364765 h 652"/>
                <a:gd name="T10" fmla="*/ 149852 w 598"/>
                <a:gd name="T11" fmla="*/ 377489 h 652"/>
                <a:gd name="T12" fmla="*/ 88688 w 598"/>
                <a:gd name="T13" fmla="*/ 466560 h 652"/>
                <a:gd name="T14" fmla="*/ 45873 w 598"/>
                <a:gd name="T15" fmla="*/ 553509 h 652"/>
                <a:gd name="T16" fmla="*/ 88688 w 598"/>
                <a:gd name="T17" fmla="*/ 814359 h 652"/>
                <a:gd name="T18" fmla="*/ 296645 w 598"/>
                <a:gd name="T19" fmla="*/ 873739 h 652"/>
                <a:gd name="T20" fmla="*/ 235481 w 598"/>
                <a:gd name="T21" fmla="*/ 1032793 h 652"/>
                <a:gd name="T22" fmla="*/ 318052 w 598"/>
                <a:gd name="T23" fmla="*/ 1308488 h 652"/>
                <a:gd name="T24" fmla="*/ 507660 w 598"/>
                <a:gd name="T25" fmla="*/ 1367868 h 652"/>
                <a:gd name="T26" fmla="*/ 568824 w 598"/>
                <a:gd name="T27" fmla="*/ 1382713 h 652"/>
                <a:gd name="T28" fmla="*/ 737025 w 598"/>
                <a:gd name="T29" fmla="*/ 1280918 h 652"/>
                <a:gd name="T30" fmla="*/ 1073426 w 598"/>
                <a:gd name="T31" fmla="*/ 1382713 h 652"/>
                <a:gd name="T32" fmla="*/ 1367013 w 598"/>
                <a:gd name="T33" fmla="*/ 1251228 h 652"/>
                <a:gd name="T34" fmla="*/ 1596377 w 598"/>
                <a:gd name="T35" fmla="*/ 1149433 h 652"/>
                <a:gd name="T36" fmla="*/ 1743171 w 598"/>
                <a:gd name="T37" fmla="*/ 945844 h 652"/>
                <a:gd name="T38" fmla="*/ 1639192 w 598"/>
                <a:gd name="T39" fmla="*/ 829204 h 652"/>
                <a:gd name="T40" fmla="*/ 1721763 w 598"/>
                <a:gd name="T41" fmla="*/ 742254 h 652"/>
                <a:gd name="T42" fmla="*/ 1828800 w 598"/>
                <a:gd name="T43" fmla="*/ 610769 h 652"/>
                <a:gd name="T44" fmla="*/ 1785985 w 598"/>
                <a:gd name="T45" fmla="*/ 407179 h 652"/>
                <a:gd name="T46" fmla="*/ 1367013 w 598"/>
                <a:gd name="T47" fmla="*/ 203590 h 652"/>
                <a:gd name="T48" fmla="*/ 1324198 w 598"/>
                <a:gd name="T49" fmla="*/ 146330 h 6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98"/>
                <a:gd name="T76" fmla="*/ 0 h 652"/>
                <a:gd name="T77" fmla="*/ 598 w 598"/>
                <a:gd name="T78" fmla="*/ 652 h 6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Oval 30"/>
            <p:cNvSpPr>
              <a:spLocks noChangeArrowheads="1"/>
            </p:cNvSpPr>
            <p:nvPr/>
          </p:nvSpPr>
          <p:spPr bwMode="auto">
            <a:xfrm rot="-5400000">
              <a:off x="11430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31"/>
            <p:cNvSpPr>
              <a:spLocks noChangeArrowheads="1"/>
            </p:cNvSpPr>
            <p:nvPr/>
          </p:nvSpPr>
          <p:spPr bwMode="auto">
            <a:xfrm rot="-5400000">
              <a:off x="1066800" y="1981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32"/>
            <p:cNvSpPr>
              <a:spLocks noChangeArrowheads="1"/>
            </p:cNvSpPr>
            <p:nvPr/>
          </p:nvSpPr>
          <p:spPr bwMode="auto">
            <a:xfrm rot="-5400000">
              <a:off x="228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33"/>
            <p:cNvSpPr>
              <a:spLocks noChangeArrowheads="1"/>
            </p:cNvSpPr>
            <p:nvPr/>
          </p:nvSpPr>
          <p:spPr bwMode="auto">
            <a:xfrm rot="-5400000">
              <a:off x="1293813" y="228441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4" descr="5%"/>
            <p:cNvSpPr>
              <a:spLocks/>
            </p:cNvSpPr>
            <p:nvPr/>
          </p:nvSpPr>
          <p:spPr bwMode="auto">
            <a:xfrm rot="5400000" flipV="1">
              <a:off x="2743200" y="1676400"/>
              <a:ext cx="1828800" cy="1676400"/>
            </a:xfrm>
            <a:custGeom>
              <a:avLst/>
              <a:gdLst>
                <a:gd name="T0" fmla="*/ 1324198 w 598"/>
                <a:gd name="T1" fmla="*/ 177410 h 652"/>
                <a:gd name="T2" fmla="*/ 758432 w 598"/>
                <a:gd name="T3" fmla="*/ 0 h 652"/>
                <a:gd name="T4" fmla="*/ 464845 w 598"/>
                <a:gd name="T5" fmla="*/ 87420 h 652"/>
                <a:gd name="T6" fmla="*/ 382274 w 598"/>
                <a:gd name="T7" fmla="*/ 246832 h 652"/>
                <a:gd name="T8" fmla="*/ 214074 w 598"/>
                <a:gd name="T9" fmla="*/ 442240 h 652"/>
                <a:gd name="T10" fmla="*/ 149852 w 598"/>
                <a:gd name="T11" fmla="*/ 457667 h 652"/>
                <a:gd name="T12" fmla="*/ 88688 w 598"/>
                <a:gd name="T13" fmla="*/ 565656 h 652"/>
                <a:gd name="T14" fmla="*/ 45873 w 598"/>
                <a:gd name="T15" fmla="*/ 671074 h 652"/>
                <a:gd name="T16" fmla="*/ 88688 w 598"/>
                <a:gd name="T17" fmla="*/ 987328 h 652"/>
                <a:gd name="T18" fmla="*/ 296645 w 598"/>
                <a:gd name="T19" fmla="*/ 1059320 h 652"/>
                <a:gd name="T20" fmla="*/ 235481 w 598"/>
                <a:gd name="T21" fmla="*/ 1252158 h 652"/>
                <a:gd name="T22" fmla="*/ 318052 w 598"/>
                <a:gd name="T23" fmla="*/ 1586409 h 652"/>
                <a:gd name="T24" fmla="*/ 507660 w 598"/>
                <a:gd name="T25" fmla="*/ 1658402 h 652"/>
                <a:gd name="T26" fmla="*/ 568824 w 598"/>
                <a:gd name="T27" fmla="*/ 1676400 h 652"/>
                <a:gd name="T28" fmla="*/ 737025 w 598"/>
                <a:gd name="T29" fmla="*/ 1552984 h 652"/>
                <a:gd name="T30" fmla="*/ 1073426 w 598"/>
                <a:gd name="T31" fmla="*/ 1676400 h 652"/>
                <a:gd name="T32" fmla="*/ 1367013 w 598"/>
                <a:gd name="T33" fmla="*/ 1516988 h 652"/>
                <a:gd name="T34" fmla="*/ 1596377 w 598"/>
                <a:gd name="T35" fmla="*/ 1393572 h 652"/>
                <a:gd name="T36" fmla="*/ 1743171 w 598"/>
                <a:gd name="T37" fmla="*/ 1146740 h 652"/>
                <a:gd name="T38" fmla="*/ 1639192 w 598"/>
                <a:gd name="T39" fmla="*/ 1005326 h 652"/>
                <a:gd name="T40" fmla="*/ 1721763 w 598"/>
                <a:gd name="T41" fmla="*/ 899908 h 652"/>
                <a:gd name="T42" fmla="*/ 1828800 w 598"/>
                <a:gd name="T43" fmla="*/ 740496 h 652"/>
                <a:gd name="T44" fmla="*/ 1785985 w 598"/>
                <a:gd name="T45" fmla="*/ 493664 h 652"/>
                <a:gd name="T46" fmla="*/ 1367013 w 598"/>
                <a:gd name="T47" fmla="*/ 246832 h 652"/>
                <a:gd name="T48" fmla="*/ 1324198 w 598"/>
                <a:gd name="T49" fmla="*/ 177410 h 6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98"/>
                <a:gd name="T76" fmla="*/ 0 h 652"/>
                <a:gd name="T77" fmla="*/ 598 w 598"/>
                <a:gd name="T78" fmla="*/ 652 h 6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Oval 35"/>
            <p:cNvSpPr>
              <a:spLocks noChangeArrowheads="1"/>
            </p:cNvSpPr>
            <p:nvPr/>
          </p:nvSpPr>
          <p:spPr bwMode="auto">
            <a:xfrm rot="5400000" flipV="1">
              <a:off x="4267200" y="21336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36"/>
            <p:cNvSpPr>
              <a:spLocks noChangeArrowheads="1"/>
            </p:cNvSpPr>
            <p:nvPr/>
          </p:nvSpPr>
          <p:spPr bwMode="auto">
            <a:xfrm rot="5400000" flipV="1">
              <a:off x="2906713" y="21336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37"/>
            <p:cNvSpPr>
              <a:spLocks noChangeArrowheads="1"/>
            </p:cNvSpPr>
            <p:nvPr/>
          </p:nvSpPr>
          <p:spPr bwMode="auto">
            <a:xfrm rot="5400000" flipV="1">
              <a:off x="34290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38"/>
            <p:cNvSpPr>
              <a:spLocks noChangeArrowheads="1"/>
            </p:cNvSpPr>
            <p:nvPr/>
          </p:nvSpPr>
          <p:spPr bwMode="auto">
            <a:xfrm rot="5400000" flipV="1">
              <a:off x="3429000" y="17526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39"/>
            <p:cNvSpPr>
              <a:spLocks noChangeShapeType="1"/>
            </p:cNvSpPr>
            <p:nvPr/>
          </p:nvSpPr>
          <p:spPr bwMode="auto">
            <a:xfrm>
              <a:off x="1219200" y="2743200"/>
              <a:ext cx="2209800" cy="762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40"/>
            <p:cNvSpPr>
              <a:spLocks noChangeShapeType="1"/>
            </p:cNvSpPr>
            <p:nvPr/>
          </p:nvSpPr>
          <p:spPr bwMode="auto">
            <a:xfrm flipV="1">
              <a:off x="1219200" y="2209800"/>
              <a:ext cx="1676400" cy="533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41"/>
            <p:cNvSpPr>
              <a:spLocks noChangeShapeType="1"/>
            </p:cNvSpPr>
            <p:nvPr/>
          </p:nvSpPr>
          <p:spPr bwMode="auto">
            <a:xfrm flipV="1">
              <a:off x="1219200" y="1828800"/>
              <a:ext cx="2209800" cy="914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42"/>
            <p:cNvSpPr>
              <a:spLocks noChangeShapeType="1"/>
            </p:cNvSpPr>
            <p:nvPr/>
          </p:nvSpPr>
          <p:spPr bwMode="auto">
            <a:xfrm flipV="1">
              <a:off x="1219200" y="2209800"/>
              <a:ext cx="3048000" cy="533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43"/>
            <p:cNvSpPr>
              <a:spLocks noChangeShapeType="1"/>
            </p:cNvSpPr>
            <p:nvPr/>
          </p:nvSpPr>
          <p:spPr bwMode="auto">
            <a:xfrm>
              <a:off x="1371600" y="2362200"/>
              <a:ext cx="2057400" cy="4572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44"/>
            <p:cNvSpPr>
              <a:spLocks noChangeShapeType="1"/>
            </p:cNvSpPr>
            <p:nvPr/>
          </p:nvSpPr>
          <p:spPr bwMode="auto">
            <a:xfrm flipV="1">
              <a:off x="1371600" y="2209800"/>
              <a:ext cx="1524000" cy="152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45"/>
            <p:cNvSpPr>
              <a:spLocks noChangeShapeType="1"/>
            </p:cNvSpPr>
            <p:nvPr/>
          </p:nvSpPr>
          <p:spPr bwMode="auto">
            <a:xfrm flipV="1">
              <a:off x="1371600" y="1828800"/>
              <a:ext cx="2057400" cy="533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46"/>
            <p:cNvSpPr>
              <a:spLocks noChangeShapeType="1"/>
            </p:cNvSpPr>
            <p:nvPr/>
          </p:nvSpPr>
          <p:spPr bwMode="auto">
            <a:xfrm flipV="1">
              <a:off x="1371600" y="2209800"/>
              <a:ext cx="2895600" cy="152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47"/>
            <p:cNvSpPr>
              <a:spLocks noChangeShapeType="1"/>
            </p:cNvSpPr>
            <p:nvPr/>
          </p:nvSpPr>
          <p:spPr bwMode="auto">
            <a:xfrm>
              <a:off x="304800" y="2438400"/>
              <a:ext cx="3124200" cy="3810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48"/>
            <p:cNvSpPr>
              <a:spLocks noChangeShapeType="1"/>
            </p:cNvSpPr>
            <p:nvPr/>
          </p:nvSpPr>
          <p:spPr bwMode="auto">
            <a:xfrm flipV="1">
              <a:off x="304800" y="2209800"/>
              <a:ext cx="39624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49"/>
            <p:cNvSpPr>
              <a:spLocks noChangeShapeType="1"/>
            </p:cNvSpPr>
            <p:nvPr/>
          </p:nvSpPr>
          <p:spPr bwMode="auto">
            <a:xfrm flipV="1">
              <a:off x="304800" y="1828800"/>
              <a:ext cx="3124200" cy="609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50"/>
            <p:cNvSpPr>
              <a:spLocks noChangeShapeType="1"/>
            </p:cNvSpPr>
            <p:nvPr/>
          </p:nvSpPr>
          <p:spPr bwMode="auto">
            <a:xfrm flipV="1">
              <a:off x="304800" y="2209800"/>
              <a:ext cx="25908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51"/>
            <p:cNvSpPr>
              <a:spLocks noChangeShapeType="1"/>
            </p:cNvSpPr>
            <p:nvPr/>
          </p:nvSpPr>
          <p:spPr bwMode="auto">
            <a:xfrm>
              <a:off x="1143000" y="1981200"/>
              <a:ext cx="2286000" cy="8382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52"/>
            <p:cNvSpPr>
              <a:spLocks noChangeShapeType="1"/>
            </p:cNvSpPr>
            <p:nvPr/>
          </p:nvSpPr>
          <p:spPr bwMode="auto">
            <a:xfrm>
              <a:off x="1143000" y="1981200"/>
              <a:ext cx="17526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53"/>
            <p:cNvSpPr>
              <a:spLocks noChangeShapeType="1"/>
            </p:cNvSpPr>
            <p:nvPr/>
          </p:nvSpPr>
          <p:spPr bwMode="auto">
            <a:xfrm flipV="1">
              <a:off x="1143000" y="1828800"/>
              <a:ext cx="2286000" cy="152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54"/>
            <p:cNvSpPr>
              <a:spLocks noChangeShapeType="1"/>
            </p:cNvSpPr>
            <p:nvPr/>
          </p:nvSpPr>
          <p:spPr bwMode="auto">
            <a:xfrm>
              <a:off x="1143000" y="1981200"/>
              <a:ext cx="31242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" name="Picture 12" descr="Description Checkmark.sv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22" y="5462893"/>
            <a:ext cx="873288" cy="776256"/>
          </a:xfrm>
          <a:prstGeom prst="rect">
            <a:avLst/>
          </a:prstGeom>
        </p:spPr>
      </p:pic>
      <p:pic>
        <p:nvPicPr>
          <p:cNvPr id="104" name="Picture 103" descr="Description Checkmark.sv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685" y="4160881"/>
            <a:ext cx="873288" cy="7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" y="0"/>
            <a:ext cx="9138198" cy="686235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981200" y="5486400"/>
            <a:ext cx="2971800" cy="304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1200" y="5029200"/>
            <a:ext cx="2971800" cy="304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5105400" y="5029200"/>
            <a:ext cx="1066800" cy="1600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9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993"/>
            <a:ext cx="9144000" cy="6921985"/>
          </a:xfrm>
          <a:prstGeom prst="rect">
            <a:avLst/>
          </a:prstGeom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514600" y="4038600"/>
            <a:ext cx="1371600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062" y="2362200"/>
            <a:ext cx="2852738" cy="311810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52800" y="3962400"/>
            <a:ext cx="1676400" cy="304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4114800" y="5366009"/>
            <a:ext cx="838200" cy="501391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" y="1"/>
            <a:ext cx="9078466" cy="6858000"/>
          </a:xfrm>
          <a:prstGeom prst="rect">
            <a:avLst/>
          </a:prstGeom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447800" y="4419600"/>
            <a:ext cx="1371600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80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7553325" cy="67437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057400" y="6459519"/>
            <a:ext cx="2971800" cy="304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3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339"/>
            <a:ext cx="9144000" cy="4523322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0" y="4419600"/>
            <a:ext cx="3581400" cy="1524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3581400" y="4419600"/>
            <a:ext cx="2362200" cy="1524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5981700" y="4419600"/>
            <a:ext cx="3086100" cy="1524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4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412"/>
            <a:ext cx="74009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00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5814"/>
            <a:ext cx="9065987" cy="6802186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76200" y="533400"/>
            <a:ext cx="3886200" cy="381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4038600" y="519953"/>
            <a:ext cx="3886200" cy="381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76200" y="914400"/>
            <a:ext cx="3886200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" y="3505200"/>
            <a:ext cx="1524000" cy="2438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728300">
            <a:off x="2689327" y="2512407"/>
            <a:ext cx="1896723" cy="27814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2682260">
            <a:off x="4931258" y="1687011"/>
            <a:ext cx="1124141" cy="2133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5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WEKA: the bird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059508"/>
          </a:xfrm>
        </p:spPr>
        <p:txBody>
          <a:bodyPr/>
          <a:lstStyle/>
          <a:p>
            <a:r>
              <a:rPr lang="en-NZ" altLang="en-US" sz="2800" dirty="0"/>
              <a:t>The </a:t>
            </a:r>
            <a:r>
              <a:rPr lang="en-NZ" altLang="en-US" sz="2800" i="1" dirty="0"/>
              <a:t>Weka</a:t>
            </a:r>
            <a:r>
              <a:rPr lang="en-NZ" altLang="en-US" sz="2800" dirty="0"/>
              <a:t> or </a:t>
            </a:r>
            <a:r>
              <a:rPr lang="en-NZ" altLang="en-US" sz="2800" i="1" dirty="0" err="1"/>
              <a:t>woodhen</a:t>
            </a:r>
            <a:r>
              <a:rPr lang="en-NZ" altLang="en-US" sz="2800" dirty="0"/>
              <a:t> (</a:t>
            </a:r>
            <a:r>
              <a:rPr lang="en-NZ" altLang="en-US" sz="2800" dirty="0" err="1"/>
              <a:t>Gallirallus</a:t>
            </a:r>
            <a:r>
              <a:rPr lang="en-NZ" altLang="en-US" sz="2800" dirty="0"/>
              <a:t> </a:t>
            </a:r>
            <a:r>
              <a:rPr lang="en-NZ" altLang="en-US" sz="2800" dirty="0" err="1"/>
              <a:t>australis</a:t>
            </a:r>
            <a:r>
              <a:rPr lang="en-NZ" altLang="en-US" sz="2800" dirty="0"/>
              <a:t>) is an endemic bird of New Zealand. (Source: </a:t>
            </a:r>
            <a:r>
              <a:rPr lang="en-NZ" altLang="en-US" sz="2800" i="1" dirty="0" err="1"/>
              <a:t>WikiPedia</a:t>
            </a:r>
            <a:r>
              <a:rPr lang="en-NZ" altLang="en-US" sz="2800" dirty="0"/>
              <a:t>)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514600"/>
            <a:ext cx="43815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52400" y="5800725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kumimoji="1" lang="en-US" altLang="en-US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Copyright: Martin Kramer (mkramer@wxs.nl) </a:t>
            </a:r>
          </a:p>
        </p:txBody>
      </p:sp>
    </p:spTree>
    <p:extLst>
      <p:ext uri="{BB962C8B-B14F-4D97-AF65-F5344CB8AC3E}">
        <p14:creationId xmlns:p14="http://schemas.microsoft.com/office/powerpoint/2010/main" val="3821845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123099"/>
            <a:ext cx="9055380" cy="665870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0" y="2819400"/>
            <a:ext cx="3200400" cy="609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447800" y="4572000"/>
            <a:ext cx="1371600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3962400" y="3200400"/>
            <a:ext cx="2819400" cy="1066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457200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287" y="1992121"/>
            <a:ext cx="7886700" cy="4589733"/>
          </a:xfrm>
        </p:spPr>
        <p:txBody>
          <a:bodyPr>
            <a:normAutofit/>
          </a:bodyPr>
          <a:lstStyle/>
          <a:p>
            <a:r>
              <a:rPr lang="en-US" sz="2400" dirty="0"/>
              <a:t>What is WEKA?</a:t>
            </a:r>
            <a:endParaRPr lang="en-US" sz="2000" dirty="0"/>
          </a:p>
          <a:p>
            <a:r>
              <a:rPr lang="en-US" sz="2400" dirty="0"/>
              <a:t>Clustering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Classification</a:t>
            </a:r>
            <a:r>
              <a:rPr lang="en-US" sz="2400" dirty="0"/>
              <a:t> </a:t>
            </a:r>
            <a:endParaRPr lang="en-US" sz="2000" dirty="0"/>
          </a:p>
          <a:p>
            <a:r>
              <a:rPr lang="en-US" sz="2400" dirty="0"/>
              <a:t>Wrap Up and Discussion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2025" y="6356350"/>
            <a:ext cx="561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88403E-8056-4B54-843E-5778CB474BF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88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" y="0"/>
            <a:ext cx="9116235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90600" y="2286000"/>
            <a:ext cx="2971800" cy="335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752600" y="4384344"/>
            <a:ext cx="2362200" cy="335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6781800" y="5257800"/>
            <a:ext cx="1371600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" y="0"/>
            <a:ext cx="9116235" cy="6858000"/>
          </a:xfrm>
          <a:prstGeom prst="rect">
            <a:avLst/>
          </a:prstGeom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762000" y="1295400"/>
            <a:ext cx="1371600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85800" y="304800"/>
            <a:ext cx="1371600" cy="335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6"/>
            <a:ext cx="9144000" cy="682318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38200" y="3429000"/>
            <a:ext cx="1371600" cy="335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-228600" y="662144"/>
            <a:ext cx="1371600" cy="335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" y="0"/>
            <a:ext cx="9140907" cy="6858000"/>
          </a:xfrm>
          <a:prstGeom prst="rect">
            <a:avLst/>
          </a:prstGeom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4495800" y="1219200"/>
            <a:ext cx="1371600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3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70" y="0"/>
            <a:ext cx="791066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362200" y="3810000"/>
            <a:ext cx="3886200" cy="335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4876800" y="5486400"/>
            <a:ext cx="1066800" cy="1066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5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2" y="0"/>
            <a:ext cx="9036315" cy="6858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-76200" y="2407920"/>
            <a:ext cx="2969137" cy="411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488247" y="2613660"/>
            <a:ext cx="1069463" cy="59936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295400" y="4239336"/>
            <a:ext cx="1069463" cy="59936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4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96"/>
            <a:ext cx="9144000" cy="6756208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2362200" y="2209800"/>
            <a:ext cx="4114800" cy="1295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3352800" y="3592830"/>
            <a:ext cx="5791200" cy="14249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66800" y="5791199"/>
            <a:ext cx="2969137" cy="3366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0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WEKA: the tool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04800" y="15240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Machine learning/data mining software written in Java (distributed under the GNU Public License)</a:t>
            </a:r>
          </a:p>
          <a:p>
            <a:r>
              <a:rPr lang="en-US" altLang="en-US" dirty="0"/>
              <a:t>Used for research, education, and applications</a:t>
            </a:r>
          </a:p>
          <a:p>
            <a:r>
              <a:rPr lang="en-US" altLang="en-US" dirty="0"/>
              <a:t>Complements “Data Mining” by Witten &amp; Frank</a:t>
            </a:r>
          </a:p>
          <a:p>
            <a:r>
              <a:rPr lang="en-US" altLang="en-US" dirty="0"/>
              <a:t>Main features:</a:t>
            </a:r>
          </a:p>
          <a:p>
            <a:pPr lvl="1"/>
            <a:r>
              <a:rPr lang="en-US" altLang="en-US" dirty="0"/>
              <a:t>Comprehensive set of data pre-processing tools, learning algorithms and evaluation methods</a:t>
            </a:r>
          </a:p>
          <a:p>
            <a:pPr lvl="1"/>
            <a:r>
              <a:rPr lang="en-US" altLang="en-US" dirty="0"/>
              <a:t>Graphical user interfaces</a:t>
            </a:r>
          </a:p>
          <a:p>
            <a:pPr lvl="1"/>
            <a:r>
              <a:rPr lang="en-US" altLang="en-US" dirty="0"/>
              <a:t>Environment for comparing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553151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754"/>
            <a:ext cx="9144000" cy="588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73499" y="76200"/>
            <a:ext cx="3797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Using SVM to Classify </a:t>
            </a:r>
          </a:p>
        </p:txBody>
      </p:sp>
      <p:sp>
        <p:nvSpPr>
          <p:cNvPr id="4" name="Oval 3"/>
          <p:cNvSpPr/>
          <p:nvPr/>
        </p:nvSpPr>
        <p:spPr>
          <a:xfrm>
            <a:off x="0" y="3124199"/>
            <a:ext cx="2969137" cy="3002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2386407" y="2286000"/>
            <a:ext cx="4114800" cy="1295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4876800" cy="839787"/>
          </a:xfrm>
        </p:spPr>
        <p:txBody>
          <a:bodyPr>
            <a:normAutofit/>
          </a:bodyPr>
          <a:lstStyle/>
          <a:p>
            <a:r>
              <a:rPr lang="en-US" sz="5400" dirty="0"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791200" cy="46021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ym typeface="Wingdings" panose="05000000000000000000" pitchFamily="2" charset="2"/>
              </a:rPr>
              <a:t>WEKA is a well-known open source, free tool for ML</a:t>
            </a:r>
          </a:p>
          <a:p>
            <a:pPr lvl="1">
              <a:lnSpc>
                <a:spcPct val="80000"/>
              </a:lnSpc>
            </a:pPr>
            <a:r>
              <a:rPr lang="en-US" sz="2100" dirty="0">
                <a:sym typeface="Wingdings" panose="05000000000000000000" pitchFamily="2" charset="2"/>
              </a:rPr>
              <a:t>Very powerful </a:t>
            </a:r>
          </a:p>
          <a:p>
            <a:pPr lvl="1">
              <a:lnSpc>
                <a:spcPct val="80000"/>
              </a:lnSpc>
            </a:pPr>
            <a:r>
              <a:rPr lang="en-US" sz="2100" dirty="0">
                <a:sym typeface="Wingdings" panose="05000000000000000000" pitchFamily="2" charset="2"/>
              </a:rPr>
              <a:t>A lot more functions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Wingdings" panose="05000000000000000000" pitchFamily="2" charset="2"/>
              </a:rPr>
              <a:t>Many ML tools </a:t>
            </a:r>
            <a:r>
              <a:rPr lang="en-US" altLang="en-US" sz="2400" dirty="0"/>
              <a:t>Incorporate/wrap WEKA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/>
              <a:t>RapidMiner</a:t>
            </a:r>
            <a:r>
              <a:rPr lang="en-US" altLang="en-US" sz="2000" dirty="0"/>
              <a:t> has a WEKA extension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Many Extensions of WEKA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/>
              <a:t>BioWeka</a:t>
            </a:r>
            <a:r>
              <a:rPr lang="en-US" altLang="en-US" sz="2000" dirty="0"/>
              <a:t> - extension library for knowledge discovery in biology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/>
              <a:t>WekaMetal</a:t>
            </a:r>
            <a:r>
              <a:rPr lang="en-US" altLang="en-US" sz="2000" dirty="0"/>
              <a:t> - meta learning extension to W</a:t>
            </a:r>
            <a:r>
              <a:rPr lang="en-US" altLang="en-US" sz="1700" dirty="0"/>
              <a:t>EKA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Weka-Parallel - parallel processing for W</a:t>
            </a:r>
            <a:r>
              <a:rPr lang="en-US" altLang="en-US" sz="1700" dirty="0"/>
              <a:t>EKA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Grid Weka - grid computing using W</a:t>
            </a:r>
            <a:r>
              <a:rPr lang="en-US" altLang="en-US" sz="1700" dirty="0"/>
              <a:t>EKA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Weka-CG - computational genetics tool library</a:t>
            </a:r>
            <a:endParaRPr lang="en-GB" altLang="en-US" sz="2000" dirty="0"/>
          </a:p>
          <a:p>
            <a:endParaRPr lang="en-US" sz="2400" b="1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2025" y="6356350"/>
            <a:ext cx="561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88403E-8056-4B54-843E-5778CB474BF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27" y="0"/>
            <a:ext cx="27813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2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2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13" y="1524000"/>
            <a:ext cx="7886700" cy="4059508"/>
          </a:xfrm>
        </p:spPr>
        <p:txBody>
          <a:bodyPr/>
          <a:lstStyle/>
          <a:p>
            <a:r>
              <a:rPr lang="en-US" dirty="0"/>
              <a:t>Witten, I. H. (2011). </a:t>
            </a:r>
            <a:r>
              <a:rPr lang="en-US" i="1" dirty="0"/>
              <a:t>Data Mining: Practical Machine Learning Tools and Techniques</a:t>
            </a:r>
            <a:r>
              <a:rPr lang="en-US" dirty="0"/>
              <a:t>.  Morgan Kaufmann</a:t>
            </a:r>
          </a:p>
        </p:txBody>
      </p:sp>
      <p:pic>
        <p:nvPicPr>
          <p:cNvPr id="1028" name="Picture 4" descr="https://d1w7fb2mkkr3kw.cloudfront.net/assets/images/book/large/9780/1237/97801237485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35433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863" y="2475931"/>
            <a:ext cx="3581400" cy="3698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60063" y="4876800"/>
            <a:ext cx="17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ebook</a:t>
            </a:r>
            <a:r>
              <a:rPr lang="en-US" dirty="0"/>
              <a:t> in HKU Lib</a:t>
            </a:r>
          </a:p>
        </p:txBody>
      </p:sp>
    </p:spTree>
    <p:extLst>
      <p:ext uri="{BB962C8B-B14F-4D97-AF65-F5344CB8AC3E}">
        <p14:creationId xmlns:p14="http://schemas.microsoft.com/office/powerpoint/2010/main" val="177854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3590925" cy="2447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7150"/>
            <a:ext cx="25908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2541588" cy="190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84437"/>
            <a:ext cx="2532063" cy="18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733800" y="1295400"/>
            <a:ext cx="1219200" cy="1797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3810000" y="3433761"/>
            <a:ext cx="22098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3810000" y="3775075"/>
            <a:ext cx="762000" cy="19026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80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The Iris dataset </a:t>
            </a:r>
          </a:p>
        </p:txBody>
      </p:sp>
    </p:spTree>
    <p:extLst>
      <p:ext uri="{BB962C8B-B14F-4D97-AF65-F5344CB8AC3E}">
        <p14:creationId xmlns:p14="http://schemas.microsoft.com/office/powerpoint/2010/main" val="266126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22983" y="263316"/>
            <a:ext cx="8280400" cy="552450"/>
          </a:xfrm>
        </p:spPr>
        <p:txBody>
          <a:bodyPr>
            <a:noAutofit/>
          </a:bodyPr>
          <a:lstStyle/>
          <a:p>
            <a:pPr eaLnBrk="1" hangingPunct="1"/>
            <a:r>
              <a:rPr lang="en-US" sz="4400" dirty="0"/>
              <a:t>Unsupervised Learning: Clustering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585591" y="1182583"/>
            <a:ext cx="7996434" cy="48069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clustering</a:t>
            </a:r>
            <a:r>
              <a:rPr lang="en-US" sz="2400" dirty="0"/>
              <a:t> is a set of clusters</a:t>
            </a:r>
          </a:p>
          <a:p>
            <a:pPr eaLnBrk="1" hangingPunct="1">
              <a:lnSpc>
                <a:spcPct val="90000"/>
              </a:lnSpc>
            </a:pPr>
            <a:endParaRPr lang="en-US" sz="1050" dirty="0"/>
          </a:p>
          <a:p>
            <a:r>
              <a:rPr lang="en-US" sz="2400" dirty="0"/>
              <a:t>Finding groups of objects such that the </a:t>
            </a:r>
            <a:r>
              <a:rPr lang="en-US" sz="2400" dirty="0">
                <a:solidFill>
                  <a:srgbClr val="FF0000"/>
                </a:solidFill>
              </a:rPr>
              <a:t>objects in a group will be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similar </a:t>
            </a:r>
            <a:r>
              <a:rPr lang="en-US" sz="2400" dirty="0"/>
              <a:t>to one another and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different from </a:t>
            </a:r>
            <a:r>
              <a:rPr lang="en-US" sz="2400" dirty="0">
                <a:solidFill>
                  <a:srgbClr val="FF0000"/>
                </a:solidFill>
              </a:rPr>
              <a:t>the objects in other groups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82025" y="6356350"/>
            <a:ext cx="561975" cy="365125"/>
          </a:xfrm>
          <a:prstGeom prst="rect">
            <a:avLst/>
          </a:prstGeom>
          <a:noFill/>
        </p:spPr>
        <p:txBody>
          <a:bodyPr/>
          <a:lstStyle/>
          <a:p>
            <a:fld id="{30547E81-3174-4AD0-9792-89FA466A9A36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34149" y="3453516"/>
            <a:ext cx="7876346" cy="2719425"/>
            <a:chOff x="807883" y="3817900"/>
            <a:chExt cx="7876346" cy="2719425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3276600" y="3859213"/>
              <a:ext cx="3048000" cy="2678112"/>
              <a:chOff x="2160" y="2544"/>
              <a:chExt cx="1920" cy="1687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2736" y="3696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2226" y="3696"/>
                <a:ext cx="510" cy="535"/>
              </a:xfrm>
              <a:custGeom>
                <a:avLst/>
                <a:gdLst>
                  <a:gd name="T0" fmla="*/ 510 w 510"/>
                  <a:gd name="T1" fmla="*/ 0 h 535"/>
                  <a:gd name="T2" fmla="*/ 0 w 510"/>
                  <a:gd name="T3" fmla="*/ 535 h 535"/>
                  <a:gd name="T4" fmla="*/ 0 60000 65536"/>
                  <a:gd name="T5" fmla="*/ 0 60000 65536"/>
                  <a:gd name="T6" fmla="*/ 0 w 510"/>
                  <a:gd name="T7" fmla="*/ 0 h 535"/>
                  <a:gd name="T8" fmla="*/ 510 w 510"/>
                  <a:gd name="T9" fmla="*/ 535 h 53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10" h="535">
                    <a:moveTo>
                      <a:pt x="510" y="0"/>
                    </a:moveTo>
                    <a:lnTo>
                      <a:pt x="0" y="53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utoShape 8"/>
              <p:cNvSpPr>
                <a:spLocks noChangeArrowheads="1"/>
              </p:cNvSpPr>
              <p:nvPr/>
            </p:nvSpPr>
            <p:spPr bwMode="auto">
              <a:xfrm>
                <a:off x="3264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11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12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13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14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15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AutoShape 16"/>
              <p:cNvSpPr>
                <a:spLocks noChangeArrowheads="1"/>
              </p:cNvSpPr>
              <p:nvPr/>
            </p:nvSpPr>
            <p:spPr bwMode="auto">
              <a:xfrm>
                <a:off x="3168" y="297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utoShape 17"/>
              <p:cNvSpPr>
                <a:spLocks noChangeArrowheads="1"/>
              </p:cNvSpPr>
              <p:nvPr/>
            </p:nvSpPr>
            <p:spPr bwMode="auto">
              <a:xfrm>
                <a:off x="2160" y="326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18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19"/>
              <p:cNvSpPr>
                <a:spLocks noChangeArrowheads="1"/>
              </p:cNvSpPr>
              <p:nvPr/>
            </p:nvSpPr>
            <p:spPr bwMode="auto">
              <a:xfrm>
                <a:off x="2304" y="345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20"/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21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22"/>
              <p:cNvSpPr>
                <a:spLocks noChangeArrowheads="1"/>
              </p:cNvSpPr>
              <p:nvPr/>
            </p:nvSpPr>
            <p:spPr bwMode="auto">
              <a:xfrm>
                <a:off x="2448" y="345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utoShape 23"/>
              <p:cNvSpPr>
                <a:spLocks noChangeArrowheads="1"/>
              </p:cNvSpPr>
              <p:nvPr/>
            </p:nvSpPr>
            <p:spPr bwMode="auto">
              <a:xfrm>
                <a:off x="2160" y="340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utoShape 24"/>
              <p:cNvSpPr>
                <a:spLocks noChangeArrowheads="1"/>
              </p:cNvSpPr>
              <p:nvPr/>
            </p:nvSpPr>
            <p:spPr bwMode="auto">
              <a:xfrm>
                <a:off x="3504" y="355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25"/>
              <p:cNvSpPr>
                <a:spLocks noChangeArrowheads="1"/>
              </p:cNvSpPr>
              <p:nvPr/>
            </p:nvSpPr>
            <p:spPr bwMode="auto">
              <a:xfrm>
                <a:off x="3792" y="360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26"/>
              <p:cNvSpPr>
                <a:spLocks noChangeArrowheads="1"/>
              </p:cNvSpPr>
              <p:nvPr/>
            </p:nvSpPr>
            <p:spPr bwMode="auto">
              <a:xfrm>
                <a:off x="3648" y="369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27"/>
              <p:cNvSpPr>
                <a:spLocks noChangeArrowheads="1"/>
              </p:cNvSpPr>
              <p:nvPr/>
            </p:nvSpPr>
            <p:spPr bwMode="auto">
              <a:xfrm>
                <a:off x="3504" y="379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28"/>
              <p:cNvSpPr>
                <a:spLocks noChangeArrowheads="1"/>
              </p:cNvSpPr>
              <p:nvPr/>
            </p:nvSpPr>
            <p:spPr bwMode="auto">
              <a:xfrm>
                <a:off x="3696" y="379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29"/>
              <p:cNvSpPr>
                <a:spLocks noChangeArrowheads="1"/>
              </p:cNvSpPr>
              <p:nvPr/>
            </p:nvSpPr>
            <p:spPr bwMode="auto">
              <a:xfrm flipV="1">
                <a:off x="3504" y="364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30"/>
              <p:cNvSpPr>
                <a:spLocks noChangeArrowheads="1"/>
              </p:cNvSpPr>
              <p:nvPr/>
            </p:nvSpPr>
            <p:spPr bwMode="auto">
              <a:xfrm>
                <a:off x="3696" y="350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807883" y="3817900"/>
              <a:ext cx="7876346" cy="2414623"/>
              <a:chOff x="725488" y="3748087"/>
              <a:chExt cx="7962900" cy="2484438"/>
            </a:xfrm>
          </p:grpSpPr>
          <p:grpSp>
            <p:nvGrpSpPr>
              <p:cNvPr id="33" name="Group 31"/>
              <p:cNvGrpSpPr>
                <a:grpSpLocks/>
              </p:cNvGrpSpPr>
              <p:nvPr/>
            </p:nvGrpSpPr>
            <p:grpSpPr bwMode="auto">
              <a:xfrm>
                <a:off x="5354638" y="3748087"/>
                <a:ext cx="3333750" cy="1676400"/>
                <a:chOff x="3373" y="2083"/>
                <a:chExt cx="2100" cy="1056"/>
              </a:xfrm>
            </p:grpSpPr>
            <p:sp>
              <p:nvSpPr>
                <p:cNvPr id="34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3373" y="2727"/>
                  <a:ext cx="112" cy="412"/>
                </a:xfrm>
                <a:prstGeom prst="line">
                  <a:avLst/>
                </a:prstGeom>
                <a:noFill/>
                <a:ln w="25400">
                  <a:solidFill>
                    <a:srgbClr val="CC6600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AutoShape 33"/>
                <p:cNvSpPr>
                  <a:spLocks noChangeArrowheads="1"/>
                </p:cNvSpPr>
                <p:nvPr/>
              </p:nvSpPr>
              <p:spPr bwMode="auto">
                <a:xfrm>
                  <a:off x="4225" y="2083"/>
                  <a:ext cx="1248" cy="672"/>
                </a:xfrm>
                <a:prstGeom prst="wedgeRectCallout">
                  <a:avLst>
                    <a:gd name="adj1" fmla="val -109527"/>
                    <a:gd name="adj2" fmla="val 70599"/>
                  </a:avLst>
                </a:prstGeom>
                <a:solidFill>
                  <a:srgbClr val="00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dirty="0">
                      <a:solidFill>
                        <a:srgbClr val="FF0000"/>
                      </a:solidFill>
                      <a:latin typeface="Tahoma" charset="0"/>
                    </a:rPr>
                    <a:t>Inter-</a:t>
                  </a:r>
                  <a:r>
                    <a:rPr lang="en-US" sz="2000" dirty="0">
                      <a:latin typeface="Tahoma" charset="0"/>
                    </a:rPr>
                    <a:t>cluster </a:t>
                  </a:r>
                  <a:r>
                    <a:rPr lang="en-US" sz="2000" u="sng" dirty="0">
                      <a:latin typeface="Tahoma" charset="0"/>
                    </a:rPr>
                    <a:t>distances</a:t>
                  </a:r>
                  <a:r>
                    <a:rPr lang="en-US" sz="2000" dirty="0">
                      <a:latin typeface="Tahoma" charset="0"/>
                    </a:rPr>
                    <a:t> are maximized</a:t>
                  </a:r>
                </a:p>
              </p:txBody>
            </p:sp>
          </p:grpSp>
          <p:grpSp>
            <p:nvGrpSpPr>
              <p:cNvPr id="36" name="Group 34"/>
              <p:cNvGrpSpPr>
                <a:grpSpLocks/>
              </p:cNvGrpSpPr>
              <p:nvPr/>
            </p:nvGrpSpPr>
            <p:grpSpPr bwMode="auto">
              <a:xfrm>
                <a:off x="2895600" y="3946525"/>
                <a:ext cx="3276600" cy="2286000"/>
                <a:chOff x="1824" y="2208"/>
                <a:chExt cx="2064" cy="1440"/>
              </a:xfrm>
            </p:grpSpPr>
            <p:sp>
              <p:nvSpPr>
                <p:cNvPr id="37" name="Oval 35"/>
                <p:cNvSpPr>
                  <a:spLocks noChangeArrowheads="1"/>
                </p:cNvSpPr>
                <p:nvPr/>
              </p:nvSpPr>
              <p:spPr bwMode="auto">
                <a:xfrm>
                  <a:off x="1824" y="2592"/>
                  <a:ext cx="816" cy="720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Oval 36"/>
                <p:cNvSpPr>
                  <a:spLocks noChangeArrowheads="1"/>
                </p:cNvSpPr>
                <p:nvPr/>
              </p:nvSpPr>
              <p:spPr bwMode="auto">
                <a:xfrm>
                  <a:off x="2928" y="2208"/>
                  <a:ext cx="720" cy="624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Oval 37"/>
                <p:cNvSpPr>
                  <a:spLocks noChangeArrowheads="1"/>
                </p:cNvSpPr>
                <p:nvPr/>
              </p:nvSpPr>
              <p:spPr bwMode="auto">
                <a:xfrm>
                  <a:off x="3216" y="3024"/>
                  <a:ext cx="672" cy="624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" name="Group 38"/>
              <p:cNvGrpSpPr>
                <a:grpSpLocks/>
              </p:cNvGrpSpPr>
              <p:nvPr/>
            </p:nvGrpSpPr>
            <p:grpSpPr bwMode="auto">
              <a:xfrm>
                <a:off x="725488" y="3794125"/>
                <a:ext cx="2800350" cy="1143000"/>
                <a:chOff x="457" y="2112"/>
                <a:chExt cx="1764" cy="720"/>
              </a:xfrm>
            </p:grpSpPr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029" y="2736"/>
                  <a:ext cx="192" cy="96"/>
                </a:xfrm>
                <a:prstGeom prst="line">
                  <a:avLst/>
                </a:prstGeom>
                <a:noFill/>
                <a:ln w="25400">
                  <a:solidFill>
                    <a:srgbClr val="CC6600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AutoShape 40"/>
                <p:cNvSpPr>
                  <a:spLocks noChangeArrowheads="1"/>
                </p:cNvSpPr>
                <p:nvPr/>
              </p:nvSpPr>
              <p:spPr bwMode="auto">
                <a:xfrm>
                  <a:off x="457" y="2112"/>
                  <a:ext cx="1248" cy="672"/>
                </a:xfrm>
                <a:prstGeom prst="wedgeRectCallout">
                  <a:avLst>
                    <a:gd name="adj1" fmla="val 56250"/>
                    <a:gd name="adj2" fmla="val 92856"/>
                  </a:avLst>
                </a:prstGeom>
                <a:solidFill>
                  <a:srgbClr val="00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dirty="0">
                      <a:solidFill>
                        <a:srgbClr val="FF0000"/>
                      </a:solidFill>
                      <a:latin typeface="Tahoma" charset="0"/>
                    </a:rPr>
                    <a:t>Intra-</a:t>
                  </a:r>
                  <a:r>
                    <a:rPr lang="en-US" sz="2000" dirty="0">
                      <a:latin typeface="Tahoma" charset="0"/>
                    </a:rPr>
                    <a:t>cluster </a:t>
                  </a:r>
                  <a:r>
                    <a:rPr lang="en-US" sz="2000" u="sng" dirty="0">
                      <a:latin typeface="Tahoma" charset="0"/>
                    </a:rPr>
                    <a:t>distances</a:t>
                  </a:r>
                  <a:r>
                    <a:rPr lang="en-US" sz="2000" dirty="0">
                      <a:latin typeface="Tahoma" charset="0"/>
                    </a:rPr>
                    <a:t> are minimized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60925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22983" y="304800"/>
            <a:ext cx="8280400" cy="552450"/>
          </a:xfrm>
        </p:spPr>
        <p:txBody>
          <a:bodyPr>
            <a:noAutofit/>
          </a:bodyPr>
          <a:lstStyle/>
          <a:p>
            <a:pPr eaLnBrk="1" hangingPunct="1"/>
            <a:r>
              <a:rPr lang="en-US" sz="4400" dirty="0"/>
              <a:t>Unsupervised Learning: Clustering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664966" y="1371600"/>
            <a:ext cx="7996434" cy="4495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Two major kinds of methods</a:t>
            </a:r>
          </a:p>
          <a:p>
            <a:pPr eaLnBrk="1" hangingPunct="1">
              <a:lnSpc>
                <a:spcPct val="90000"/>
              </a:lnSpc>
            </a:pPr>
            <a:endParaRPr lang="en-US" sz="1100" dirty="0"/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hierarchical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partitional</a:t>
            </a:r>
            <a:r>
              <a:rPr lang="en-US" sz="2800" dirty="0">
                <a:solidFill>
                  <a:srgbClr val="FFCC00"/>
                </a:solidFill>
              </a:rPr>
              <a:t> </a:t>
            </a:r>
            <a:r>
              <a:rPr lang="en-US" sz="2800" dirty="0"/>
              <a:t>sets of clusters </a:t>
            </a:r>
            <a:endParaRPr lang="en-US" sz="2800" dirty="0">
              <a:solidFill>
                <a:srgbClr val="FFCC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1100" dirty="0">
              <a:solidFill>
                <a:srgbClr val="FFCC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Partitional</a:t>
            </a:r>
            <a:r>
              <a:rPr lang="en-US" sz="2800" dirty="0"/>
              <a:t> 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 division of data objects into non-overlapping subsets (clusters) such that each data object is in exactly one subset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K-Means</a:t>
            </a:r>
          </a:p>
          <a:p>
            <a:pPr lvl="1" eaLnBrk="1" hangingPunct="1">
              <a:lnSpc>
                <a:spcPct val="90000"/>
              </a:lnSpc>
            </a:pPr>
            <a:endParaRPr lang="en-US" sz="1000" dirty="0">
              <a:solidFill>
                <a:srgbClr val="FFCC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Hierarchical 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 set of nested clusters organized as a hierarchical tree 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82025" y="6356350"/>
            <a:ext cx="561975" cy="365125"/>
          </a:xfrm>
          <a:prstGeom prst="rect">
            <a:avLst/>
          </a:prstGeom>
          <a:noFill/>
        </p:spPr>
        <p:txBody>
          <a:bodyPr/>
          <a:lstStyle/>
          <a:p>
            <a:fld id="{30547E81-3174-4AD0-9792-89FA466A9A36}" type="slidenum">
              <a:rPr lang="en-US"/>
              <a:pPr/>
              <a:t>9</a:t>
            </a:fld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22983" y="4800600"/>
            <a:ext cx="7935217" cy="1219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29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AutumnInstitute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RC_EF_Lab" id="{4B9F418A-E120-42C6-BCA0-913FF21A7268}" vid="{8C0D1A39-FDA1-4EF5-B2D1-AE3EBFBD6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AutumnInstituteTemplate</Template>
  <TotalTime>10413</TotalTime>
  <Words>462</Words>
  <Application>Microsoft Office PowerPoint</Application>
  <PresentationFormat>On-screen Show (4:3)</PresentationFormat>
  <Paragraphs>129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Franklin Gothic Book Regular</vt:lpstr>
      <vt:lpstr>宋体</vt:lpstr>
      <vt:lpstr>Arial</vt:lpstr>
      <vt:lpstr>Calibri</vt:lpstr>
      <vt:lpstr>Calibri Light</vt:lpstr>
      <vt:lpstr>Courier New</vt:lpstr>
      <vt:lpstr>Franklin Gothic Book</vt:lpstr>
      <vt:lpstr>Tahoma</vt:lpstr>
      <vt:lpstr>Times New Roman</vt:lpstr>
      <vt:lpstr>Wingdings</vt:lpstr>
      <vt:lpstr>AutumnInstituteTemplate</vt:lpstr>
      <vt:lpstr>WEKA: A Friendly Interactive Exploration</vt:lpstr>
      <vt:lpstr>Agenda</vt:lpstr>
      <vt:lpstr>WEKA: the bird</vt:lpstr>
      <vt:lpstr>WEKA: the tool</vt:lpstr>
      <vt:lpstr>The Book</vt:lpstr>
      <vt:lpstr>PowerPoint Presentation</vt:lpstr>
      <vt:lpstr>Clustering</vt:lpstr>
      <vt:lpstr>Unsupervised Learning: Clustering</vt:lpstr>
      <vt:lpstr>Unsupervised Learning: Clustering</vt:lpstr>
      <vt:lpstr>Clustering in WEKA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 Type in Hierarchical Clustering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Wrap-up</vt:lpstr>
      <vt:lpstr>Questions?</vt:lpstr>
    </vt:vector>
  </TitlesOfParts>
  <Company>GSLIS 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NEMA 2007</dc:title>
  <dc:creator>jdownie</dc:creator>
  <cp:lastModifiedBy>xiao hu</cp:lastModifiedBy>
  <cp:revision>183</cp:revision>
  <dcterms:created xsi:type="dcterms:W3CDTF">2006-10-10T21:03:47Z</dcterms:created>
  <dcterms:modified xsi:type="dcterms:W3CDTF">2016-11-28T08:47:59Z</dcterms:modified>
</cp:coreProperties>
</file>