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63" r:id="rId8"/>
    <p:sldId id="267" r:id="rId9"/>
    <p:sldId id="260" r:id="rId10"/>
    <p:sldId id="261" r:id="rId11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. Sykes" initials="DGS" lastIdx="1" clrIdx="0">
    <p:extLst>
      <p:ext uri="{19B8F6BF-5375-455C-9EA6-DF929625EA0E}">
        <p15:presenceInfo xmlns:p15="http://schemas.microsoft.com/office/powerpoint/2012/main" userId="S-1-5-21-108718242-1658992036-3980302527-20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F44"/>
    <a:srgbClr val="AC8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1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9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9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6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75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8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53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5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FC608-FC2C-4043-AA88-42F3693372C3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D791-961F-40C0-AE9D-8DFAD59BC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84BFA-C236-4935-8E51-EBE59944806D}"/>
              </a:ext>
            </a:extLst>
          </p:cNvPr>
          <p:cNvSpPr txBox="1"/>
          <p:nvPr/>
        </p:nvSpPr>
        <p:spPr>
          <a:xfrm>
            <a:off x="217286" y="124794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Bar Charts 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94941775-8B70-4F90-A215-D759B16B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50011"/>
              </p:ext>
            </p:extLst>
          </p:nvPr>
        </p:nvGraphicFramePr>
        <p:xfrm>
          <a:off x="4016104" y="1425041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Car colour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Silver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06" name="Table 205">
            <a:extLst>
              <a:ext uri="{FF2B5EF4-FFF2-40B4-BE49-F238E27FC236}">
                <a16:creationId xmlns:a16="http://schemas.microsoft.com/office/drawing/2014/main" id="{BE388D2C-F7D7-400C-8EAC-1B9C88362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20837"/>
              </p:ext>
            </p:extLst>
          </p:nvPr>
        </p:nvGraphicFramePr>
        <p:xfrm>
          <a:off x="537896" y="985027"/>
          <a:ext cx="3168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65BBCC4-8A82-49D3-A910-AF84054667F6}"/>
              </a:ext>
            </a:extLst>
          </p:cNvPr>
          <p:cNvCxnSpPr>
            <a:cxnSpLocks/>
          </p:cNvCxnSpPr>
          <p:nvPr/>
        </p:nvCxnSpPr>
        <p:spPr>
          <a:xfrm flipV="1">
            <a:off x="525258" y="3287030"/>
            <a:ext cx="327728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FC443A-C1F6-445C-8160-10DE1DBF710B}"/>
              </a:ext>
            </a:extLst>
          </p:cNvPr>
          <p:cNvCxnSpPr>
            <a:cxnSpLocks/>
          </p:cNvCxnSpPr>
          <p:nvPr/>
        </p:nvCxnSpPr>
        <p:spPr>
          <a:xfrm flipV="1">
            <a:off x="532011" y="852243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347B668-674A-41EB-9082-E2DEDBDD3F50}"/>
              </a:ext>
            </a:extLst>
          </p:cNvPr>
          <p:cNvGrpSpPr/>
          <p:nvPr/>
        </p:nvGrpSpPr>
        <p:grpSpPr>
          <a:xfrm>
            <a:off x="273120" y="833831"/>
            <a:ext cx="263214" cy="2565710"/>
            <a:chOff x="53096" y="1413637"/>
            <a:chExt cx="263214" cy="256571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D5220E9-728E-4613-901F-909D6879AF78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A5660CF-4276-4EB3-A57E-1ADD72AB4399}"/>
                </a:ext>
              </a:extLst>
            </p:cNvPr>
            <p:cNvSpPr/>
            <p:nvPr/>
          </p:nvSpPr>
          <p:spPr>
            <a:xfrm>
              <a:off x="53096" y="1413637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8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97CE6E7-9DE5-4EDD-9E6B-828428EEA93A}"/>
                </a:ext>
              </a:extLst>
            </p:cNvPr>
            <p:cNvSpPr/>
            <p:nvPr/>
          </p:nvSpPr>
          <p:spPr>
            <a:xfrm>
              <a:off x="53096" y="16997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7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F96746A-1D01-478D-869E-B790C79B126D}"/>
                </a:ext>
              </a:extLst>
            </p:cNvPr>
            <p:cNvSpPr/>
            <p:nvPr/>
          </p:nvSpPr>
          <p:spPr>
            <a:xfrm>
              <a:off x="53096" y="198581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6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15FE20-8C38-4FF2-BDAE-5CEA6093EADE}"/>
                </a:ext>
              </a:extLst>
            </p:cNvPr>
            <p:cNvSpPr/>
            <p:nvPr/>
          </p:nvSpPr>
          <p:spPr>
            <a:xfrm>
              <a:off x="53096" y="227190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285AD61-A9DC-436B-AA88-F0530DC078AC}"/>
                </a:ext>
              </a:extLst>
            </p:cNvPr>
            <p:cNvSpPr/>
            <p:nvPr/>
          </p:nvSpPr>
          <p:spPr>
            <a:xfrm>
              <a:off x="53096" y="255799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F36AC08-F4EA-4F0D-B931-4ECDCD3A829D}"/>
                </a:ext>
              </a:extLst>
            </p:cNvPr>
            <p:cNvSpPr/>
            <p:nvPr/>
          </p:nvSpPr>
          <p:spPr>
            <a:xfrm>
              <a:off x="53096" y="284408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18B9DB8-850D-414B-AF09-CA7B1B5C07CA}"/>
                </a:ext>
              </a:extLst>
            </p:cNvPr>
            <p:cNvSpPr/>
            <p:nvPr/>
          </p:nvSpPr>
          <p:spPr>
            <a:xfrm>
              <a:off x="53096" y="313017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48BA4BE-6237-4850-B046-74C5AB4DFA5E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</a:t>
              </a:r>
            </a:p>
          </p:txBody>
        </p: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89FBE98-5B06-4C92-9FE3-D493CDB65D68}"/>
              </a:ext>
            </a:extLst>
          </p:cNvPr>
          <p:cNvCxnSpPr>
            <a:cxnSpLocks/>
          </p:cNvCxnSpPr>
          <p:nvPr/>
        </p:nvCxnSpPr>
        <p:spPr>
          <a:xfrm>
            <a:off x="826097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EAF3EC0-29A5-4EE1-A7D6-A03BA8342291}"/>
              </a:ext>
            </a:extLst>
          </p:cNvPr>
          <p:cNvCxnSpPr>
            <a:cxnSpLocks/>
          </p:cNvCxnSpPr>
          <p:nvPr/>
        </p:nvCxnSpPr>
        <p:spPr>
          <a:xfrm>
            <a:off x="1115928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C4247C9-131B-4522-A20E-3607A3E15D81}"/>
              </a:ext>
            </a:extLst>
          </p:cNvPr>
          <p:cNvCxnSpPr>
            <a:cxnSpLocks/>
          </p:cNvCxnSpPr>
          <p:nvPr/>
        </p:nvCxnSpPr>
        <p:spPr>
          <a:xfrm>
            <a:off x="1404697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59EAFFE-C7B0-4A52-87AA-606FFDA768BD}"/>
              </a:ext>
            </a:extLst>
          </p:cNvPr>
          <p:cNvCxnSpPr>
            <a:cxnSpLocks/>
          </p:cNvCxnSpPr>
          <p:nvPr/>
        </p:nvCxnSpPr>
        <p:spPr>
          <a:xfrm>
            <a:off x="1690028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B0CC84-9078-4090-B69D-0E7E442AE7CB}"/>
              </a:ext>
            </a:extLst>
          </p:cNvPr>
          <p:cNvCxnSpPr>
            <a:cxnSpLocks/>
          </p:cNvCxnSpPr>
          <p:nvPr/>
        </p:nvCxnSpPr>
        <p:spPr>
          <a:xfrm>
            <a:off x="1978534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7A00D38-C34E-43DE-AFE5-29731A387488}"/>
              </a:ext>
            </a:extLst>
          </p:cNvPr>
          <p:cNvCxnSpPr>
            <a:cxnSpLocks/>
          </p:cNvCxnSpPr>
          <p:nvPr/>
        </p:nvCxnSpPr>
        <p:spPr>
          <a:xfrm>
            <a:off x="2267040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84ACD2E-B6CB-42DB-83AA-AE40D241FD7B}"/>
              </a:ext>
            </a:extLst>
          </p:cNvPr>
          <p:cNvCxnSpPr>
            <a:cxnSpLocks/>
          </p:cNvCxnSpPr>
          <p:nvPr/>
        </p:nvCxnSpPr>
        <p:spPr>
          <a:xfrm>
            <a:off x="2555546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C1C98FE-1715-4C7D-81FE-B599492191FF}"/>
              </a:ext>
            </a:extLst>
          </p:cNvPr>
          <p:cNvCxnSpPr>
            <a:cxnSpLocks/>
          </p:cNvCxnSpPr>
          <p:nvPr/>
        </p:nvCxnSpPr>
        <p:spPr>
          <a:xfrm>
            <a:off x="2840877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0EC4A8A-98D6-4C7B-91A6-AE449CEEE0A7}"/>
              </a:ext>
            </a:extLst>
          </p:cNvPr>
          <p:cNvCxnSpPr>
            <a:cxnSpLocks/>
          </p:cNvCxnSpPr>
          <p:nvPr/>
        </p:nvCxnSpPr>
        <p:spPr>
          <a:xfrm>
            <a:off x="3129383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96599E2-94BB-467F-883D-B50FE4E264CA}"/>
              </a:ext>
            </a:extLst>
          </p:cNvPr>
          <p:cNvCxnSpPr>
            <a:cxnSpLocks/>
          </p:cNvCxnSpPr>
          <p:nvPr/>
        </p:nvCxnSpPr>
        <p:spPr>
          <a:xfrm>
            <a:off x="3417889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9" name="Table 228">
            <a:extLst>
              <a:ext uri="{FF2B5EF4-FFF2-40B4-BE49-F238E27FC236}">
                <a16:creationId xmlns:a16="http://schemas.microsoft.com/office/drawing/2014/main" id="{FD9E7DB3-072E-4A71-8017-84A5F1F4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55947"/>
              </p:ext>
            </p:extLst>
          </p:nvPr>
        </p:nvGraphicFramePr>
        <p:xfrm>
          <a:off x="4051824" y="4629741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Book Genre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Fantasy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Crime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Romance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Sci-Fi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Adventure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30" name="Table 229">
            <a:extLst>
              <a:ext uri="{FF2B5EF4-FFF2-40B4-BE49-F238E27FC236}">
                <a16:creationId xmlns:a16="http://schemas.microsoft.com/office/drawing/2014/main" id="{445759D9-6091-4EAA-AED2-3252B2C5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8505"/>
              </p:ext>
            </p:extLst>
          </p:nvPr>
        </p:nvGraphicFramePr>
        <p:xfrm>
          <a:off x="571358" y="4254687"/>
          <a:ext cx="3168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9AC7404-5808-43E9-86FC-98AD7C84D548}"/>
              </a:ext>
            </a:extLst>
          </p:cNvPr>
          <p:cNvCxnSpPr>
            <a:cxnSpLocks/>
          </p:cNvCxnSpPr>
          <p:nvPr/>
        </p:nvCxnSpPr>
        <p:spPr>
          <a:xfrm flipV="1">
            <a:off x="558720" y="6550827"/>
            <a:ext cx="3279538" cy="586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FAF2746-F630-408C-9636-ECBBF1D5E60A}"/>
              </a:ext>
            </a:extLst>
          </p:cNvPr>
          <p:cNvCxnSpPr>
            <a:cxnSpLocks/>
          </p:cNvCxnSpPr>
          <p:nvPr/>
        </p:nvCxnSpPr>
        <p:spPr>
          <a:xfrm flipV="1">
            <a:off x="565473" y="4121903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83B74D9-10A1-4128-8F6A-BBE2CB53785B}"/>
              </a:ext>
            </a:extLst>
          </p:cNvPr>
          <p:cNvGrpSpPr/>
          <p:nvPr/>
        </p:nvGrpSpPr>
        <p:grpSpPr>
          <a:xfrm>
            <a:off x="267309" y="4103491"/>
            <a:ext cx="341760" cy="2565710"/>
            <a:chOff x="13823" y="1413637"/>
            <a:chExt cx="341760" cy="2565710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BA6F3B6-46AF-4C02-A8BC-ECF2FF6A066E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8EC6FD6-80E9-4FD5-B03F-C764A51DB04D}"/>
                </a:ext>
              </a:extLst>
            </p:cNvPr>
            <p:cNvSpPr/>
            <p:nvPr/>
          </p:nvSpPr>
          <p:spPr>
            <a:xfrm>
              <a:off x="13823" y="14136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40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2D333E-605A-4187-B0A2-C0C99F06A7AC}"/>
                </a:ext>
              </a:extLst>
            </p:cNvPr>
            <p:cNvSpPr/>
            <p:nvPr/>
          </p:nvSpPr>
          <p:spPr>
            <a:xfrm>
              <a:off x="13823" y="169972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35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36DCF0F-C175-404D-A220-E3D04F41C843}"/>
                </a:ext>
              </a:extLst>
            </p:cNvPr>
            <p:cNvSpPr/>
            <p:nvPr/>
          </p:nvSpPr>
          <p:spPr>
            <a:xfrm>
              <a:off x="13823" y="198581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30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AACEAAF-57B5-4C5C-80BF-C7570E98A645}"/>
                </a:ext>
              </a:extLst>
            </p:cNvPr>
            <p:cNvSpPr/>
            <p:nvPr/>
          </p:nvSpPr>
          <p:spPr>
            <a:xfrm>
              <a:off x="13823" y="227190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25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A5C7C2D-1941-455B-A1A4-34FE02E2FE98}"/>
                </a:ext>
              </a:extLst>
            </p:cNvPr>
            <p:cNvSpPr/>
            <p:nvPr/>
          </p:nvSpPr>
          <p:spPr>
            <a:xfrm>
              <a:off x="13823" y="255799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20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E8ACD1-B338-47C8-9B5D-F1A3227F01D6}"/>
                </a:ext>
              </a:extLst>
            </p:cNvPr>
            <p:cNvSpPr/>
            <p:nvPr/>
          </p:nvSpPr>
          <p:spPr>
            <a:xfrm>
              <a:off x="13823" y="284408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15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8974D2B-31CB-41E8-A13A-B03EDBE87E23}"/>
                </a:ext>
              </a:extLst>
            </p:cNvPr>
            <p:cNvSpPr/>
            <p:nvPr/>
          </p:nvSpPr>
          <p:spPr>
            <a:xfrm>
              <a:off x="13823" y="313017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10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B25D65F-476E-4ADE-BA5C-4BB1178F14A6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B8A7853-9226-442C-B049-43FE690A676C}"/>
              </a:ext>
            </a:extLst>
          </p:cNvPr>
          <p:cNvCxnSpPr>
            <a:cxnSpLocks/>
          </p:cNvCxnSpPr>
          <p:nvPr/>
        </p:nvCxnSpPr>
        <p:spPr>
          <a:xfrm>
            <a:off x="856384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DE30FD5-9C09-49E3-9D16-568EBFCD5AE3}"/>
              </a:ext>
            </a:extLst>
          </p:cNvPr>
          <p:cNvCxnSpPr>
            <a:cxnSpLocks/>
          </p:cNvCxnSpPr>
          <p:nvPr/>
        </p:nvCxnSpPr>
        <p:spPr>
          <a:xfrm>
            <a:off x="1143040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0CCF484-6E61-4F72-804B-7470FE25571D}"/>
              </a:ext>
            </a:extLst>
          </p:cNvPr>
          <p:cNvCxnSpPr>
            <a:cxnSpLocks/>
          </p:cNvCxnSpPr>
          <p:nvPr/>
        </p:nvCxnSpPr>
        <p:spPr>
          <a:xfrm>
            <a:off x="1428634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D13E6EE-3170-4177-9C27-7EF80688312C}"/>
              </a:ext>
            </a:extLst>
          </p:cNvPr>
          <p:cNvCxnSpPr>
            <a:cxnSpLocks/>
          </p:cNvCxnSpPr>
          <p:nvPr/>
        </p:nvCxnSpPr>
        <p:spPr>
          <a:xfrm>
            <a:off x="1717140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DBDD583-929C-45BC-98DA-5EB526992526}"/>
              </a:ext>
            </a:extLst>
          </p:cNvPr>
          <p:cNvCxnSpPr>
            <a:cxnSpLocks/>
          </p:cNvCxnSpPr>
          <p:nvPr/>
        </p:nvCxnSpPr>
        <p:spPr>
          <a:xfrm>
            <a:off x="2005646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B7A257F-27F0-466B-9CB0-3AFA3E9EBB80}"/>
              </a:ext>
            </a:extLst>
          </p:cNvPr>
          <p:cNvCxnSpPr>
            <a:cxnSpLocks/>
          </p:cNvCxnSpPr>
          <p:nvPr/>
        </p:nvCxnSpPr>
        <p:spPr>
          <a:xfrm>
            <a:off x="2294152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E9EBD5C-FD3E-417C-A6FC-A6A724A040FB}"/>
              </a:ext>
            </a:extLst>
          </p:cNvPr>
          <p:cNvCxnSpPr>
            <a:cxnSpLocks/>
          </p:cNvCxnSpPr>
          <p:nvPr/>
        </p:nvCxnSpPr>
        <p:spPr>
          <a:xfrm>
            <a:off x="2582658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6E46599-A3CA-4FB3-9DB8-6790D9FE1F40}"/>
              </a:ext>
            </a:extLst>
          </p:cNvPr>
          <p:cNvCxnSpPr>
            <a:cxnSpLocks/>
          </p:cNvCxnSpPr>
          <p:nvPr/>
        </p:nvCxnSpPr>
        <p:spPr>
          <a:xfrm>
            <a:off x="2871164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F2FA91-D007-42DA-859F-F89C6EFB09D3}"/>
              </a:ext>
            </a:extLst>
          </p:cNvPr>
          <p:cNvCxnSpPr>
            <a:cxnSpLocks/>
          </p:cNvCxnSpPr>
          <p:nvPr/>
        </p:nvCxnSpPr>
        <p:spPr>
          <a:xfrm>
            <a:off x="3159670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A604A6F-C18C-4E94-BF78-E6B70A7FCC4A}"/>
              </a:ext>
            </a:extLst>
          </p:cNvPr>
          <p:cNvCxnSpPr>
            <a:cxnSpLocks/>
          </p:cNvCxnSpPr>
          <p:nvPr/>
        </p:nvCxnSpPr>
        <p:spPr>
          <a:xfrm>
            <a:off x="3448176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3" name="Table 252">
            <a:extLst>
              <a:ext uri="{FF2B5EF4-FFF2-40B4-BE49-F238E27FC236}">
                <a16:creationId xmlns:a16="http://schemas.microsoft.com/office/drawing/2014/main" id="{2CA7AD78-0C20-4050-86E3-D8D58432D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34627"/>
              </p:ext>
            </p:extLst>
          </p:nvPr>
        </p:nvGraphicFramePr>
        <p:xfrm>
          <a:off x="4016104" y="7639049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Counties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Flintshire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155,000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Powys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Wrexham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Gwynedd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120,000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Anglesey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54" name="Table 253">
            <a:extLst>
              <a:ext uri="{FF2B5EF4-FFF2-40B4-BE49-F238E27FC236}">
                <a16:creationId xmlns:a16="http://schemas.microsoft.com/office/drawing/2014/main" id="{CE77E043-0CF2-4D11-9ABE-DE30D78EF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48681"/>
              </p:ext>
            </p:extLst>
          </p:nvPr>
        </p:nvGraphicFramePr>
        <p:xfrm>
          <a:off x="535638" y="7322389"/>
          <a:ext cx="3168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819040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39690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50477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73398814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967803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77120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12709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371663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2995219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4822459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51705048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52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2039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29876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6903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2674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912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15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355370"/>
                  </a:ext>
                </a:extLst>
              </a:tr>
            </a:tbl>
          </a:graphicData>
        </a:graphic>
      </p:graphicFrame>
      <p:sp>
        <p:nvSpPr>
          <p:cNvPr id="281" name="Rectangle 280">
            <a:extLst>
              <a:ext uri="{FF2B5EF4-FFF2-40B4-BE49-F238E27FC236}">
                <a16:creationId xmlns:a16="http://schemas.microsoft.com/office/drawing/2014/main" id="{4CF6BB7C-440F-4F5D-9D7C-419DE24B3FF2}"/>
              </a:ext>
            </a:extLst>
          </p:cNvPr>
          <p:cNvSpPr/>
          <p:nvPr/>
        </p:nvSpPr>
        <p:spPr>
          <a:xfrm rot="16200000">
            <a:off x="-243298" y="1998528"/>
            <a:ext cx="835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Frequency</a:t>
            </a:r>
            <a:endParaRPr lang="en-GB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D7DAD4-6DAA-4278-A3D4-7891D00C2112}"/>
              </a:ext>
            </a:extLst>
          </p:cNvPr>
          <p:cNvSpPr txBox="1"/>
          <p:nvPr/>
        </p:nvSpPr>
        <p:spPr>
          <a:xfrm>
            <a:off x="1127556" y="6997996"/>
            <a:ext cx="2072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Populations in Welsh Counties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E677A54-64A3-4D6B-A040-37026367759D}"/>
              </a:ext>
            </a:extLst>
          </p:cNvPr>
          <p:cNvSpPr/>
          <p:nvPr/>
        </p:nvSpPr>
        <p:spPr>
          <a:xfrm rot="16200000">
            <a:off x="-283853" y="5192673"/>
            <a:ext cx="946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20F44"/>
                </a:solidFill>
              </a:rPr>
              <a:t>Frequency</a:t>
            </a:r>
            <a:endParaRPr lang="en-GB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1AB647-A2EB-4104-BFFC-0EB66349DFBD}"/>
              </a:ext>
            </a:extLst>
          </p:cNvPr>
          <p:cNvSpPr txBox="1"/>
          <p:nvPr/>
        </p:nvSpPr>
        <p:spPr>
          <a:xfrm>
            <a:off x="787448" y="3935470"/>
            <a:ext cx="2670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Most popular genre of book on Amazon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2FC7A-6DC6-4B88-8E39-9EA776FFFCED}"/>
              </a:ext>
            </a:extLst>
          </p:cNvPr>
          <p:cNvSpPr txBox="1"/>
          <p:nvPr/>
        </p:nvSpPr>
        <p:spPr>
          <a:xfrm>
            <a:off x="972114" y="641402"/>
            <a:ext cx="23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Car colours in Elfed School car park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B3FA55-B9F2-4B72-B510-8AE42517CBBC}"/>
              </a:ext>
            </a:extLst>
          </p:cNvPr>
          <p:cNvSpPr txBox="1"/>
          <p:nvPr/>
        </p:nvSpPr>
        <p:spPr>
          <a:xfrm>
            <a:off x="1741090" y="3484727"/>
            <a:ext cx="82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Car colour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2BFA684-66D8-42F9-8E3B-52D806CE68E4}"/>
              </a:ext>
            </a:extLst>
          </p:cNvPr>
          <p:cNvSpPr/>
          <p:nvPr/>
        </p:nvSpPr>
        <p:spPr>
          <a:xfrm>
            <a:off x="828809" y="3289428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B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113692D-7940-416F-A604-C3FF886FC45B}"/>
              </a:ext>
            </a:extLst>
          </p:cNvPr>
          <p:cNvSpPr/>
          <p:nvPr/>
        </p:nvSpPr>
        <p:spPr>
          <a:xfrm>
            <a:off x="3130946" y="3289428"/>
            <a:ext cx="288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O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C7E656-2240-427F-A2B4-D50B19171873}"/>
              </a:ext>
            </a:extLst>
          </p:cNvPr>
          <p:cNvSpPr/>
          <p:nvPr/>
        </p:nvSpPr>
        <p:spPr>
          <a:xfrm>
            <a:off x="2536113" y="3289428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W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8F2D63B-5FD3-4A29-A056-E25B09D782BC}"/>
              </a:ext>
            </a:extLst>
          </p:cNvPr>
          <p:cNvSpPr/>
          <p:nvPr/>
        </p:nvSpPr>
        <p:spPr>
          <a:xfrm>
            <a:off x="1986449" y="328942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60B09D-D23B-4018-8CDB-A776F50CE25F}"/>
              </a:ext>
            </a:extLst>
          </p:cNvPr>
          <p:cNvSpPr/>
          <p:nvPr/>
        </p:nvSpPr>
        <p:spPr>
          <a:xfrm>
            <a:off x="1412123" y="3289428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AA5F3FE-81A3-4BCC-AC57-C883808320D5}"/>
              </a:ext>
            </a:extLst>
          </p:cNvPr>
          <p:cNvSpPr txBox="1"/>
          <p:nvPr/>
        </p:nvSpPr>
        <p:spPr>
          <a:xfrm>
            <a:off x="2015323" y="6716608"/>
            <a:ext cx="56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157699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84BFA-C236-4935-8E51-EBE59944806D}"/>
              </a:ext>
            </a:extLst>
          </p:cNvPr>
          <p:cNvSpPr txBox="1"/>
          <p:nvPr/>
        </p:nvSpPr>
        <p:spPr>
          <a:xfrm>
            <a:off x="217286" y="124794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Bar Chart and Pictogram 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94941775-8B70-4F90-A215-D759B16B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68716"/>
              </p:ext>
            </p:extLst>
          </p:nvPr>
        </p:nvGraphicFramePr>
        <p:xfrm>
          <a:off x="3658650" y="1088067"/>
          <a:ext cx="230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Counties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Flintshire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Powys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Wrexham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Cardiff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06" name="Table 205">
            <a:extLst>
              <a:ext uri="{FF2B5EF4-FFF2-40B4-BE49-F238E27FC236}">
                <a16:creationId xmlns:a16="http://schemas.microsoft.com/office/drawing/2014/main" id="{BE388D2C-F7D7-400C-8EAC-1B9C88362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62521"/>
              </p:ext>
            </p:extLst>
          </p:nvPr>
        </p:nvGraphicFramePr>
        <p:xfrm>
          <a:off x="581863" y="783976"/>
          <a:ext cx="2592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65BBCC4-8A82-49D3-A910-AF84054667F6}"/>
              </a:ext>
            </a:extLst>
          </p:cNvPr>
          <p:cNvCxnSpPr>
            <a:cxnSpLocks/>
          </p:cNvCxnSpPr>
          <p:nvPr/>
        </p:nvCxnSpPr>
        <p:spPr>
          <a:xfrm flipV="1">
            <a:off x="569225" y="3085979"/>
            <a:ext cx="273600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FC443A-C1F6-445C-8160-10DE1DBF710B}"/>
              </a:ext>
            </a:extLst>
          </p:cNvPr>
          <p:cNvCxnSpPr>
            <a:cxnSpLocks/>
          </p:cNvCxnSpPr>
          <p:nvPr/>
        </p:nvCxnSpPr>
        <p:spPr>
          <a:xfrm flipV="1">
            <a:off x="575978" y="651192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347B668-674A-41EB-9082-E2DEDBDD3F50}"/>
              </a:ext>
            </a:extLst>
          </p:cNvPr>
          <p:cNvGrpSpPr/>
          <p:nvPr/>
        </p:nvGrpSpPr>
        <p:grpSpPr>
          <a:xfrm>
            <a:off x="317087" y="632780"/>
            <a:ext cx="263214" cy="2565710"/>
            <a:chOff x="53096" y="1413637"/>
            <a:chExt cx="263214" cy="256571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D5220E9-728E-4613-901F-909D6879AF78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A5660CF-4276-4EB3-A57E-1ADD72AB4399}"/>
                </a:ext>
              </a:extLst>
            </p:cNvPr>
            <p:cNvSpPr/>
            <p:nvPr/>
          </p:nvSpPr>
          <p:spPr>
            <a:xfrm>
              <a:off x="53096" y="1413637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8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97CE6E7-9DE5-4EDD-9E6B-828428EEA93A}"/>
                </a:ext>
              </a:extLst>
            </p:cNvPr>
            <p:cNvSpPr/>
            <p:nvPr/>
          </p:nvSpPr>
          <p:spPr>
            <a:xfrm>
              <a:off x="53096" y="16997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7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F96746A-1D01-478D-869E-B790C79B126D}"/>
                </a:ext>
              </a:extLst>
            </p:cNvPr>
            <p:cNvSpPr/>
            <p:nvPr/>
          </p:nvSpPr>
          <p:spPr>
            <a:xfrm>
              <a:off x="53096" y="198581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6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15FE20-8C38-4FF2-BDAE-5CEA6093EADE}"/>
                </a:ext>
              </a:extLst>
            </p:cNvPr>
            <p:cNvSpPr/>
            <p:nvPr/>
          </p:nvSpPr>
          <p:spPr>
            <a:xfrm>
              <a:off x="53096" y="227190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285AD61-A9DC-436B-AA88-F0530DC078AC}"/>
                </a:ext>
              </a:extLst>
            </p:cNvPr>
            <p:cNvSpPr/>
            <p:nvPr/>
          </p:nvSpPr>
          <p:spPr>
            <a:xfrm>
              <a:off x="53096" y="255799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F36AC08-F4EA-4F0D-B931-4ECDCD3A829D}"/>
                </a:ext>
              </a:extLst>
            </p:cNvPr>
            <p:cNvSpPr/>
            <p:nvPr/>
          </p:nvSpPr>
          <p:spPr>
            <a:xfrm>
              <a:off x="53096" y="284408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18B9DB8-850D-414B-AF09-CA7B1B5C07CA}"/>
                </a:ext>
              </a:extLst>
            </p:cNvPr>
            <p:cNvSpPr/>
            <p:nvPr/>
          </p:nvSpPr>
          <p:spPr>
            <a:xfrm>
              <a:off x="53096" y="313017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48BA4BE-6237-4850-B046-74C5AB4DFA5E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</a:t>
              </a:r>
            </a:p>
          </p:txBody>
        </p: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89FBE98-5B06-4C92-9FE3-D493CDB65D68}"/>
              </a:ext>
            </a:extLst>
          </p:cNvPr>
          <p:cNvCxnSpPr>
            <a:cxnSpLocks/>
          </p:cNvCxnSpPr>
          <p:nvPr/>
        </p:nvCxnSpPr>
        <p:spPr>
          <a:xfrm>
            <a:off x="866889" y="3023140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EAF3EC0-29A5-4EE1-A7D6-A03BA8342291}"/>
              </a:ext>
            </a:extLst>
          </p:cNvPr>
          <p:cNvCxnSpPr>
            <a:cxnSpLocks/>
          </p:cNvCxnSpPr>
          <p:nvPr/>
        </p:nvCxnSpPr>
        <p:spPr>
          <a:xfrm>
            <a:off x="1153545" y="3023140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C4247C9-131B-4522-A20E-3607A3E15D81}"/>
              </a:ext>
            </a:extLst>
          </p:cNvPr>
          <p:cNvCxnSpPr>
            <a:cxnSpLocks/>
          </p:cNvCxnSpPr>
          <p:nvPr/>
        </p:nvCxnSpPr>
        <p:spPr>
          <a:xfrm>
            <a:off x="1439139" y="3023140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59EAFFE-C7B0-4A52-87AA-606FFDA768BD}"/>
              </a:ext>
            </a:extLst>
          </p:cNvPr>
          <p:cNvCxnSpPr>
            <a:cxnSpLocks/>
          </p:cNvCxnSpPr>
          <p:nvPr/>
        </p:nvCxnSpPr>
        <p:spPr>
          <a:xfrm>
            <a:off x="1727645" y="3023140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B0CC84-9078-4090-B69D-0E7E442AE7CB}"/>
              </a:ext>
            </a:extLst>
          </p:cNvPr>
          <p:cNvCxnSpPr>
            <a:cxnSpLocks/>
          </p:cNvCxnSpPr>
          <p:nvPr/>
        </p:nvCxnSpPr>
        <p:spPr>
          <a:xfrm>
            <a:off x="2016151" y="3023140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7A00D38-C34E-43DE-AFE5-29731A387488}"/>
              </a:ext>
            </a:extLst>
          </p:cNvPr>
          <p:cNvCxnSpPr>
            <a:cxnSpLocks/>
          </p:cNvCxnSpPr>
          <p:nvPr/>
        </p:nvCxnSpPr>
        <p:spPr>
          <a:xfrm>
            <a:off x="2304657" y="3023140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84ACD2E-B6CB-42DB-83AA-AE40D241FD7B}"/>
              </a:ext>
            </a:extLst>
          </p:cNvPr>
          <p:cNvCxnSpPr>
            <a:cxnSpLocks/>
          </p:cNvCxnSpPr>
          <p:nvPr/>
        </p:nvCxnSpPr>
        <p:spPr>
          <a:xfrm>
            <a:off x="2593163" y="3023140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C1C98FE-1715-4C7D-81FE-B599492191FF}"/>
              </a:ext>
            </a:extLst>
          </p:cNvPr>
          <p:cNvCxnSpPr>
            <a:cxnSpLocks/>
          </p:cNvCxnSpPr>
          <p:nvPr/>
        </p:nvCxnSpPr>
        <p:spPr>
          <a:xfrm>
            <a:off x="2881669" y="3023140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1FAB971-B750-42E8-AB18-6C0D5563DAFC}"/>
              </a:ext>
            </a:extLst>
          </p:cNvPr>
          <p:cNvCxnSpPr/>
          <p:nvPr/>
        </p:nvCxnSpPr>
        <p:spPr>
          <a:xfrm>
            <a:off x="1024935" y="691545"/>
            <a:ext cx="16859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CF6BB7C-440F-4F5D-9D7C-419DE24B3FF2}"/>
              </a:ext>
            </a:extLst>
          </p:cNvPr>
          <p:cNvSpPr/>
          <p:nvPr/>
        </p:nvSpPr>
        <p:spPr>
          <a:xfrm rot="16200000">
            <a:off x="-160579" y="1786856"/>
            <a:ext cx="848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Frequency</a:t>
            </a:r>
            <a:endParaRPr lang="en-GB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5DA9888F-F3FD-484B-9FEE-9FCD36E1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37483"/>
              </p:ext>
            </p:extLst>
          </p:nvPr>
        </p:nvGraphicFramePr>
        <p:xfrm>
          <a:off x="492600" y="3472275"/>
          <a:ext cx="5832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4824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Counties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Flintshire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Powys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Wrexham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Cardiff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F4D6653A-4442-472C-9814-5383EC0AD7DE}"/>
              </a:ext>
            </a:extLst>
          </p:cNvPr>
          <p:cNvSpPr/>
          <p:nvPr/>
        </p:nvSpPr>
        <p:spPr>
          <a:xfrm>
            <a:off x="4206571" y="2822074"/>
            <a:ext cx="1212290" cy="30777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Key:</a:t>
            </a: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C6BF2490-E6E2-4DE5-B6AC-100A2633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96238"/>
              </p:ext>
            </p:extLst>
          </p:nvPr>
        </p:nvGraphicFramePr>
        <p:xfrm>
          <a:off x="3658649" y="5823066"/>
          <a:ext cx="230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Counties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Flintshire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Powys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Wrexham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Cardiff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F221096F-3A62-4A26-B18F-ECED4401B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736"/>
              </p:ext>
            </p:extLst>
          </p:nvPr>
        </p:nvGraphicFramePr>
        <p:xfrm>
          <a:off x="581862" y="5518975"/>
          <a:ext cx="2592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2359E69-09A3-4F35-94AD-C73DC76109FD}"/>
              </a:ext>
            </a:extLst>
          </p:cNvPr>
          <p:cNvCxnSpPr>
            <a:cxnSpLocks/>
          </p:cNvCxnSpPr>
          <p:nvPr/>
        </p:nvCxnSpPr>
        <p:spPr>
          <a:xfrm flipV="1">
            <a:off x="569224" y="7820978"/>
            <a:ext cx="273600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616780-5752-483E-99D7-81B5CA767B3A}"/>
              </a:ext>
            </a:extLst>
          </p:cNvPr>
          <p:cNvCxnSpPr>
            <a:cxnSpLocks/>
          </p:cNvCxnSpPr>
          <p:nvPr/>
        </p:nvCxnSpPr>
        <p:spPr>
          <a:xfrm flipV="1">
            <a:off x="575977" y="5386191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DC2D963-DE34-4036-94DF-9F9ABF5933A9}"/>
              </a:ext>
            </a:extLst>
          </p:cNvPr>
          <p:cNvGrpSpPr/>
          <p:nvPr/>
        </p:nvGrpSpPr>
        <p:grpSpPr>
          <a:xfrm>
            <a:off x="317086" y="5367779"/>
            <a:ext cx="263214" cy="2565710"/>
            <a:chOff x="53096" y="1413637"/>
            <a:chExt cx="263214" cy="256571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E71619-2643-46C2-AC7D-4A2A19FE0C56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F752A8D-7620-47EC-978B-01F61086755D}"/>
                </a:ext>
              </a:extLst>
            </p:cNvPr>
            <p:cNvSpPr/>
            <p:nvPr/>
          </p:nvSpPr>
          <p:spPr>
            <a:xfrm>
              <a:off x="53096" y="1413637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8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B737E4B-B0EF-4B77-88E4-B130CC0B27C5}"/>
                </a:ext>
              </a:extLst>
            </p:cNvPr>
            <p:cNvSpPr/>
            <p:nvPr/>
          </p:nvSpPr>
          <p:spPr>
            <a:xfrm>
              <a:off x="53096" y="16997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7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5F837AC-6A9F-43F5-A6C8-AD6ABEA40163}"/>
                </a:ext>
              </a:extLst>
            </p:cNvPr>
            <p:cNvSpPr/>
            <p:nvPr/>
          </p:nvSpPr>
          <p:spPr>
            <a:xfrm>
              <a:off x="53096" y="198581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08C21F-DB77-4642-8EF6-6C9D87F3B598}"/>
                </a:ext>
              </a:extLst>
            </p:cNvPr>
            <p:cNvSpPr/>
            <p:nvPr/>
          </p:nvSpPr>
          <p:spPr>
            <a:xfrm>
              <a:off x="53096" y="227190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636D9E1-DF82-486A-9D77-BB15F78B699E}"/>
                </a:ext>
              </a:extLst>
            </p:cNvPr>
            <p:cNvSpPr/>
            <p:nvPr/>
          </p:nvSpPr>
          <p:spPr>
            <a:xfrm>
              <a:off x="53096" y="255799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3C056D5-6BFA-45A3-A577-78FBC3AB24B6}"/>
                </a:ext>
              </a:extLst>
            </p:cNvPr>
            <p:cNvSpPr/>
            <p:nvPr/>
          </p:nvSpPr>
          <p:spPr>
            <a:xfrm>
              <a:off x="53096" y="284408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980DA2E-9F31-40D1-AF33-85C20C30D558}"/>
                </a:ext>
              </a:extLst>
            </p:cNvPr>
            <p:cNvSpPr/>
            <p:nvPr/>
          </p:nvSpPr>
          <p:spPr>
            <a:xfrm>
              <a:off x="53096" y="313017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6690F-EEC2-4D7D-A86C-0B81345FE904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</a:t>
              </a: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78C557E-3B4A-40BB-AC2E-DBE725C91048}"/>
              </a:ext>
            </a:extLst>
          </p:cNvPr>
          <p:cNvCxnSpPr>
            <a:cxnSpLocks/>
          </p:cNvCxnSpPr>
          <p:nvPr/>
        </p:nvCxnSpPr>
        <p:spPr>
          <a:xfrm>
            <a:off x="866888" y="7758139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5BF5128-195C-4FEB-9294-0A4DC8D082B7}"/>
              </a:ext>
            </a:extLst>
          </p:cNvPr>
          <p:cNvCxnSpPr>
            <a:cxnSpLocks/>
          </p:cNvCxnSpPr>
          <p:nvPr/>
        </p:nvCxnSpPr>
        <p:spPr>
          <a:xfrm>
            <a:off x="1153544" y="7758139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59D8C60-A441-4197-ABC1-4E107B54F104}"/>
              </a:ext>
            </a:extLst>
          </p:cNvPr>
          <p:cNvCxnSpPr>
            <a:cxnSpLocks/>
          </p:cNvCxnSpPr>
          <p:nvPr/>
        </p:nvCxnSpPr>
        <p:spPr>
          <a:xfrm>
            <a:off x="1439138" y="7758139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DAF8075-F272-456F-B9BB-F3772F10E879}"/>
              </a:ext>
            </a:extLst>
          </p:cNvPr>
          <p:cNvCxnSpPr>
            <a:cxnSpLocks/>
          </p:cNvCxnSpPr>
          <p:nvPr/>
        </p:nvCxnSpPr>
        <p:spPr>
          <a:xfrm>
            <a:off x="1727644" y="7758139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80040F5-4E60-4A81-8584-F5F75AF1934A}"/>
              </a:ext>
            </a:extLst>
          </p:cNvPr>
          <p:cNvCxnSpPr>
            <a:cxnSpLocks/>
          </p:cNvCxnSpPr>
          <p:nvPr/>
        </p:nvCxnSpPr>
        <p:spPr>
          <a:xfrm>
            <a:off x="2016150" y="7758139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F2CA865-C171-4C74-83EF-70A2BE76C5C7}"/>
              </a:ext>
            </a:extLst>
          </p:cNvPr>
          <p:cNvCxnSpPr>
            <a:cxnSpLocks/>
          </p:cNvCxnSpPr>
          <p:nvPr/>
        </p:nvCxnSpPr>
        <p:spPr>
          <a:xfrm>
            <a:off x="2304656" y="7758139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5FD1094-6FE2-4AC1-9653-38B644A4A44B}"/>
              </a:ext>
            </a:extLst>
          </p:cNvPr>
          <p:cNvCxnSpPr>
            <a:cxnSpLocks/>
          </p:cNvCxnSpPr>
          <p:nvPr/>
        </p:nvCxnSpPr>
        <p:spPr>
          <a:xfrm>
            <a:off x="2593162" y="7758139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0A2A584-9A87-473D-BFF2-A863EF8EE19F}"/>
              </a:ext>
            </a:extLst>
          </p:cNvPr>
          <p:cNvCxnSpPr>
            <a:cxnSpLocks/>
          </p:cNvCxnSpPr>
          <p:nvPr/>
        </p:nvCxnSpPr>
        <p:spPr>
          <a:xfrm>
            <a:off x="2881668" y="7758139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1418D66-8C3C-4C86-880D-1C88AE6CE52B}"/>
              </a:ext>
            </a:extLst>
          </p:cNvPr>
          <p:cNvCxnSpPr/>
          <p:nvPr/>
        </p:nvCxnSpPr>
        <p:spPr>
          <a:xfrm>
            <a:off x="1024934" y="5426544"/>
            <a:ext cx="16859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AC69499-D74B-47F5-8D32-A4CEB46317EE}"/>
              </a:ext>
            </a:extLst>
          </p:cNvPr>
          <p:cNvSpPr/>
          <p:nvPr/>
        </p:nvSpPr>
        <p:spPr>
          <a:xfrm rot="16200000">
            <a:off x="-160580" y="6521855"/>
            <a:ext cx="848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Frequency</a:t>
            </a:r>
            <a:endParaRPr lang="en-GB" sz="1200" dirty="0"/>
          </a:p>
        </p:txBody>
      </p: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9B17E730-57DE-46D9-AB5C-E90CBFFF4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76184"/>
              </p:ext>
            </p:extLst>
          </p:nvPr>
        </p:nvGraphicFramePr>
        <p:xfrm>
          <a:off x="492599" y="8277754"/>
          <a:ext cx="5832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4824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Counties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Flintshire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Powys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Wrexham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Cardiff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sp>
        <p:nvSpPr>
          <p:cNvPr id="140" name="Rectangle 139">
            <a:extLst>
              <a:ext uri="{FF2B5EF4-FFF2-40B4-BE49-F238E27FC236}">
                <a16:creationId xmlns:a16="http://schemas.microsoft.com/office/drawing/2014/main" id="{D99729EF-DF63-46EA-9250-EB01CF018010}"/>
              </a:ext>
            </a:extLst>
          </p:cNvPr>
          <p:cNvSpPr/>
          <p:nvPr/>
        </p:nvSpPr>
        <p:spPr>
          <a:xfrm>
            <a:off x="4206570" y="7557073"/>
            <a:ext cx="1212290" cy="30777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284629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84BFA-C236-4935-8E51-EBE59944806D}"/>
              </a:ext>
            </a:extLst>
          </p:cNvPr>
          <p:cNvSpPr txBox="1"/>
          <p:nvPr/>
        </p:nvSpPr>
        <p:spPr>
          <a:xfrm>
            <a:off x="217286" y="124794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Line Charts 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94941775-8B70-4F90-A215-D759B16B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88979"/>
              </p:ext>
            </p:extLst>
          </p:nvPr>
        </p:nvGraphicFramePr>
        <p:xfrm>
          <a:off x="4280880" y="1430666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Car colour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Silver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06" name="Table 205">
            <a:extLst>
              <a:ext uri="{FF2B5EF4-FFF2-40B4-BE49-F238E27FC236}">
                <a16:creationId xmlns:a16="http://schemas.microsoft.com/office/drawing/2014/main" id="{BE388D2C-F7D7-400C-8EAC-1B9C88362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3109"/>
              </p:ext>
            </p:extLst>
          </p:nvPr>
        </p:nvGraphicFramePr>
        <p:xfrm>
          <a:off x="537896" y="985027"/>
          <a:ext cx="3456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6488778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65BBCC4-8A82-49D3-A910-AF84054667F6}"/>
              </a:ext>
            </a:extLst>
          </p:cNvPr>
          <p:cNvCxnSpPr>
            <a:cxnSpLocks/>
          </p:cNvCxnSpPr>
          <p:nvPr/>
        </p:nvCxnSpPr>
        <p:spPr>
          <a:xfrm>
            <a:off x="525258" y="3287032"/>
            <a:ext cx="3564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FC443A-C1F6-445C-8160-10DE1DBF710B}"/>
              </a:ext>
            </a:extLst>
          </p:cNvPr>
          <p:cNvCxnSpPr>
            <a:cxnSpLocks/>
          </p:cNvCxnSpPr>
          <p:nvPr/>
        </p:nvCxnSpPr>
        <p:spPr>
          <a:xfrm flipV="1">
            <a:off x="532011" y="852243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347B668-674A-41EB-9082-E2DEDBDD3F50}"/>
              </a:ext>
            </a:extLst>
          </p:cNvPr>
          <p:cNvGrpSpPr/>
          <p:nvPr/>
        </p:nvGrpSpPr>
        <p:grpSpPr>
          <a:xfrm>
            <a:off x="273120" y="833831"/>
            <a:ext cx="263214" cy="2565710"/>
            <a:chOff x="53096" y="1413637"/>
            <a:chExt cx="263214" cy="256571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D5220E9-728E-4613-901F-909D6879AF78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A5660CF-4276-4EB3-A57E-1ADD72AB4399}"/>
                </a:ext>
              </a:extLst>
            </p:cNvPr>
            <p:cNvSpPr/>
            <p:nvPr/>
          </p:nvSpPr>
          <p:spPr>
            <a:xfrm>
              <a:off x="53096" y="1413637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8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97CE6E7-9DE5-4EDD-9E6B-828428EEA93A}"/>
                </a:ext>
              </a:extLst>
            </p:cNvPr>
            <p:cNvSpPr/>
            <p:nvPr/>
          </p:nvSpPr>
          <p:spPr>
            <a:xfrm>
              <a:off x="53096" y="16997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7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F96746A-1D01-478D-869E-B790C79B126D}"/>
                </a:ext>
              </a:extLst>
            </p:cNvPr>
            <p:cNvSpPr/>
            <p:nvPr/>
          </p:nvSpPr>
          <p:spPr>
            <a:xfrm>
              <a:off x="53096" y="198581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6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15FE20-8C38-4FF2-BDAE-5CEA6093EADE}"/>
                </a:ext>
              </a:extLst>
            </p:cNvPr>
            <p:cNvSpPr/>
            <p:nvPr/>
          </p:nvSpPr>
          <p:spPr>
            <a:xfrm>
              <a:off x="53096" y="227190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285AD61-A9DC-436B-AA88-F0530DC078AC}"/>
                </a:ext>
              </a:extLst>
            </p:cNvPr>
            <p:cNvSpPr/>
            <p:nvPr/>
          </p:nvSpPr>
          <p:spPr>
            <a:xfrm>
              <a:off x="53096" y="255799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F36AC08-F4EA-4F0D-B931-4ECDCD3A829D}"/>
                </a:ext>
              </a:extLst>
            </p:cNvPr>
            <p:cNvSpPr/>
            <p:nvPr/>
          </p:nvSpPr>
          <p:spPr>
            <a:xfrm>
              <a:off x="53096" y="284408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18B9DB8-850D-414B-AF09-CA7B1B5C07CA}"/>
                </a:ext>
              </a:extLst>
            </p:cNvPr>
            <p:cNvSpPr/>
            <p:nvPr/>
          </p:nvSpPr>
          <p:spPr>
            <a:xfrm>
              <a:off x="53096" y="313017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48BA4BE-6237-4850-B046-74C5AB4DFA5E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</a:t>
              </a:r>
            </a:p>
          </p:txBody>
        </p: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EAF3EC0-29A5-4EE1-A7D6-A03BA8342291}"/>
              </a:ext>
            </a:extLst>
          </p:cNvPr>
          <p:cNvCxnSpPr>
            <a:cxnSpLocks/>
          </p:cNvCxnSpPr>
          <p:nvPr/>
        </p:nvCxnSpPr>
        <p:spPr>
          <a:xfrm>
            <a:off x="1115928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59EAFFE-C7B0-4A52-87AA-606FFDA768BD}"/>
              </a:ext>
            </a:extLst>
          </p:cNvPr>
          <p:cNvCxnSpPr>
            <a:cxnSpLocks/>
          </p:cNvCxnSpPr>
          <p:nvPr/>
        </p:nvCxnSpPr>
        <p:spPr>
          <a:xfrm>
            <a:off x="1690028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7A00D38-C34E-43DE-AFE5-29731A387488}"/>
              </a:ext>
            </a:extLst>
          </p:cNvPr>
          <p:cNvCxnSpPr>
            <a:cxnSpLocks/>
          </p:cNvCxnSpPr>
          <p:nvPr/>
        </p:nvCxnSpPr>
        <p:spPr>
          <a:xfrm>
            <a:off x="2267040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C1C98FE-1715-4C7D-81FE-B599492191FF}"/>
              </a:ext>
            </a:extLst>
          </p:cNvPr>
          <p:cNvCxnSpPr>
            <a:cxnSpLocks/>
          </p:cNvCxnSpPr>
          <p:nvPr/>
        </p:nvCxnSpPr>
        <p:spPr>
          <a:xfrm>
            <a:off x="2840877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96599E2-94BB-467F-883D-B50FE4E264CA}"/>
              </a:ext>
            </a:extLst>
          </p:cNvPr>
          <p:cNvCxnSpPr>
            <a:cxnSpLocks/>
          </p:cNvCxnSpPr>
          <p:nvPr/>
        </p:nvCxnSpPr>
        <p:spPr>
          <a:xfrm>
            <a:off x="3417889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9" name="Table 228">
            <a:extLst>
              <a:ext uri="{FF2B5EF4-FFF2-40B4-BE49-F238E27FC236}">
                <a16:creationId xmlns:a16="http://schemas.microsoft.com/office/drawing/2014/main" id="{FD9E7DB3-072E-4A71-8017-84A5F1F4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71465"/>
              </p:ext>
            </p:extLst>
          </p:nvPr>
        </p:nvGraphicFramePr>
        <p:xfrm>
          <a:off x="4280880" y="4637767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Book Genre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Fantasy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Crime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Romance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Sci-Fi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Adventure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30" name="Table 229">
            <a:extLst>
              <a:ext uri="{FF2B5EF4-FFF2-40B4-BE49-F238E27FC236}">
                <a16:creationId xmlns:a16="http://schemas.microsoft.com/office/drawing/2014/main" id="{445759D9-6091-4EAA-AED2-3252B2C5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19225"/>
              </p:ext>
            </p:extLst>
          </p:nvPr>
        </p:nvGraphicFramePr>
        <p:xfrm>
          <a:off x="571358" y="4254687"/>
          <a:ext cx="3456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530691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9AC7404-5808-43E9-86FC-98AD7C84D548}"/>
              </a:ext>
            </a:extLst>
          </p:cNvPr>
          <p:cNvCxnSpPr>
            <a:cxnSpLocks/>
          </p:cNvCxnSpPr>
          <p:nvPr/>
        </p:nvCxnSpPr>
        <p:spPr>
          <a:xfrm flipV="1">
            <a:off x="558720" y="6550827"/>
            <a:ext cx="3528000" cy="586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FAF2746-F630-408C-9636-ECBBF1D5E60A}"/>
              </a:ext>
            </a:extLst>
          </p:cNvPr>
          <p:cNvCxnSpPr>
            <a:cxnSpLocks/>
          </p:cNvCxnSpPr>
          <p:nvPr/>
        </p:nvCxnSpPr>
        <p:spPr>
          <a:xfrm flipV="1">
            <a:off x="565473" y="4121903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83B74D9-10A1-4128-8F6A-BBE2CB53785B}"/>
              </a:ext>
            </a:extLst>
          </p:cNvPr>
          <p:cNvGrpSpPr/>
          <p:nvPr/>
        </p:nvGrpSpPr>
        <p:grpSpPr>
          <a:xfrm>
            <a:off x="267309" y="4103491"/>
            <a:ext cx="341760" cy="2565710"/>
            <a:chOff x="13823" y="1413637"/>
            <a:chExt cx="341760" cy="2565710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BA6F3B6-46AF-4C02-A8BC-ECF2FF6A066E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8EC6FD6-80E9-4FD5-B03F-C764A51DB04D}"/>
                </a:ext>
              </a:extLst>
            </p:cNvPr>
            <p:cNvSpPr/>
            <p:nvPr/>
          </p:nvSpPr>
          <p:spPr>
            <a:xfrm>
              <a:off x="13823" y="14136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40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2D333E-605A-4187-B0A2-C0C99F06A7AC}"/>
                </a:ext>
              </a:extLst>
            </p:cNvPr>
            <p:cNvSpPr/>
            <p:nvPr/>
          </p:nvSpPr>
          <p:spPr>
            <a:xfrm>
              <a:off x="13823" y="169972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35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36DCF0F-C175-404D-A220-E3D04F41C843}"/>
                </a:ext>
              </a:extLst>
            </p:cNvPr>
            <p:cNvSpPr/>
            <p:nvPr/>
          </p:nvSpPr>
          <p:spPr>
            <a:xfrm>
              <a:off x="13823" y="198581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30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AACEAAF-57B5-4C5C-80BF-C7570E98A645}"/>
                </a:ext>
              </a:extLst>
            </p:cNvPr>
            <p:cNvSpPr/>
            <p:nvPr/>
          </p:nvSpPr>
          <p:spPr>
            <a:xfrm>
              <a:off x="13823" y="227190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25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A5C7C2D-1941-455B-A1A4-34FE02E2FE98}"/>
                </a:ext>
              </a:extLst>
            </p:cNvPr>
            <p:cNvSpPr/>
            <p:nvPr/>
          </p:nvSpPr>
          <p:spPr>
            <a:xfrm>
              <a:off x="13823" y="255799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20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E8ACD1-B338-47C8-9B5D-F1A3227F01D6}"/>
                </a:ext>
              </a:extLst>
            </p:cNvPr>
            <p:cNvSpPr/>
            <p:nvPr/>
          </p:nvSpPr>
          <p:spPr>
            <a:xfrm>
              <a:off x="13823" y="284408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15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8974D2B-31CB-41E8-A13A-B03EDBE87E23}"/>
                </a:ext>
              </a:extLst>
            </p:cNvPr>
            <p:cNvSpPr/>
            <p:nvPr/>
          </p:nvSpPr>
          <p:spPr>
            <a:xfrm>
              <a:off x="13823" y="313017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10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B25D65F-476E-4ADE-BA5C-4BB1178F14A6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DE30FD5-9C09-49E3-9D16-568EBFCD5AE3}"/>
              </a:ext>
            </a:extLst>
          </p:cNvPr>
          <p:cNvCxnSpPr>
            <a:cxnSpLocks/>
          </p:cNvCxnSpPr>
          <p:nvPr/>
        </p:nvCxnSpPr>
        <p:spPr>
          <a:xfrm>
            <a:off x="1143040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D13E6EE-3170-4177-9C27-7EF80688312C}"/>
              </a:ext>
            </a:extLst>
          </p:cNvPr>
          <p:cNvCxnSpPr>
            <a:cxnSpLocks/>
          </p:cNvCxnSpPr>
          <p:nvPr/>
        </p:nvCxnSpPr>
        <p:spPr>
          <a:xfrm>
            <a:off x="1717140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B7A257F-27F0-466B-9CB0-3AFA3E9EBB80}"/>
              </a:ext>
            </a:extLst>
          </p:cNvPr>
          <p:cNvCxnSpPr>
            <a:cxnSpLocks/>
          </p:cNvCxnSpPr>
          <p:nvPr/>
        </p:nvCxnSpPr>
        <p:spPr>
          <a:xfrm>
            <a:off x="2294152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6E46599-A3CA-4FB3-9DB8-6790D9FE1F40}"/>
              </a:ext>
            </a:extLst>
          </p:cNvPr>
          <p:cNvCxnSpPr>
            <a:cxnSpLocks/>
          </p:cNvCxnSpPr>
          <p:nvPr/>
        </p:nvCxnSpPr>
        <p:spPr>
          <a:xfrm>
            <a:off x="2871164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A604A6F-C18C-4E94-BF78-E6B70A7FCC4A}"/>
              </a:ext>
            </a:extLst>
          </p:cNvPr>
          <p:cNvCxnSpPr>
            <a:cxnSpLocks/>
          </p:cNvCxnSpPr>
          <p:nvPr/>
        </p:nvCxnSpPr>
        <p:spPr>
          <a:xfrm>
            <a:off x="3448176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3" name="Table 252">
            <a:extLst>
              <a:ext uri="{FF2B5EF4-FFF2-40B4-BE49-F238E27FC236}">
                <a16:creationId xmlns:a16="http://schemas.microsoft.com/office/drawing/2014/main" id="{2CA7AD78-0C20-4050-86E3-D8D58432D9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16104" y="7639049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Counties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Flintshire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155,000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Powys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Wrexham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Gwynedd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120,000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Anglesey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54" name="Table 253">
            <a:extLst>
              <a:ext uri="{FF2B5EF4-FFF2-40B4-BE49-F238E27FC236}">
                <a16:creationId xmlns:a16="http://schemas.microsoft.com/office/drawing/2014/main" id="{CE77E043-0CF2-4D11-9ABE-DE30D78EFC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638" y="7322389"/>
          <a:ext cx="3168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819040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39690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50477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73398814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967803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77120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12709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371663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2995219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4822459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51705048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52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2039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29876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6903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2674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912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15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355370"/>
                  </a:ext>
                </a:extLst>
              </a:tr>
            </a:tbl>
          </a:graphicData>
        </a:graphic>
      </p:graphicFrame>
      <p:sp>
        <p:nvSpPr>
          <p:cNvPr id="281" name="Rectangle 280">
            <a:extLst>
              <a:ext uri="{FF2B5EF4-FFF2-40B4-BE49-F238E27FC236}">
                <a16:creationId xmlns:a16="http://schemas.microsoft.com/office/drawing/2014/main" id="{4CF6BB7C-440F-4F5D-9D7C-419DE24B3FF2}"/>
              </a:ext>
            </a:extLst>
          </p:cNvPr>
          <p:cNvSpPr/>
          <p:nvPr/>
        </p:nvSpPr>
        <p:spPr>
          <a:xfrm rot="16200000">
            <a:off x="-243298" y="1998528"/>
            <a:ext cx="835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Frequency</a:t>
            </a:r>
            <a:endParaRPr lang="en-GB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D7DAD4-6DAA-4278-A3D4-7891D00C2112}"/>
              </a:ext>
            </a:extLst>
          </p:cNvPr>
          <p:cNvSpPr txBox="1"/>
          <p:nvPr/>
        </p:nvSpPr>
        <p:spPr>
          <a:xfrm>
            <a:off x="1127556" y="6997996"/>
            <a:ext cx="2072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Populations in Welsh Counties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E677A54-64A3-4D6B-A040-37026367759D}"/>
              </a:ext>
            </a:extLst>
          </p:cNvPr>
          <p:cNvSpPr/>
          <p:nvPr/>
        </p:nvSpPr>
        <p:spPr>
          <a:xfrm rot="16200000">
            <a:off x="-283853" y="5192673"/>
            <a:ext cx="946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20F44"/>
                </a:solidFill>
              </a:rPr>
              <a:t>Frequency</a:t>
            </a:r>
            <a:endParaRPr lang="en-GB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1AB647-A2EB-4104-BFFC-0EB66349DFBD}"/>
              </a:ext>
            </a:extLst>
          </p:cNvPr>
          <p:cNvSpPr txBox="1"/>
          <p:nvPr/>
        </p:nvSpPr>
        <p:spPr>
          <a:xfrm>
            <a:off x="958914" y="3936390"/>
            <a:ext cx="2670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Most popular genre of book on Amazon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2FC7A-6DC6-4B88-8E39-9EA776FFFCED}"/>
              </a:ext>
            </a:extLst>
          </p:cNvPr>
          <p:cNvSpPr txBox="1"/>
          <p:nvPr/>
        </p:nvSpPr>
        <p:spPr>
          <a:xfrm>
            <a:off x="1217876" y="660634"/>
            <a:ext cx="23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Car colours in Elfed School car park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B3FA55-B9F2-4B72-B510-8AE42517CBBC}"/>
              </a:ext>
            </a:extLst>
          </p:cNvPr>
          <p:cNvSpPr txBox="1"/>
          <p:nvPr/>
        </p:nvSpPr>
        <p:spPr>
          <a:xfrm>
            <a:off x="1741090" y="3484727"/>
            <a:ext cx="82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Car colour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2BFA684-66D8-42F9-8E3B-52D806CE68E4}"/>
              </a:ext>
            </a:extLst>
          </p:cNvPr>
          <p:cNvSpPr/>
          <p:nvPr/>
        </p:nvSpPr>
        <p:spPr>
          <a:xfrm>
            <a:off x="987850" y="3304963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B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113692D-7940-416F-A604-C3FF886FC45B}"/>
              </a:ext>
            </a:extLst>
          </p:cNvPr>
          <p:cNvSpPr/>
          <p:nvPr/>
        </p:nvSpPr>
        <p:spPr>
          <a:xfrm>
            <a:off x="3286744" y="3304963"/>
            <a:ext cx="288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O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C7E656-2240-427F-A2B4-D50B19171873}"/>
              </a:ext>
            </a:extLst>
          </p:cNvPr>
          <p:cNvSpPr/>
          <p:nvPr/>
        </p:nvSpPr>
        <p:spPr>
          <a:xfrm>
            <a:off x="2685262" y="330496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W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8F2D63B-5FD3-4A29-A056-E25B09D782BC}"/>
              </a:ext>
            </a:extLst>
          </p:cNvPr>
          <p:cNvSpPr/>
          <p:nvPr/>
        </p:nvSpPr>
        <p:spPr>
          <a:xfrm>
            <a:off x="2138929" y="33049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60B09D-D23B-4018-8CDB-A776F50CE25F}"/>
              </a:ext>
            </a:extLst>
          </p:cNvPr>
          <p:cNvSpPr/>
          <p:nvPr/>
        </p:nvSpPr>
        <p:spPr>
          <a:xfrm>
            <a:off x="1560017" y="3304963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AA5F3FE-81A3-4BCC-AC57-C883808320D5}"/>
              </a:ext>
            </a:extLst>
          </p:cNvPr>
          <p:cNvSpPr txBox="1"/>
          <p:nvPr/>
        </p:nvSpPr>
        <p:spPr>
          <a:xfrm>
            <a:off x="2015323" y="6689714"/>
            <a:ext cx="56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228323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84BFA-C236-4935-8E51-EBE59944806D}"/>
              </a:ext>
            </a:extLst>
          </p:cNvPr>
          <p:cNvSpPr txBox="1"/>
          <p:nvPr/>
        </p:nvSpPr>
        <p:spPr>
          <a:xfrm>
            <a:off x="217286" y="124794"/>
            <a:ext cx="24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Frequency Diagrams 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94941775-8B70-4F90-A215-D759B16BAA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0880" y="1430666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Car colour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Silver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06" name="Table 205">
            <a:extLst>
              <a:ext uri="{FF2B5EF4-FFF2-40B4-BE49-F238E27FC236}">
                <a16:creationId xmlns:a16="http://schemas.microsoft.com/office/drawing/2014/main" id="{BE388D2C-F7D7-400C-8EAC-1B9C88362C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896" y="985027"/>
          <a:ext cx="3456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6488778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65BBCC4-8A82-49D3-A910-AF84054667F6}"/>
              </a:ext>
            </a:extLst>
          </p:cNvPr>
          <p:cNvCxnSpPr>
            <a:cxnSpLocks/>
          </p:cNvCxnSpPr>
          <p:nvPr/>
        </p:nvCxnSpPr>
        <p:spPr>
          <a:xfrm>
            <a:off x="525258" y="3287032"/>
            <a:ext cx="3564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FC443A-C1F6-445C-8160-10DE1DBF710B}"/>
              </a:ext>
            </a:extLst>
          </p:cNvPr>
          <p:cNvCxnSpPr>
            <a:cxnSpLocks/>
          </p:cNvCxnSpPr>
          <p:nvPr/>
        </p:nvCxnSpPr>
        <p:spPr>
          <a:xfrm flipV="1">
            <a:off x="532011" y="852243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347B668-674A-41EB-9082-E2DEDBDD3F50}"/>
              </a:ext>
            </a:extLst>
          </p:cNvPr>
          <p:cNvGrpSpPr/>
          <p:nvPr/>
        </p:nvGrpSpPr>
        <p:grpSpPr>
          <a:xfrm>
            <a:off x="273120" y="833831"/>
            <a:ext cx="263214" cy="2565710"/>
            <a:chOff x="53096" y="1413637"/>
            <a:chExt cx="263214" cy="256571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D5220E9-728E-4613-901F-909D6879AF78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A5660CF-4276-4EB3-A57E-1ADD72AB4399}"/>
                </a:ext>
              </a:extLst>
            </p:cNvPr>
            <p:cNvSpPr/>
            <p:nvPr/>
          </p:nvSpPr>
          <p:spPr>
            <a:xfrm>
              <a:off x="53096" y="1413637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8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97CE6E7-9DE5-4EDD-9E6B-828428EEA93A}"/>
                </a:ext>
              </a:extLst>
            </p:cNvPr>
            <p:cNvSpPr/>
            <p:nvPr/>
          </p:nvSpPr>
          <p:spPr>
            <a:xfrm>
              <a:off x="53096" y="16997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7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F96746A-1D01-478D-869E-B790C79B126D}"/>
                </a:ext>
              </a:extLst>
            </p:cNvPr>
            <p:cNvSpPr/>
            <p:nvPr/>
          </p:nvSpPr>
          <p:spPr>
            <a:xfrm>
              <a:off x="53096" y="198581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6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15FE20-8C38-4FF2-BDAE-5CEA6093EADE}"/>
                </a:ext>
              </a:extLst>
            </p:cNvPr>
            <p:cNvSpPr/>
            <p:nvPr/>
          </p:nvSpPr>
          <p:spPr>
            <a:xfrm>
              <a:off x="53096" y="227190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285AD61-A9DC-436B-AA88-F0530DC078AC}"/>
                </a:ext>
              </a:extLst>
            </p:cNvPr>
            <p:cNvSpPr/>
            <p:nvPr/>
          </p:nvSpPr>
          <p:spPr>
            <a:xfrm>
              <a:off x="53096" y="255799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F36AC08-F4EA-4F0D-B931-4ECDCD3A829D}"/>
                </a:ext>
              </a:extLst>
            </p:cNvPr>
            <p:cNvSpPr/>
            <p:nvPr/>
          </p:nvSpPr>
          <p:spPr>
            <a:xfrm>
              <a:off x="53096" y="284408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18B9DB8-850D-414B-AF09-CA7B1B5C07CA}"/>
                </a:ext>
              </a:extLst>
            </p:cNvPr>
            <p:cNvSpPr/>
            <p:nvPr/>
          </p:nvSpPr>
          <p:spPr>
            <a:xfrm>
              <a:off x="53096" y="313017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48BA4BE-6237-4850-B046-74C5AB4DFA5E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</a:t>
              </a:r>
            </a:p>
          </p:txBody>
        </p: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EAF3EC0-29A5-4EE1-A7D6-A03BA8342291}"/>
              </a:ext>
            </a:extLst>
          </p:cNvPr>
          <p:cNvCxnSpPr>
            <a:cxnSpLocks/>
          </p:cNvCxnSpPr>
          <p:nvPr/>
        </p:nvCxnSpPr>
        <p:spPr>
          <a:xfrm>
            <a:off x="1115928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59EAFFE-C7B0-4A52-87AA-606FFDA768BD}"/>
              </a:ext>
            </a:extLst>
          </p:cNvPr>
          <p:cNvCxnSpPr>
            <a:cxnSpLocks/>
          </p:cNvCxnSpPr>
          <p:nvPr/>
        </p:nvCxnSpPr>
        <p:spPr>
          <a:xfrm>
            <a:off x="1690028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7A00D38-C34E-43DE-AFE5-29731A387488}"/>
              </a:ext>
            </a:extLst>
          </p:cNvPr>
          <p:cNvCxnSpPr>
            <a:cxnSpLocks/>
          </p:cNvCxnSpPr>
          <p:nvPr/>
        </p:nvCxnSpPr>
        <p:spPr>
          <a:xfrm>
            <a:off x="2267040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C1C98FE-1715-4C7D-81FE-B599492191FF}"/>
              </a:ext>
            </a:extLst>
          </p:cNvPr>
          <p:cNvCxnSpPr>
            <a:cxnSpLocks/>
          </p:cNvCxnSpPr>
          <p:nvPr/>
        </p:nvCxnSpPr>
        <p:spPr>
          <a:xfrm>
            <a:off x="2840877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96599E2-94BB-467F-883D-B50FE4E264CA}"/>
              </a:ext>
            </a:extLst>
          </p:cNvPr>
          <p:cNvCxnSpPr>
            <a:cxnSpLocks/>
          </p:cNvCxnSpPr>
          <p:nvPr/>
        </p:nvCxnSpPr>
        <p:spPr>
          <a:xfrm>
            <a:off x="3417889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9" name="Table 228">
            <a:extLst>
              <a:ext uri="{FF2B5EF4-FFF2-40B4-BE49-F238E27FC236}">
                <a16:creationId xmlns:a16="http://schemas.microsoft.com/office/drawing/2014/main" id="{FD9E7DB3-072E-4A71-8017-84A5F1F48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0880" y="4637767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Book Genre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Fantasy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Crime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Romance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Sci-Fi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Adventure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30" name="Table 229">
            <a:extLst>
              <a:ext uri="{FF2B5EF4-FFF2-40B4-BE49-F238E27FC236}">
                <a16:creationId xmlns:a16="http://schemas.microsoft.com/office/drawing/2014/main" id="{445759D9-6091-4EAA-AED2-3252B2C53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1358" y="4254687"/>
          <a:ext cx="3456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530691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9AC7404-5808-43E9-86FC-98AD7C84D548}"/>
              </a:ext>
            </a:extLst>
          </p:cNvPr>
          <p:cNvCxnSpPr>
            <a:cxnSpLocks/>
          </p:cNvCxnSpPr>
          <p:nvPr/>
        </p:nvCxnSpPr>
        <p:spPr>
          <a:xfrm flipV="1">
            <a:off x="558720" y="6550827"/>
            <a:ext cx="3528000" cy="586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FAF2746-F630-408C-9636-ECBBF1D5E60A}"/>
              </a:ext>
            </a:extLst>
          </p:cNvPr>
          <p:cNvCxnSpPr>
            <a:cxnSpLocks/>
          </p:cNvCxnSpPr>
          <p:nvPr/>
        </p:nvCxnSpPr>
        <p:spPr>
          <a:xfrm flipV="1">
            <a:off x="565473" y="4121903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83B74D9-10A1-4128-8F6A-BBE2CB53785B}"/>
              </a:ext>
            </a:extLst>
          </p:cNvPr>
          <p:cNvGrpSpPr/>
          <p:nvPr/>
        </p:nvGrpSpPr>
        <p:grpSpPr>
          <a:xfrm>
            <a:off x="267309" y="4103491"/>
            <a:ext cx="341760" cy="2565710"/>
            <a:chOff x="13823" y="1413637"/>
            <a:chExt cx="341760" cy="2565710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BA6F3B6-46AF-4C02-A8BC-ECF2FF6A066E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8EC6FD6-80E9-4FD5-B03F-C764A51DB04D}"/>
                </a:ext>
              </a:extLst>
            </p:cNvPr>
            <p:cNvSpPr/>
            <p:nvPr/>
          </p:nvSpPr>
          <p:spPr>
            <a:xfrm>
              <a:off x="13823" y="14136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40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2D333E-605A-4187-B0A2-C0C99F06A7AC}"/>
                </a:ext>
              </a:extLst>
            </p:cNvPr>
            <p:cNvSpPr/>
            <p:nvPr/>
          </p:nvSpPr>
          <p:spPr>
            <a:xfrm>
              <a:off x="13823" y="169972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35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36DCF0F-C175-404D-A220-E3D04F41C843}"/>
                </a:ext>
              </a:extLst>
            </p:cNvPr>
            <p:cNvSpPr/>
            <p:nvPr/>
          </p:nvSpPr>
          <p:spPr>
            <a:xfrm>
              <a:off x="13823" y="198581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30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AACEAAF-57B5-4C5C-80BF-C7570E98A645}"/>
                </a:ext>
              </a:extLst>
            </p:cNvPr>
            <p:cNvSpPr/>
            <p:nvPr/>
          </p:nvSpPr>
          <p:spPr>
            <a:xfrm>
              <a:off x="13823" y="227190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25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A5C7C2D-1941-455B-A1A4-34FE02E2FE98}"/>
                </a:ext>
              </a:extLst>
            </p:cNvPr>
            <p:cNvSpPr/>
            <p:nvPr/>
          </p:nvSpPr>
          <p:spPr>
            <a:xfrm>
              <a:off x="13823" y="255799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20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E8ACD1-B338-47C8-9B5D-F1A3227F01D6}"/>
                </a:ext>
              </a:extLst>
            </p:cNvPr>
            <p:cNvSpPr/>
            <p:nvPr/>
          </p:nvSpPr>
          <p:spPr>
            <a:xfrm>
              <a:off x="13823" y="284408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15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8974D2B-31CB-41E8-A13A-B03EDBE87E23}"/>
                </a:ext>
              </a:extLst>
            </p:cNvPr>
            <p:cNvSpPr/>
            <p:nvPr/>
          </p:nvSpPr>
          <p:spPr>
            <a:xfrm>
              <a:off x="13823" y="313017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10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B25D65F-476E-4ADE-BA5C-4BB1178F14A6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DE30FD5-9C09-49E3-9D16-568EBFCD5AE3}"/>
              </a:ext>
            </a:extLst>
          </p:cNvPr>
          <p:cNvCxnSpPr>
            <a:cxnSpLocks/>
          </p:cNvCxnSpPr>
          <p:nvPr/>
        </p:nvCxnSpPr>
        <p:spPr>
          <a:xfrm>
            <a:off x="1143040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D13E6EE-3170-4177-9C27-7EF80688312C}"/>
              </a:ext>
            </a:extLst>
          </p:cNvPr>
          <p:cNvCxnSpPr>
            <a:cxnSpLocks/>
          </p:cNvCxnSpPr>
          <p:nvPr/>
        </p:nvCxnSpPr>
        <p:spPr>
          <a:xfrm>
            <a:off x="1717140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B7A257F-27F0-466B-9CB0-3AFA3E9EBB80}"/>
              </a:ext>
            </a:extLst>
          </p:cNvPr>
          <p:cNvCxnSpPr>
            <a:cxnSpLocks/>
          </p:cNvCxnSpPr>
          <p:nvPr/>
        </p:nvCxnSpPr>
        <p:spPr>
          <a:xfrm>
            <a:off x="2294152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6E46599-A3CA-4FB3-9DB8-6790D9FE1F40}"/>
              </a:ext>
            </a:extLst>
          </p:cNvPr>
          <p:cNvCxnSpPr>
            <a:cxnSpLocks/>
          </p:cNvCxnSpPr>
          <p:nvPr/>
        </p:nvCxnSpPr>
        <p:spPr>
          <a:xfrm>
            <a:off x="2871164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A604A6F-C18C-4E94-BF78-E6B70A7FCC4A}"/>
              </a:ext>
            </a:extLst>
          </p:cNvPr>
          <p:cNvCxnSpPr>
            <a:cxnSpLocks/>
          </p:cNvCxnSpPr>
          <p:nvPr/>
        </p:nvCxnSpPr>
        <p:spPr>
          <a:xfrm>
            <a:off x="3448176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3" name="Table 252">
            <a:extLst>
              <a:ext uri="{FF2B5EF4-FFF2-40B4-BE49-F238E27FC236}">
                <a16:creationId xmlns:a16="http://schemas.microsoft.com/office/drawing/2014/main" id="{2CA7AD78-0C20-4050-86E3-D8D58432D9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16104" y="7639049"/>
          <a:ext cx="230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Counties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Flintshire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155,000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Powys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Wrexham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Gwynedd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120,000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Anglesey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254" name="Table 253">
            <a:extLst>
              <a:ext uri="{FF2B5EF4-FFF2-40B4-BE49-F238E27FC236}">
                <a16:creationId xmlns:a16="http://schemas.microsoft.com/office/drawing/2014/main" id="{CE77E043-0CF2-4D11-9ABE-DE30D78EFC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638" y="7322389"/>
          <a:ext cx="3168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819040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39690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50477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73398814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967803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77120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12709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371663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2995219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4822459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51705048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52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2039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29876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6903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2674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912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15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355370"/>
                  </a:ext>
                </a:extLst>
              </a:tr>
            </a:tbl>
          </a:graphicData>
        </a:graphic>
      </p:graphicFrame>
      <p:sp>
        <p:nvSpPr>
          <p:cNvPr id="281" name="Rectangle 280">
            <a:extLst>
              <a:ext uri="{FF2B5EF4-FFF2-40B4-BE49-F238E27FC236}">
                <a16:creationId xmlns:a16="http://schemas.microsoft.com/office/drawing/2014/main" id="{4CF6BB7C-440F-4F5D-9D7C-419DE24B3FF2}"/>
              </a:ext>
            </a:extLst>
          </p:cNvPr>
          <p:cNvSpPr/>
          <p:nvPr/>
        </p:nvSpPr>
        <p:spPr>
          <a:xfrm rot="16200000">
            <a:off x="-243298" y="1998528"/>
            <a:ext cx="835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Frequency</a:t>
            </a:r>
            <a:endParaRPr lang="en-GB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D7DAD4-6DAA-4278-A3D4-7891D00C2112}"/>
              </a:ext>
            </a:extLst>
          </p:cNvPr>
          <p:cNvSpPr txBox="1"/>
          <p:nvPr/>
        </p:nvSpPr>
        <p:spPr>
          <a:xfrm>
            <a:off x="1127556" y="6997996"/>
            <a:ext cx="2072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Populations in Welsh Counties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E677A54-64A3-4D6B-A040-37026367759D}"/>
              </a:ext>
            </a:extLst>
          </p:cNvPr>
          <p:cNvSpPr/>
          <p:nvPr/>
        </p:nvSpPr>
        <p:spPr>
          <a:xfrm rot="16200000">
            <a:off x="-283853" y="5192673"/>
            <a:ext cx="946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20F44"/>
                </a:solidFill>
              </a:rPr>
              <a:t>Frequency</a:t>
            </a:r>
            <a:endParaRPr lang="en-GB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B3FA55-B9F2-4B72-B510-8AE42517CBBC}"/>
              </a:ext>
            </a:extLst>
          </p:cNvPr>
          <p:cNvSpPr txBox="1"/>
          <p:nvPr/>
        </p:nvSpPr>
        <p:spPr>
          <a:xfrm>
            <a:off x="1741090" y="3484727"/>
            <a:ext cx="82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Car colour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2BFA684-66D8-42F9-8E3B-52D806CE68E4}"/>
              </a:ext>
            </a:extLst>
          </p:cNvPr>
          <p:cNvSpPr/>
          <p:nvPr/>
        </p:nvSpPr>
        <p:spPr>
          <a:xfrm>
            <a:off x="987850" y="3304963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B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113692D-7940-416F-A604-C3FF886FC45B}"/>
              </a:ext>
            </a:extLst>
          </p:cNvPr>
          <p:cNvSpPr/>
          <p:nvPr/>
        </p:nvSpPr>
        <p:spPr>
          <a:xfrm>
            <a:off x="3286744" y="3304963"/>
            <a:ext cx="288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O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C7E656-2240-427F-A2B4-D50B19171873}"/>
              </a:ext>
            </a:extLst>
          </p:cNvPr>
          <p:cNvSpPr/>
          <p:nvPr/>
        </p:nvSpPr>
        <p:spPr>
          <a:xfrm>
            <a:off x="2685262" y="330496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W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8F2D63B-5FD3-4A29-A056-E25B09D782BC}"/>
              </a:ext>
            </a:extLst>
          </p:cNvPr>
          <p:cNvSpPr/>
          <p:nvPr/>
        </p:nvSpPr>
        <p:spPr>
          <a:xfrm>
            <a:off x="2138929" y="33049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60B09D-D23B-4018-8CDB-A776F50CE25F}"/>
              </a:ext>
            </a:extLst>
          </p:cNvPr>
          <p:cNvSpPr/>
          <p:nvPr/>
        </p:nvSpPr>
        <p:spPr>
          <a:xfrm>
            <a:off x="1560017" y="3304963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AA5F3FE-81A3-4BCC-AC57-C883808320D5}"/>
              </a:ext>
            </a:extLst>
          </p:cNvPr>
          <p:cNvSpPr txBox="1"/>
          <p:nvPr/>
        </p:nvSpPr>
        <p:spPr>
          <a:xfrm>
            <a:off x="2015323" y="6689714"/>
            <a:ext cx="56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Genre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6EF59B-524E-4432-8776-49EA8AC4ECE4}"/>
              </a:ext>
            </a:extLst>
          </p:cNvPr>
          <p:cNvSpPr txBox="1"/>
          <p:nvPr/>
        </p:nvSpPr>
        <p:spPr>
          <a:xfrm>
            <a:off x="958914" y="3936390"/>
            <a:ext cx="2670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Most popular genre of book on Amazon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443EA0-AA95-4901-845D-45BD06B5EF76}"/>
              </a:ext>
            </a:extLst>
          </p:cNvPr>
          <p:cNvSpPr txBox="1"/>
          <p:nvPr/>
        </p:nvSpPr>
        <p:spPr>
          <a:xfrm>
            <a:off x="1217876" y="660634"/>
            <a:ext cx="23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Car colours in Elfed School car park</a:t>
            </a:r>
          </a:p>
        </p:txBody>
      </p:sp>
    </p:spTree>
    <p:extLst>
      <p:ext uri="{BB962C8B-B14F-4D97-AF65-F5344CB8AC3E}">
        <p14:creationId xmlns:p14="http://schemas.microsoft.com/office/powerpoint/2010/main" val="6747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84BFA-C236-4935-8E51-EBE59944806D}"/>
              </a:ext>
            </a:extLst>
          </p:cNvPr>
          <p:cNvSpPr txBox="1"/>
          <p:nvPr/>
        </p:nvSpPr>
        <p:spPr>
          <a:xfrm>
            <a:off x="217286" y="124794"/>
            <a:ext cx="235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Frequency Polygons 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94941775-8B70-4F90-A215-D759B16B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83072"/>
              </p:ext>
            </p:extLst>
          </p:nvPr>
        </p:nvGraphicFramePr>
        <p:xfrm>
          <a:off x="4280880" y="1265941"/>
          <a:ext cx="234510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2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Achievement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 –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5 –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 – 8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9 –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11 –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75052"/>
                  </a:ext>
                </a:extLst>
              </a:tr>
            </a:tbl>
          </a:graphicData>
        </a:graphic>
      </p:graphicFrame>
      <p:graphicFrame>
        <p:nvGraphicFramePr>
          <p:cNvPr id="206" name="Table 205">
            <a:extLst>
              <a:ext uri="{FF2B5EF4-FFF2-40B4-BE49-F238E27FC236}">
                <a16:creationId xmlns:a16="http://schemas.microsoft.com/office/drawing/2014/main" id="{BE388D2C-F7D7-400C-8EAC-1B9C88362C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896" y="985027"/>
          <a:ext cx="3456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6488778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FC443A-C1F6-445C-8160-10DE1DBF710B}"/>
              </a:ext>
            </a:extLst>
          </p:cNvPr>
          <p:cNvCxnSpPr>
            <a:cxnSpLocks/>
          </p:cNvCxnSpPr>
          <p:nvPr/>
        </p:nvCxnSpPr>
        <p:spPr>
          <a:xfrm flipV="1">
            <a:off x="532011" y="852243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347B668-674A-41EB-9082-E2DEDBDD3F50}"/>
              </a:ext>
            </a:extLst>
          </p:cNvPr>
          <p:cNvGrpSpPr/>
          <p:nvPr/>
        </p:nvGrpSpPr>
        <p:grpSpPr>
          <a:xfrm>
            <a:off x="273120" y="833831"/>
            <a:ext cx="263214" cy="2565710"/>
            <a:chOff x="53096" y="1413637"/>
            <a:chExt cx="263214" cy="256571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D5220E9-728E-4613-901F-909D6879AF78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A5660CF-4276-4EB3-A57E-1ADD72AB4399}"/>
                </a:ext>
              </a:extLst>
            </p:cNvPr>
            <p:cNvSpPr/>
            <p:nvPr/>
          </p:nvSpPr>
          <p:spPr>
            <a:xfrm>
              <a:off x="53096" y="1413637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8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97CE6E7-9DE5-4EDD-9E6B-828428EEA93A}"/>
                </a:ext>
              </a:extLst>
            </p:cNvPr>
            <p:cNvSpPr/>
            <p:nvPr/>
          </p:nvSpPr>
          <p:spPr>
            <a:xfrm>
              <a:off x="53096" y="16997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7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F96746A-1D01-478D-869E-B790C79B126D}"/>
                </a:ext>
              </a:extLst>
            </p:cNvPr>
            <p:cNvSpPr/>
            <p:nvPr/>
          </p:nvSpPr>
          <p:spPr>
            <a:xfrm>
              <a:off x="53096" y="198581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6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15FE20-8C38-4FF2-BDAE-5CEA6093EADE}"/>
                </a:ext>
              </a:extLst>
            </p:cNvPr>
            <p:cNvSpPr/>
            <p:nvPr/>
          </p:nvSpPr>
          <p:spPr>
            <a:xfrm>
              <a:off x="53096" y="227190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285AD61-A9DC-436B-AA88-F0530DC078AC}"/>
                </a:ext>
              </a:extLst>
            </p:cNvPr>
            <p:cNvSpPr/>
            <p:nvPr/>
          </p:nvSpPr>
          <p:spPr>
            <a:xfrm>
              <a:off x="53096" y="255799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F36AC08-F4EA-4F0D-B931-4ECDCD3A829D}"/>
                </a:ext>
              </a:extLst>
            </p:cNvPr>
            <p:cNvSpPr/>
            <p:nvPr/>
          </p:nvSpPr>
          <p:spPr>
            <a:xfrm>
              <a:off x="53096" y="284408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18B9DB8-850D-414B-AF09-CA7B1B5C07CA}"/>
                </a:ext>
              </a:extLst>
            </p:cNvPr>
            <p:cNvSpPr/>
            <p:nvPr/>
          </p:nvSpPr>
          <p:spPr>
            <a:xfrm>
              <a:off x="53096" y="313017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48BA4BE-6237-4850-B046-74C5AB4DFA5E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</a:t>
              </a:r>
            </a:p>
          </p:txBody>
        </p:sp>
      </p:grpSp>
      <p:graphicFrame>
        <p:nvGraphicFramePr>
          <p:cNvPr id="229" name="Table 228">
            <a:extLst>
              <a:ext uri="{FF2B5EF4-FFF2-40B4-BE49-F238E27FC236}">
                <a16:creationId xmlns:a16="http://schemas.microsoft.com/office/drawing/2014/main" id="{FD9E7DB3-072E-4A71-8017-84A5F1F4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39068"/>
              </p:ext>
            </p:extLst>
          </p:nvPr>
        </p:nvGraphicFramePr>
        <p:xfrm>
          <a:off x="4301304" y="4397101"/>
          <a:ext cx="2304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Height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0 &lt; h ≤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 &lt; h ≤ 20</a:t>
                      </a:r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 &lt; h ≤ 30</a:t>
                      </a:r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 &lt; h ≤ 40</a:t>
                      </a:r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 &lt; h ≤ 50</a:t>
                      </a:r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50 &lt; h ≤ 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591093"/>
                  </a:ext>
                </a:extLst>
              </a:tr>
            </a:tbl>
          </a:graphicData>
        </a:graphic>
      </p:graphicFrame>
      <p:graphicFrame>
        <p:nvGraphicFramePr>
          <p:cNvPr id="230" name="Table 229">
            <a:extLst>
              <a:ext uri="{FF2B5EF4-FFF2-40B4-BE49-F238E27FC236}">
                <a16:creationId xmlns:a16="http://schemas.microsoft.com/office/drawing/2014/main" id="{445759D9-6091-4EAA-AED2-3252B2C53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1358" y="4254687"/>
          <a:ext cx="3456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530691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9AC7404-5808-43E9-86FC-98AD7C84D548}"/>
              </a:ext>
            </a:extLst>
          </p:cNvPr>
          <p:cNvCxnSpPr>
            <a:cxnSpLocks/>
          </p:cNvCxnSpPr>
          <p:nvPr/>
        </p:nvCxnSpPr>
        <p:spPr>
          <a:xfrm flipV="1">
            <a:off x="558720" y="6550827"/>
            <a:ext cx="3528000" cy="586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FAF2746-F630-408C-9636-ECBBF1D5E60A}"/>
              </a:ext>
            </a:extLst>
          </p:cNvPr>
          <p:cNvCxnSpPr>
            <a:cxnSpLocks/>
          </p:cNvCxnSpPr>
          <p:nvPr/>
        </p:nvCxnSpPr>
        <p:spPr>
          <a:xfrm flipV="1">
            <a:off x="565473" y="4121903"/>
            <a:ext cx="0" cy="244169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83B74D9-10A1-4128-8F6A-BBE2CB53785B}"/>
              </a:ext>
            </a:extLst>
          </p:cNvPr>
          <p:cNvGrpSpPr/>
          <p:nvPr/>
        </p:nvGrpSpPr>
        <p:grpSpPr>
          <a:xfrm>
            <a:off x="267309" y="4103491"/>
            <a:ext cx="341760" cy="2565710"/>
            <a:chOff x="13823" y="1413637"/>
            <a:chExt cx="341760" cy="2565710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BA6F3B6-46AF-4C02-A8BC-ECF2FF6A066E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8EC6FD6-80E9-4FD5-B03F-C764A51DB04D}"/>
                </a:ext>
              </a:extLst>
            </p:cNvPr>
            <p:cNvSpPr/>
            <p:nvPr/>
          </p:nvSpPr>
          <p:spPr>
            <a:xfrm>
              <a:off x="13823" y="14136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40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2D333E-605A-4187-B0A2-C0C99F06A7AC}"/>
                </a:ext>
              </a:extLst>
            </p:cNvPr>
            <p:cNvSpPr/>
            <p:nvPr/>
          </p:nvSpPr>
          <p:spPr>
            <a:xfrm>
              <a:off x="13823" y="169972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35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36DCF0F-C175-404D-A220-E3D04F41C843}"/>
                </a:ext>
              </a:extLst>
            </p:cNvPr>
            <p:cNvSpPr/>
            <p:nvPr/>
          </p:nvSpPr>
          <p:spPr>
            <a:xfrm>
              <a:off x="13823" y="198581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30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AACEAAF-57B5-4C5C-80BF-C7570E98A645}"/>
                </a:ext>
              </a:extLst>
            </p:cNvPr>
            <p:cNvSpPr/>
            <p:nvPr/>
          </p:nvSpPr>
          <p:spPr>
            <a:xfrm>
              <a:off x="13823" y="227190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25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A5C7C2D-1941-455B-A1A4-34FE02E2FE98}"/>
                </a:ext>
              </a:extLst>
            </p:cNvPr>
            <p:cNvSpPr/>
            <p:nvPr/>
          </p:nvSpPr>
          <p:spPr>
            <a:xfrm>
              <a:off x="13823" y="255799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20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E8ACD1-B338-47C8-9B5D-F1A3227F01D6}"/>
                </a:ext>
              </a:extLst>
            </p:cNvPr>
            <p:cNvSpPr/>
            <p:nvPr/>
          </p:nvSpPr>
          <p:spPr>
            <a:xfrm>
              <a:off x="13823" y="284408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15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8974D2B-31CB-41E8-A13A-B03EDBE87E23}"/>
                </a:ext>
              </a:extLst>
            </p:cNvPr>
            <p:cNvSpPr/>
            <p:nvPr/>
          </p:nvSpPr>
          <p:spPr>
            <a:xfrm>
              <a:off x="13823" y="313017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10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B25D65F-476E-4ADE-BA5C-4BB1178F14A6}"/>
                </a:ext>
              </a:extLst>
            </p:cNvPr>
            <p:cNvSpPr/>
            <p:nvPr/>
          </p:nvSpPr>
          <p:spPr>
            <a:xfrm>
              <a:off x="53096" y="34162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</a:t>
              </a:r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DE30FD5-9C09-49E3-9D16-568EBFCD5AE3}"/>
              </a:ext>
            </a:extLst>
          </p:cNvPr>
          <p:cNvCxnSpPr>
            <a:cxnSpLocks/>
          </p:cNvCxnSpPr>
          <p:nvPr/>
        </p:nvCxnSpPr>
        <p:spPr>
          <a:xfrm>
            <a:off x="1143040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D13E6EE-3170-4177-9C27-7EF80688312C}"/>
              </a:ext>
            </a:extLst>
          </p:cNvPr>
          <p:cNvCxnSpPr>
            <a:cxnSpLocks/>
          </p:cNvCxnSpPr>
          <p:nvPr/>
        </p:nvCxnSpPr>
        <p:spPr>
          <a:xfrm>
            <a:off x="1717140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B7A257F-27F0-466B-9CB0-3AFA3E9EBB80}"/>
              </a:ext>
            </a:extLst>
          </p:cNvPr>
          <p:cNvCxnSpPr>
            <a:cxnSpLocks/>
          </p:cNvCxnSpPr>
          <p:nvPr/>
        </p:nvCxnSpPr>
        <p:spPr>
          <a:xfrm>
            <a:off x="2294152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6E46599-A3CA-4FB3-9DB8-6790D9FE1F40}"/>
              </a:ext>
            </a:extLst>
          </p:cNvPr>
          <p:cNvCxnSpPr>
            <a:cxnSpLocks/>
          </p:cNvCxnSpPr>
          <p:nvPr/>
        </p:nvCxnSpPr>
        <p:spPr>
          <a:xfrm>
            <a:off x="2871164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A604A6F-C18C-4E94-BF78-E6B70A7FCC4A}"/>
              </a:ext>
            </a:extLst>
          </p:cNvPr>
          <p:cNvCxnSpPr>
            <a:cxnSpLocks/>
          </p:cNvCxnSpPr>
          <p:nvPr/>
        </p:nvCxnSpPr>
        <p:spPr>
          <a:xfrm>
            <a:off x="3448176" y="649385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3" name="Table 252">
            <a:extLst>
              <a:ext uri="{FF2B5EF4-FFF2-40B4-BE49-F238E27FC236}">
                <a16:creationId xmlns:a16="http://schemas.microsoft.com/office/drawing/2014/main" id="{2CA7AD78-0C20-4050-86E3-D8D58432D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1349"/>
              </p:ext>
            </p:extLst>
          </p:nvPr>
        </p:nvGraphicFramePr>
        <p:xfrm>
          <a:off x="4016104" y="7639049"/>
          <a:ext cx="230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Jan – 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April – June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July – Sept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Oct – Dec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</a:tbl>
          </a:graphicData>
        </a:graphic>
      </p:graphicFrame>
      <p:graphicFrame>
        <p:nvGraphicFramePr>
          <p:cNvPr id="254" name="Table 253">
            <a:extLst>
              <a:ext uri="{FF2B5EF4-FFF2-40B4-BE49-F238E27FC236}">
                <a16:creationId xmlns:a16="http://schemas.microsoft.com/office/drawing/2014/main" id="{CE77E043-0CF2-4D11-9ABE-DE30D78EFC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638" y="7322389"/>
          <a:ext cx="3168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819040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39690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50477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73398814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967803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77120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12709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371663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2995219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4822459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51705048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52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2039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29876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6903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2674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912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15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355370"/>
                  </a:ext>
                </a:extLst>
              </a:tr>
            </a:tbl>
          </a:graphicData>
        </a:graphic>
      </p:graphicFrame>
      <p:sp>
        <p:nvSpPr>
          <p:cNvPr id="281" name="Rectangle 280">
            <a:extLst>
              <a:ext uri="{FF2B5EF4-FFF2-40B4-BE49-F238E27FC236}">
                <a16:creationId xmlns:a16="http://schemas.microsoft.com/office/drawing/2014/main" id="{4CF6BB7C-440F-4F5D-9D7C-419DE24B3FF2}"/>
              </a:ext>
            </a:extLst>
          </p:cNvPr>
          <p:cNvSpPr/>
          <p:nvPr/>
        </p:nvSpPr>
        <p:spPr>
          <a:xfrm rot="16200000">
            <a:off x="-243298" y="1998528"/>
            <a:ext cx="835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Frequency</a:t>
            </a:r>
            <a:endParaRPr lang="en-GB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D7DAD4-6DAA-4278-A3D4-7891D00C2112}"/>
              </a:ext>
            </a:extLst>
          </p:cNvPr>
          <p:cNvSpPr txBox="1"/>
          <p:nvPr/>
        </p:nvSpPr>
        <p:spPr>
          <a:xfrm>
            <a:off x="1127556" y="6997996"/>
            <a:ext cx="203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Quarterly figures of National 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E677A54-64A3-4D6B-A040-37026367759D}"/>
              </a:ext>
            </a:extLst>
          </p:cNvPr>
          <p:cNvSpPr/>
          <p:nvPr/>
        </p:nvSpPr>
        <p:spPr>
          <a:xfrm rot="16200000">
            <a:off x="-283853" y="5192673"/>
            <a:ext cx="946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20F44"/>
                </a:solidFill>
              </a:rPr>
              <a:t>Frequency</a:t>
            </a:r>
            <a:endParaRPr lang="en-GB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B3FA55-B9F2-4B72-B510-8AE42517CBBC}"/>
              </a:ext>
            </a:extLst>
          </p:cNvPr>
          <p:cNvSpPr txBox="1"/>
          <p:nvPr/>
        </p:nvSpPr>
        <p:spPr>
          <a:xfrm>
            <a:off x="1741090" y="3484727"/>
            <a:ext cx="82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Car colour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AA5F3FE-81A3-4BCC-AC57-C883808320D5}"/>
              </a:ext>
            </a:extLst>
          </p:cNvPr>
          <p:cNvSpPr txBox="1"/>
          <p:nvPr/>
        </p:nvSpPr>
        <p:spPr>
          <a:xfrm>
            <a:off x="2015323" y="6689714"/>
            <a:ext cx="56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Genre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ED904F-4B41-4177-8151-84A11BBDBF16}"/>
              </a:ext>
            </a:extLst>
          </p:cNvPr>
          <p:cNvSpPr txBox="1"/>
          <p:nvPr/>
        </p:nvSpPr>
        <p:spPr>
          <a:xfrm>
            <a:off x="587530" y="3936390"/>
            <a:ext cx="347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The height of different plants in the school courtyard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D094B2-8FB2-476C-A49A-AB2C6160240A}"/>
              </a:ext>
            </a:extLst>
          </p:cNvPr>
          <p:cNvCxnSpPr>
            <a:cxnSpLocks/>
          </p:cNvCxnSpPr>
          <p:nvPr/>
        </p:nvCxnSpPr>
        <p:spPr>
          <a:xfrm>
            <a:off x="525258" y="3287032"/>
            <a:ext cx="3564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503A9F-9299-4036-855F-A528419A3C9E}"/>
              </a:ext>
            </a:extLst>
          </p:cNvPr>
          <p:cNvCxnSpPr>
            <a:cxnSpLocks/>
          </p:cNvCxnSpPr>
          <p:nvPr/>
        </p:nvCxnSpPr>
        <p:spPr>
          <a:xfrm>
            <a:off x="1115928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DC4F42-C8D6-4429-AAB6-187E9ABCFFD5}"/>
              </a:ext>
            </a:extLst>
          </p:cNvPr>
          <p:cNvCxnSpPr>
            <a:cxnSpLocks/>
          </p:cNvCxnSpPr>
          <p:nvPr/>
        </p:nvCxnSpPr>
        <p:spPr>
          <a:xfrm>
            <a:off x="1690028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5CC9C3B-25DA-49E6-B48E-33B29EC7B8B9}"/>
              </a:ext>
            </a:extLst>
          </p:cNvPr>
          <p:cNvCxnSpPr>
            <a:cxnSpLocks/>
          </p:cNvCxnSpPr>
          <p:nvPr/>
        </p:nvCxnSpPr>
        <p:spPr>
          <a:xfrm>
            <a:off x="2267040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7605C9-E709-407D-9F8B-F07F52EABE25}"/>
              </a:ext>
            </a:extLst>
          </p:cNvPr>
          <p:cNvCxnSpPr>
            <a:cxnSpLocks/>
          </p:cNvCxnSpPr>
          <p:nvPr/>
        </p:nvCxnSpPr>
        <p:spPr>
          <a:xfrm>
            <a:off x="2840877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55B875-EA7F-45BD-B466-B50923EE4F55}"/>
              </a:ext>
            </a:extLst>
          </p:cNvPr>
          <p:cNvCxnSpPr>
            <a:cxnSpLocks/>
          </p:cNvCxnSpPr>
          <p:nvPr/>
        </p:nvCxnSpPr>
        <p:spPr>
          <a:xfrm>
            <a:off x="3417889" y="3224191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000240-EF52-4F8B-8466-344CBD196B5B}"/>
              </a:ext>
            </a:extLst>
          </p:cNvPr>
          <p:cNvSpPr/>
          <p:nvPr/>
        </p:nvSpPr>
        <p:spPr>
          <a:xfrm>
            <a:off x="991857" y="33049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A8A84A-AEC3-44F1-B9E0-899AECF6A0FD}"/>
              </a:ext>
            </a:extLst>
          </p:cNvPr>
          <p:cNvSpPr/>
          <p:nvPr/>
        </p:nvSpPr>
        <p:spPr>
          <a:xfrm>
            <a:off x="3247471" y="330496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1O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3570B1-7BDD-4F9E-B62E-83E1034FEADC}"/>
              </a:ext>
            </a:extLst>
          </p:cNvPr>
          <p:cNvSpPr/>
          <p:nvPr/>
        </p:nvSpPr>
        <p:spPr>
          <a:xfrm>
            <a:off x="2715719" y="33049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0F1C08-B470-4264-B474-DEF8FD6A821C}"/>
              </a:ext>
            </a:extLst>
          </p:cNvPr>
          <p:cNvSpPr/>
          <p:nvPr/>
        </p:nvSpPr>
        <p:spPr>
          <a:xfrm>
            <a:off x="2138929" y="33049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3D70AE-271F-4586-B963-17BAD3973B0D}"/>
              </a:ext>
            </a:extLst>
          </p:cNvPr>
          <p:cNvSpPr/>
          <p:nvPr/>
        </p:nvSpPr>
        <p:spPr>
          <a:xfrm>
            <a:off x="1564024" y="33049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A4AFDF-B378-422B-8402-F02C7D47AF8A}"/>
              </a:ext>
            </a:extLst>
          </p:cNvPr>
          <p:cNvCxnSpPr>
            <a:cxnSpLocks/>
          </p:cNvCxnSpPr>
          <p:nvPr/>
        </p:nvCxnSpPr>
        <p:spPr>
          <a:xfrm>
            <a:off x="808703" y="3235078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A66E4AE-E7A4-49A2-8537-D01F7AEA73AA}"/>
              </a:ext>
            </a:extLst>
          </p:cNvPr>
          <p:cNvCxnSpPr>
            <a:cxnSpLocks/>
          </p:cNvCxnSpPr>
          <p:nvPr/>
        </p:nvCxnSpPr>
        <p:spPr>
          <a:xfrm>
            <a:off x="1382803" y="3235078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5263E2-0DBF-4BAB-BF45-C798806F96DD}"/>
              </a:ext>
            </a:extLst>
          </p:cNvPr>
          <p:cNvCxnSpPr>
            <a:cxnSpLocks/>
          </p:cNvCxnSpPr>
          <p:nvPr/>
        </p:nvCxnSpPr>
        <p:spPr>
          <a:xfrm>
            <a:off x="1959815" y="3235078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8D15D8-C5AB-4C06-8CAF-CB2A9012C4FF}"/>
              </a:ext>
            </a:extLst>
          </p:cNvPr>
          <p:cNvCxnSpPr>
            <a:cxnSpLocks/>
          </p:cNvCxnSpPr>
          <p:nvPr/>
        </p:nvCxnSpPr>
        <p:spPr>
          <a:xfrm>
            <a:off x="2533652" y="3235078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A5E928-8195-48E1-AEDA-8049D7A1FC3B}"/>
              </a:ext>
            </a:extLst>
          </p:cNvPr>
          <p:cNvCxnSpPr>
            <a:cxnSpLocks/>
          </p:cNvCxnSpPr>
          <p:nvPr/>
        </p:nvCxnSpPr>
        <p:spPr>
          <a:xfrm>
            <a:off x="3110664" y="3235078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38A0EDC-61AE-4A36-B4C6-7798BFA8C285}"/>
              </a:ext>
            </a:extLst>
          </p:cNvPr>
          <p:cNvSpPr/>
          <p:nvPr/>
        </p:nvSpPr>
        <p:spPr>
          <a:xfrm>
            <a:off x="684632" y="33158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AD5470-36D0-48A9-B272-87914FF5B853}"/>
              </a:ext>
            </a:extLst>
          </p:cNvPr>
          <p:cNvSpPr/>
          <p:nvPr/>
        </p:nvSpPr>
        <p:spPr>
          <a:xfrm>
            <a:off x="2992343" y="33158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3FD17F-368C-4F72-BE9B-0C9643D26FEB}"/>
              </a:ext>
            </a:extLst>
          </p:cNvPr>
          <p:cNvSpPr/>
          <p:nvPr/>
        </p:nvSpPr>
        <p:spPr>
          <a:xfrm>
            <a:off x="2408494" y="33158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7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33FFFA-0A09-49FC-9FFF-CA2C10FFBEC4}"/>
              </a:ext>
            </a:extLst>
          </p:cNvPr>
          <p:cNvSpPr/>
          <p:nvPr/>
        </p:nvSpPr>
        <p:spPr>
          <a:xfrm>
            <a:off x="1831704" y="33158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159009-FCE6-41D0-8506-16FFCB8B08CB}"/>
              </a:ext>
            </a:extLst>
          </p:cNvPr>
          <p:cNvSpPr/>
          <p:nvPr/>
        </p:nvSpPr>
        <p:spPr>
          <a:xfrm>
            <a:off x="1256799" y="331585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3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4096FE-12EE-44F7-BCAA-1A1F2D933984}"/>
              </a:ext>
            </a:extLst>
          </p:cNvPr>
          <p:cNvCxnSpPr>
            <a:cxnSpLocks/>
          </p:cNvCxnSpPr>
          <p:nvPr/>
        </p:nvCxnSpPr>
        <p:spPr>
          <a:xfrm>
            <a:off x="4014072" y="3234245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AA1970F-F482-4590-8276-A67049A4AF59}"/>
              </a:ext>
            </a:extLst>
          </p:cNvPr>
          <p:cNvSpPr/>
          <p:nvPr/>
        </p:nvSpPr>
        <p:spPr>
          <a:xfrm>
            <a:off x="3856478" y="331501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12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2ADA6C0-EC6C-4C17-8F34-D2ABCD33A045}"/>
              </a:ext>
            </a:extLst>
          </p:cNvPr>
          <p:cNvCxnSpPr>
            <a:cxnSpLocks/>
          </p:cNvCxnSpPr>
          <p:nvPr/>
        </p:nvCxnSpPr>
        <p:spPr>
          <a:xfrm>
            <a:off x="3706847" y="3245132"/>
            <a:ext cx="0" cy="1061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C1F7EEF-9C3B-4021-949E-7F66BB64354C}"/>
              </a:ext>
            </a:extLst>
          </p:cNvPr>
          <p:cNvSpPr/>
          <p:nvPr/>
        </p:nvSpPr>
        <p:spPr>
          <a:xfrm>
            <a:off x="3549253" y="33259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90EE6-9FCF-4C50-AE12-AA0F057ED2DC}"/>
              </a:ext>
            </a:extLst>
          </p:cNvPr>
          <p:cNvSpPr txBox="1"/>
          <p:nvPr/>
        </p:nvSpPr>
        <p:spPr>
          <a:xfrm>
            <a:off x="1217876" y="660634"/>
            <a:ext cx="23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Car colours in Elfed School car park</a:t>
            </a:r>
          </a:p>
        </p:txBody>
      </p:sp>
    </p:spTree>
    <p:extLst>
      <p:ext uri="{BB962C8B-B14F-4D97-AF65-F5344CB8AC3E}">
        <p14:creationId xmlns:p14="http://schemas.microsoft.com/office/powerpoint/2010/main" val="401669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84BFA-C236-4935-8E51-EBE59944806D}"/>
              </a:ext>
            </a:extLst>
          </p:cNvPr>
          <p:cNvSpPr txBox="1"/>
          <p:nvPr/>
        </p:nvSpPr>
        <p:spPr>
          <a:xfrm>
            <a:off x="217286" y="124794"/>
            <a:ext cx="1739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Scatter Graphs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94941775-8B70-4F90-A215-D759B16B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75887"/>
              </p:ext>
            </p:extLst>
          </p:nvPr>
        </p:nvGraphicFramePr>
        <p:xfrm>
          <a:off x="3930326" y="1194607"/>
          <a:ext cx="259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Age of car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Value of car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218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962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1111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55685"/>
                  </a:ext>
                </a:extLst>
              </a:tr>
            </a:tbl>
          </a:graphicData>
        </a:graphic>
      </p:graphicFrame>
      <p:graphicFrame>
        <p:nvGraphicFramePr>
          <p:cNvPr id="206" name="Table 205">
            <a:extLst>
              <a:ext uri="{FF2B5EF4-FFF2-40B4-BE49-F238E27FC236}">
                <a16:creationId xmlns:a16="http://schemas.microsoft.com/office/drawing/2014/main" id="{BE388D2C-F7D7-400C-8EAC-1B9C88362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20484"/>
              </p:ext>
            </p:extLst>
          </p:nvPr>
        </p:nvGraphicFramePr>
        <p:xfrm>
          <a:off x="815807" y="997194"/>
          <a:ext cx="288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119844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17030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65BBCC4-8A82-49D3-A910-AF84054667F6}"/>
              </a:ext>
            </a:extLst>
          </p:cNvPr>
          <p:cNvCxnSpPr>
            <a:cxnSpLocks/>
          </p:cNvCxnSpPr>
          <p:nvPr/>
        </p:nvCxnSpPr>
        <p:spPr>
          <a:xfrm>
            <a:off x="803169" y="3300737"/>
            <a:ext cx="3016355" cy="45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FC443A-C1F6-445C-8160-10DE1DBF710B}"/>
              </a:ext>
            </a:extLst>
          </p:cNvPr>
          <p:cNvCxnSpPr>
            <a:cxnSpLocks/>
          </p:cNvCxnSpPr>
          <p:nvPr/>
        </p:nvCxnSpPr>
        <p:spPr>
          <a:xfrm flipV="1">
            <a:off x="809922" y="896668"/>
            <a:ext cx="0" cy="24120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347B668-674A-41EB-9082-E2DEDBDD3F50}"/>
              </a:ext>
            </a:extLst>
          </p:cNvPr>
          <p:cNvGrpSpPr/>
          <p:nvPr/>
        </p:nvGrpSpPr>
        <p:grpSpPr>
          <a:xfrm>
            <a:off x="335673" y="858190"/>
            <a:ext cx="498857" cy="2565710"/>
            <a:chOff x="-64726" y="1413637"/>
            <a:chExt cx="498857" cy="256571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D5220E9-728E-4613-901F-909D6879AF78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A5660CF-4276-4EB3-A57E-1ADD72AB4399}"/>
                </a:ext>
              </a:extLst>
            </p:cNvPr>
            <p:cNvSpPr/>
            <p:nvPr/>
          </p:nvSpPr>
          <p:spPr>
            <a:xfrm>
              <a:off x="-64725" y="1413637"/>
              <a:ext cx="498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8000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97CE6E7-9DE5-4EDD-9E6B-828428EEA93A}"/>
                </a:ext>
              </a:extLst>
            </p:cNvPr>
            <p:cNvSpPr/>
            <p:nvPr/>
          </p:nvSpPr>
          <p:spPr>
            <a:xfrm>
              <a:off x="-64725" y="1699726"/>
              <a:ext cx="498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7000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F96746A-1D01-478D-869E-B790C79B126D}"/>
                </a:ext>
              </a:extLst>
            </p:cNvPr>
            <p:cNvSpPr/>
            <p:nvPr/>
          </p:nvSpPr>
          <p:spPr>
            <a:xfrm>
              <a:off x="-64725" y="1985815"/>
              <a:ext cx="498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6000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15FE20-8C38-4FF2-BDAE-5CEA6093EADE}"/>
                </a:ext>
              </a:extLst>
            </p:cNvPr>
            <p:cNvSpPr/>
            <p:nvPr/>
          </p:nvSpPr>
          <p:spPr>
            <a:xfrm>
              <a:off x="-64725" y="2271904"/>
              <a:ext cx="498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5000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285AD61-A9DC-436B-AA88-F0530DC078AC}"/>
                </a:ext>
              </a:extLst>
            </p:cNvPr>
            <p:cNvSpPr/>
            <p:nvPr/>
          </p:nvSpPr>
          <p:spPr>
            <a:xfrm>
              <a:off x="-64725" y="2557993"/>
              <a:ext cx="498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4000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F36AC08-F4EA-4F0D-B931-4ECDCD3A829D}"/>
                </a:ext>
              </a:extLst>
            </p:cNvPr>
            <p:cNvSpPr/>
            <p:nvPr/>
          </p:nvSpPr>
          <p:spPr>
            <a:xfrm>
              <a:off x="-64725" y="2844082"/>
              <a:ext cx="498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3000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18B9DB8-850D-414B-AF09-CA7B1B5C07CA}"/>
                </a:ext>
              </a:extLst>
            </p:cNvPr>
            <p:cNvSpPr/>
            <p:nvPr/>
          </p:nvSpPr>
          <p:spPr>
            <a:xfrm>
              <a:off x="-64726" y="3130171"/>
              <a:ext cx="498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2000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48BA4BE-6237-4850-B046-74C5AB4DFA5E}"/>
                </a:ext>
              </a:extLst>
            </p:cNvPr>
            <p:cNvSpPr/>
            <p:nvPr/>
          </p:nvSpPr>
          <p:spPr>
            <a:xfrm>
              <a:off x="-64725" y="3416260"/>
              <a:ext cx="498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1000</a:t>
              </a:r>
            </a:p>
          </p:txBody>
        </p:sp>
      </p:grp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CF6BB7C-440F-4F5D-9D7C-419DE24B3FF2}"/>
              </a:ext>
            </a:extLst>
          </p:cNvPr>
          <p:cNvSpPr/>
          <p:nvPr/>
        </p:nvSpPr>
        <p:spPr>
          <a:xfrm rot="16200000">
            <a:off x="-125220" y="1948227"/>
            <a:ext cx="735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Value (£)</a:t>
            </a:r>
            <a:endParaRPr lang="en-GB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53E64F-2520-4AAF-9518-AF9C784C140E}"/>
              </a:ext>
            </a:extLst>
          </p:cNvPr>
          <p:cNvSpPr/>
          <p:nvPr/>
        </p:nvSpPr>
        <p:spPr>
          <a:xfrm>
            <a:off x="688522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80B3BE-EC05-4FA2-884E-00844ACCBC02}"/>
              </a:ext>
            </a:extLst>
          </p:cNvPr>
          <p:cNvSpPr/>
          <p:nvPr/>
        </p:nvSpPr>
        <p:spPr>
          <a:xfrm>
            <a:off x="2988868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1A6849-26CB-4F59-9E10-E390239E6163}"/>
              </a:ext>
            </a:extLst>
          </p:cNvPr>
          <p:cNvSpPr/>
          <p:nvPr/>
        </p:nvSpPr>
        <p:spPr>
          <a:xfrm>
            <a:off x="2697356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FE8B053-7149-40D0-900C-884C06FCBF6F}"/>
              </a:ext>
            </a:extLst>
          </p:cNvPr>
          <p:cNvSpPr/>
          <p:nvPr/>
        </p:nvSpPr>
        <p:spPr>
          <a:xfrm>
            <a:off x="2412194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496431-4ADB-4F7F-9A6A-4718787D95C2}"/>
              </a:ext>
            </a:extLst>
          </p:cNvPr>
          <p:cNvSpPr/>
          <p:nvPr/>
        </p:nvSpPr>
        <p:spPr>
          <a:xfrm>
            <a:off x="2120682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5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A3D536-4E51-4F8B-BE1E-989AD47FFB9E}"/>
              </a:ext>
            </a:extLst>
          </p:cNvPr>
          <p:cNvSpPr/>
          <p:nvPr/>
        </p:nvSpPr>
        <p:spPr>
          <a:xfrm>
            <a:off x="1829170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6434AD-F03D-44F7-97DF-87137B907867}"/>
              </a:ext>
            </a:extLst>
          </p:cNvPr>
          <p:cNvSpPr/>
          <p:nvPr/>
        </p:nvSpPr>
        <p:spPr>
          <a:xfrm>
            <a:off x="1544008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5DC619D-53AE-4739-9C47-FC41100FF76A}"/>
              </a:ext>
            </a:extLst>
          </p:cNvPr>
          <p:cNvSpPr/>
          <p:nvPr/>
        </p:nvSpPr>
        <p:spPr>
          <a:xfrm>
            <a:off x="1258846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0EF985-6D23-489E-884A-6164855A88A4}"/>
              </a:ext>
            </a:extLst>
          </p:cNvPr>
          <p:cNvSpPr/>
          <p:nvPr/>
        </p:nvSpPr>
        <p:spPr>
          <a:xfrm>
            <a:off x="973684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9C0A799-C080-4C4B-85FB-BDCA9B21EA66}"/>
              </a:ext>
            </a:extLst>
          </p:cNvPr>
          <p:cNvSpPr/>
          <p:nvPr/>
        </p:nvSpPr>
        <p:spPr>
          <a:xfrm>
            <a:off x="2007437" y="3479756"/>
            <a:ext cx="812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Age of car</a:t>
            </a:r>
            <a:endParaRPr lang="en-GB" sz="1200" dirty="0"/>
          </a:p>
        </p:txBody>
      </p: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1A1ED3E5-BEDC-4193-8889-4BC58A30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9018"/>
              </p:ext>
            </p:extLst>
          </p:nvPr>
        </p:nvGraphicFramePr>
        <p:xfrm>
          <a:off x="3257554" y="4076020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Reading age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Procedural Score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10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218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962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1111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55685"/>
                  </a:ext>
                </a:extLst>
              </a:tr>
            </a:tbl>
          </a:graphicData>
        </a:graphic>
      </p:graphicFrame>
      <p:graphicFrame>
        <p:nvGraphicFramePr>
          <p:cNvPr id="150" name="Table 149">
            <a:extLst>
              <a:ext uri="{FF2B5EF4-FFF2-40B4-BE49-F238E27FC236}">
                <a16:creationId xmlns:a16="http://schemas.microsoft.com/office/drawing/2014/main" id="{DAAA16B9-512E-4DFC-9190-5AA8DFEEB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31613"/>
              </p:ext>
            </p:extLst>
          </p:nvPr>
        </p:nvGraphicFramePr>
        <p:xfrm>
          <a:off x="535638" y="3900932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</a:tbl>
          </a:graphicData>
        </a:graphic>
      </p:graphicFrame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3940BE1-10F9-425B-A40B-C8CB3368EFA6}"/>
              </a:ext>
            </a:extLst>
          </p:cNvPr>
          <p:cNvCxnSpPr>
            <a:cxnSpLocks/>
          </p:cNvCxnSpPr>
          <p:nvPr/>
        </p:nvCxnSpPr>
        <p:spPr>
          <a:xfrm flipV="1">
            <a:off x="523000" y="6204475"/>
            <a:ext cx="2412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DC06FCF-7962-4526-B424-82FF1D2ED516}"/>
              </a:ext>
            </a:extLst>
          </p:cNvPr>
          <p:cNvCxnSpPr>
            <a:cxnSpLocks/>
          </p:cNvCxnSpPr>
          <p:nvPr/>
        </p:nvCxnSpPr>
        <p:spPr>
          <a:xfrm flipV="1">
            <a:off x="529753" y="3805168"/>
            <a:ext cx="0" cy="24120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D668E16-0F51-47E9-865C-E3FCD0F6C197}"/>
              </a:ext>
            </a:extLst>
          </p:cNvPr>
          <p:cNvGrpSpPr/>
          <p:nvPr/>
        </p:nvGrpSpPr>
        <p:grpSpPr>
          <a:xfrm>
            <a:off x="231589" y="3749736"/>
            <a:ext cx="341760" cy="2565710"/>
            <a:chOff x="13823" y="1413637"/>
            <a:chExt cx="341760" cy="256571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1C8B242-DD33-44CE-BA2E-4D93FD9B0DB1}"/>
                </a:ext>
              </a:extLst>
            </p:cNvPr>
            <p:cNvSpPr/>
            <p:nvPr/>
          </p:nvSpPr>
          <p:spPr>
            <a:xfrm>
              <a:off x="53096" y="370234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0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866E76D-C3D4-43D6-84CE-1182AD0EFCD3}"/>
                </a:ext>
              </a:extLst>
            </p:cNvPr>
            <p:cNvSpPr/>
            <p:nvPr/>
          </p:nvSpPr>
          <p:spPr>
            <a:xfrm>
              <a:off x="13823" y="14136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80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B3FA91C-2D4A-407B-BED5-5672175EBBE7}"/>
                </a:ext>
              </a:extLst>
            </p:cNvPr>
            <p:cNvSpPr/>
            <p:nvPr/>
          </p:nvSpPr>
          <p:spPr>
            <a:xfrm>
              <a:off x="13823" y="169972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70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7A7883D-B329-45D8-ADF7-6DCFA6D2866A}"/>
                </a:ext>
              </a:extLst>
            </p:cNvPr>
            <p:cNvSpPr/>
            <p:nvPr/>
          </p:nvSpPr>
          <p:spPr>
            <a:xfrm>
              <a:off x="13823" y="198581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60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3533DB3-BF1D-49AD-BF99-634BDF660A98}"/>
                </a:ext>
              </a:extLst>
            </p:cNvPr>
            <p:cNvSpPr/>
            <p:nvPr/>
          </p:nvSpPr>
          <p:spPr>
            <a:xfrm>
              <a:off x="13823" y="227190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50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6705C50-B55A-4B15-A22F-7CE8479BC036}"/>
                </a:ext>
              </a:extLst>
            </p:cNvPr>
            <p:cNvSpPr/>
            <p:nvPr/>
          </p:nvSpPr>
          <p:spPr>
            <a:xfrm>
              <a:off x="13823" y="255799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40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812BE12-20A7-4E9C-BD36-0540E4BDC104}"/>
                </a:ext>
              </a:extLst>
            </p:cNvPr>
            <p:cNvSpPr/>
            <p:nvPr/>
          </p:nvSpPr>
          <p:spPr>
            <a:xfrm>
              <a:off x="13823" y="284408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30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2AF52FE-7158-4A08-99E9-CA51073E8FDD}"/>
                </a:ext>
              </a:extLst>
            </p:cNvPr>
            <p:cNvSpPr/>
            <p:nvPr/>
          </p:nvSpPr>
          <p:spPr>
            <a:xfrm>
              <a:off x="13823" y="313017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20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EA42C-D6A3-4955-A0F6-514594D32C5A}"/>
                </a:ext>
              </a:extLst>
            </p:cNvPr>
            <p:cNvSpPr/>
            <p:nvPr/>
          </p:nvSpPr>
          <p:spPr>
            <a:xfrm>
              <a:off x="13823" y="341626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20F44"/>
                  </a:solidFill>
                </a:rPr>
                <a:t>10</a:t>
              </a: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D48F070-0F49-4AFE-AD04-54A6A5914C6D}"/>
              </a:ext>
            </a:extLst>
          </p:cNvPr>
          <p:cNvSpPr/>
          <p:nvPr/>
        </p:nvSpPr>
        <p:spPr>
          <a:xfrm rot="16200000">
            <a:off x="-92155" y="4903812"/>
            <a:ext cx="618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Charge</a:t>
            </a:r>
            <a:endParaRPr lang="en-GB" sz="12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B653445-BB42-4030-83B4-9FA6A57B5B70}"/>
              </a:ext>
            </a:extLst>
          </p:cNvPr>
          <p:cNvSpPr/>
          <p:nvPr/>
        </p:nvSpPr>
        <p:spPr>
          <a:xfrm>
            <a:off x="408353" y="621583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2FC9165-188D-4F58-8281-113C085DC54B}"/>
              </a:ext>
            </a:extLst>
          </p:cNvPr>
          <p:cNvSpPr/>
          <p:nvPr/>
        </p:nvSpPr>
        <p:spPr>
          <a:xfrm>
            <a:off x="2669830" y="62158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80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71C64A-FBB7-4D7C-95BE-171BDE9FD3F6}"/>
              </a:ext>
            </a:extLst>
          </p:cNvPr>
          <p:cNvSpPr/>
          <p:nvPr/>
        </p:nvSpPr>
        <p:spPr>
          <a:xfrm>
            <a:off x="2377110" y="62158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70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30B6E4C-E7AD-4F24-AD39-251BD13D6114}"/>
              </a:ext>
            </a:extLst>
          </p:cNvPr>
          <p:cNvSpPr/>
          <p:nvPr/>
        </p:nvSpPr>
        <p:spPr>
          <a:xfrm>
            <a:off x="2091848" y="62158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60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71F777F-2084-4EC4-8095-EF0AEB506285}"/>
              </a:ext>
            </a:extLst>
          </p:cNvPr>
          <p:cNvSpPr/>
          <p:nvPr/>
        </p:nvSpPr>
        <p:spPr>
          <a:xfrm>
            <a:off x="1822521" y="62158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50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1E32A41-A3B1-4C81-9CC2-010DCCDD1247}"/>
              </a:ext>
            </a:extLst>
          </p:cNvPr>
          <p:cNvSpPr/>
          <p:nvPr/>
        </p:nvSpPr>
        <p:spPr>
          <a:xfrm>
            <a:off x="1497093" y="62158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40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3A254A-D3AF-487F-A300-9D9CC338A8C4}"/>
              </a:ext>
            </a:extLst>
          </p:cNvPr>
          <p:cNvSpPr/>
          <p:nvPr/>
        </p:nvSpPr>
        <p:spPr>
          <a:xfrm>
            <a:off x="1244024" y="62158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30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B9A5087-19DB-41BB-B4E4-663034E298FF}"/>
              </a:ext>
            </a:extLst>
          </p:cNvPr>
          <p:cNvSpPr/>
          <p:nvPr/>
        </p:nvSpPr>
        <p:spPr>
          <a:xfrm>
            <a:off x="944206" y="62158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20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3877844-A191-4A16-A22D-0E68B622FDF9}"/>
              </a:ext>
            </a:extLst>
          </p:cNvPr>
          <p:cNvSpPr/>
          <p:nvPr/>
        </p:nvSpPr>
        <p:spPr>
          <a:xfrm>
            <a:off x="649784" y="62158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10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F7D720A-E3A7-48CE-A811-F739FF93A214}"/>
              </a:ext>
            </a:extLst>
          </p:cNvPr>
          <p:cNvSpPr/>
          <p:nvPr/>
        </p:nvSpPr>
        <p:spPr>
          <a:xfrm>
            <a:off x="1202103" y="6407218"/>
            <a:ext cx="1228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20F44"/>
                </a:solidFill>
              </a:rPr>
              <a:t>Procedural score</a:t>
            </a:r>
            <a:endParaRPr lang="en-GB" sz="1200" dirty="0"/>
          </a:p>
        </p:txBody>
      </p:sp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F2E09827-48D1-429C-850B-49EBDEB05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65995"/>
              </p:ext>
            </p:extLst>
          </p:nvPr>
        </p:nvGraphicFramePr>
        <p:xfrm>
          <a:off x="3257554" y="7175313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Reading score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Oracy score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10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218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962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1111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</a:rPr>
                        <a:t>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55685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CAD9AA32-29A3-4F86-8FDC-9F5A48AD8937}"/>
              </a:ext>
            </a:extLst>
          </p:cNvPr>
          <p:cNvSpPr txBox="1"/>
          <p:nvPr/>
        </p:nvSpPr>
        <p:spPr>
          <a:xfrm>
            <a:off x="1194669" y="674829"/>
            <a:ext cx="2104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solidFill>
                  <a:srgbClr val="020F44"/>
                </a:solidFill>
              </a:rPr>
              <a:t>We Buy Any Car – August 2022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6137F70-9B46-454D-BAE4-C5D649706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28006"/>
              </p:ext>
            </p:extLst>
          </p:nvPr>
        </p:nvGraphicFramePr>
        <p:xfrm>
          <a:off x="647580" y="717531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819040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39690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50477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73398814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9678034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52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2039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29876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6903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2674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912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15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/>
                        <a:t>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355370"/>
                  </a:ext>
                </a:extLst>
              </a:tr>
            </a:tbl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id="{7F9EC799-8B97-4280-AE9D-F90C0C3B38CD}"/>
              </a:ext>
            </a:extLst>
          </p:cNvPr>
          <p:cNvSpPr/>
          <p:nvPr/>
        </p:nvSpPr>
        <p:spPr>
          <a:xfrm>
            <a:off x="3274030" y="33243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A299E35-0CB0-4500-A58F-D8983CCC0C33}"/>
              </a:ext>
            </a:extLst>
          </p:cNvPr>
          <p:cNvSpPr/>
          <p:nvPr/>
        </p:nvSpPr>
        <p:spPr>
          <a:xfrm>
            <a:off x="3527442" y="33243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020F44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451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84BFA-C236-4935-8E51-EBE59944806D}"/>
              </a:ext>
            </a:extLst>
          </p:cNvPr>
          <p:cNvSpPr txBox="1"/>
          <p:nvPr/>
        </p:nvSpPr>
        <p:spPr>
          <a:xfrm>
            <a:off x="217286" y="124794"/>
            <a:ext cx="1359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Pictograms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94941775-8B70-4F90-A215-D759B16B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28031"/>
              </p:ext>
            </p:extLst>
          </p:nvPr>
        </p:nvGraphicFramePr>
        <p:xfrm>
          <a:off x="217286" y="1004120"/>
          <a:ext cx="1908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Wrexham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Goalkeepers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Defenders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Midfielders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8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Forwards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</a:tbl>
          </a:graphicData>
        </a:graphic>
      </p:graphicFrame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9A2F0B7-BC71-42C1-B385-CF1E40975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64164"/>
              </p:ext>
            </p:extLst>
          </p:nvPr>
        </p:nvGraphicFramePr>
        <p:xfrm>
          <a:off x="2296896" y="1004120"/>
          <a:ext cx="320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Wrexham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Goalkeepers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Defenders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Midfielders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169832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Forwards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C227E9BD-B712-4554-9304-613EFFDC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88312"/>
              </p:ext>
            </p:extLst>
          </p:nvPr>
        </p:nvGraphicFramePr>
        <p:xfrm>
          <a:off x="217286" y="3184102"/>
          <a:ext cx="190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Monday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Tuesday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Wednesday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Thursday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Friday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9C54727-4BA3-480C-8526-05F24975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96639"/>
              </p:ext>
            </p:extLst>
          </p:nvPr>
        </p:nvGraphicFramePr>
        <p:xfrm>
          <a:off x="2296896" y="3180502"/>
          <a:ext cx="3241342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42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Days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Monday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Tuesday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Wednesday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Thursday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Friday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2CAE04E6-01C3-4641-A474-91FBED2E7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47726"/>
              </p:ext>
            </p:extLst>
          </p:nvPr>
        </p:nvGraphicFramePr>
        <p:xfrm>
          <a:off x="217286" y="8211039"/>
          <a:ext cx="1908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Recycling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Paper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Plastic/Tins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Glass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Food Waste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0B97A481-BB51-47DD-8898-F67ACC357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94033"/>
              </p:ext>
            </p:extLst>
          </p:nvPr>
        </p:nvGraphicFramePr>
        <p:xfrm>
          <a:off x="2296896" y="8211039"/>
          <a:ext cx="320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Recycling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Paper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Plastic/Tins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Glass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Food Waste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7005C04F-D122-485B-9E84-867F442E8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19666"/>
              </p:ext>
            </p:extLst>
          </p:nvPr>
        </p:nvGraphicFramePr>
        <p:xfrm>
          <a:off x="217286" y="5719895"/>
          <a:ext cx="190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Programs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Word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Presentation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Spreadsheet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Adobe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Scratch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99564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9BF61F99-1694-4B42-B820-A1DEEEE6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13139"/>
              </p:ext>
            </p:extLst>
          </p:nvPr>
        </p:nvGraphicFramePr>
        <p:xfrm>
          <a:off x="2296896" y="5716190"/>
          <a:ext cx="3204000" cy="183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Programs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31221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Word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Presentation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Spreadsheet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Adobe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Scratch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0989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262A63C-BD3F-4122-9AB8-8718BF329626}"/>
              </a:ext>
            </a:extLst>
          </p:cNvPr>
          <p:cNvSpPr txBox="1"/>
          <p:nvPr/>
        </p:nvSpPr>
        <p:spPr>
          <a:xfrm>
            <a:off x="299205" y="639816"/>
            <a:ext cx="2485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solidFill>
                  <a:srgbClr val="020F44"/>
                </a:solidFill>
              </a:rPr>
              <a:t>Wrexham AFC First Team Squad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296C4-AD6C-4FB8-BDA8-7DC58737017C}"/>
              </a:ext>
            </a:extLst>
          </p:cNvPr>
          <p:cNvSpPr txBox="1"/>
          <p:nvPr/>
        </p:nvSpPr>
        <p:spPr>
          <a:xfrm>
            <a:off x="299205" y="2803552"/>
            <a:ext cx="2513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solidFill>
                  <a:srgbClr val="020F44"/>
                </a:solidFill>
              </a:rPr>
              <a:t>Satchel One – Year 7 Homework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E8980-A3B4-4CF1-87A5-728A9B9A9315}"/>
              </a:ext>
            </a:extLst>
          </p:cNvPr>
          <p:cNvSpPr txBox="1"/>
          <p:nvPr/>
        </p:nvSpPr>
        <p:spPr>
          <a:xfrm>
            <a:off x="299205" y="5365852"/>
            <a:ext cx="3296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solidFill>
                  <a:srgbClr val="020F44"/>
                </a:solidFill>
              </a:rPr>
              <a:t>Digital Technology Programs used in Year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CF8DE-8546-46E8-961A-806DCD64D53A}"/>
              </a:ext>
            </a:extLst>
          </p:cNvPr>
          <p:cNvSpPr txBox="1"/>
          <p:nvPr/>
        </p:nvSpPr>
        <p:spPr>
          <a:xfrm>
            <a:off x="299205" y="7860701"/>
            <a:ext cx="6053196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GB" sz="1400" u="sng" dirty="0">
                <a:solidFill>
                  <a:srgbClr val="020F44"/>
                </a:solidFill>
              </a:rPr>
              <a:t>Flintshire Recycling Figures per household – how often each bin is full each week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610EDF-2B1A-4532-9B6E-D4BFCBC750B0}"/>
              </a:ext>
            </a:extLst>
          </p:cNvPr>
          <p:cNvGrpSpPr/>
          <p:nvPr/>
        </p:nvGrpSpPr>
        <p:grpSpPr>
          <a:xfrm>
            <a:off x="5709848" y="1289067"/>
            <a:ext cx="995004" cy="954107"/>
            <a:chOff x="3905925" y="669074"/>
            <a:chExt cx="995004" cy="9541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F43A33-EEB0-40C6-B224-FBDB6FD254DD}"/>
                </a:ext>
              </a:extLst>
            </p:cNvPr>
            <p:cNvSpPr/>
            <p:nvPr/>
          </p:nvSpPr>
          <p:spPr>
            <a:xfrm>
              <a:off x="3905925" y="669074"/>
              <a:ext cx="995004" cy="954107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020F44"/>
                  </a:solidFill>
                </a:rPr>
                <a:t>Key:</a:t>
              </a:r>
            </a:p>
            <a:p>
              <a:pPr algn="ctr"/>
              <a:endParaRPr lang="en-GB" sz="1400" b="1" dirty="0">
                <a:solidFill>
                  <a:srgbClr val="020F44"/>
                </a:solidFill>
              </a:endParaRPr>
            </a:p>
            <a:p>
              <a:pPr algn="ctr"/>
              <a:r>
                <a:rPr lang="en-GB" sz="1400" b="1" dirty="0">
                  <a:solidFill>
                    <a:srgbClr val="020F44"/>
                  </a:solidFill>
                </a:rPr>
                <a:t>      = 2</a:t>
              </a:r>
            </a:p>
            <a:p>
              <a:pPr algn="ctr"/>
              <a:endParaRPr lang="en-GB" sz="1400" b="1" dirty="0">
                <a:solidFill>
                  <a:srgbClr val="020F44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E23048-861C-4CC8-B21B-EA0C340F1684}"/>
                </a:ext>
              </a:extLst>
            </p:cNvPr>
            <p:cNvSpPr/>
            <p:nvPr/>
          </p:nvSpPr>
          <p:spPr>
            <a:xfrm>
              <a:off x="4108689" y="1146947"/>
              <a:ext cx="216000" cy="216000"/>
            </a:xfrm>
            <a:prstGeom prst="rect">
              <a:avLst/>
            </a:prstGeom>
            <a:solidFill>
              <a:srgbClr val="AC8C37"/>
            </a:solidFill>
            <a:ln>
              <a:solidFill>
                <a:srgbClr val="020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9D07F8-B813-4D8A-A722-956F39A2702C}"/>
              </a:ext>
            </a:extLst>
          </p:cNvPr>
          <p:cNvGrpSpPr/>
          <p:nvPr/>
        </p:nvGrpSpPr>
        <p:grpSpPr>
          <a:xfrm>
            <a:off x="5709848" y="3621449"/>
            <a:ext cx="995004" cy="954107"/>
            <a:chOff x="3905925" y="669074"/>
            <a:chExt cx="995004" cy="9541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4BB43C0-E4DE-4968-9143-5B2071A8001E}"/>
                </a:ext>
              </a:extLst>
            </p:cNvPr>
            <p:cNvSpPr/>
            <p:nvPr/>
          </p:nvSpPr>
          <p:spPr>
            <a:xfrm>
              <a:off x="3905925" y="669074"/>
              <a:ext cx="995004" cy="954107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020F44"/>
                  </a:solidFill>
                </a:rPr>
                <a:t>Key:</a:t>
              </a:r>
            </a:p>
            <a:p>
              <a:pPr algn="ctr"/>
              <a:endParaRPr lang="en-GB" sz="1400" b="1" dirty="0">
                <a:solidFill>
                  <a:srgbClr val="020F44"/>
                </a:solidFill>
              </a:endParaRPr>
            </a:p>
            <a:p>
              <a:pPr algn="ctr"/>
              <a:r>
                <a:rPr lang="en-GB" sz="1400" b="1" dirty="0">
                  <a:solidFill>
                    <a:srgbClr val="020F44"/>
                  </a:solidFill>
                </a:rPr>
                <a:t>      = 2</a:t>
              </a:r>
            </a:p>
            <a:p>
              <a:pPr algn="ctr"/>
              <a:endParaRPr lang="en-GB" sz="1400" b="1" dirty="0">
                <a:solidFill>
                  <a:srgbClr val="020F44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6E8CE2-4CB2-4F53-85B3-254ED6643F46}"/>
                </a:ext>
              </a:extLst>
            </p:cNvPr>
            <p:cNvSpPr/>
            <p:nvPr/>
          </p:nvSpPr>
          <p:spPr>
            <a:xfrm>
              <a:off x="4108689" y="1146947"/>
              <a:ext cx="216000" cy="216000"/>
            </a:xfrm>
            <a:prstGeom prst="rect">
              <a:avLst/>
            </a:prstGeom>
            <a:solidFill>
              <a:srgbClr val="AC8C37"/>
            </a:solidFill>
            <a:ln>
              <a:solidFill>
                <a:srgbClr val="020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0CC66F4-A779-47FD-AAE0-C52B404C8846}"/>
              </a:ext>
            </a:extLst>
          </p:cNvPr>
          <p:cNvSpPr/>
          <p:nvPr/>
        </p:nvSpPr>
        <p:spPr>
          <a:xfrm>
            <a:off x="5709848" y="8495986"/>
            <a:ext cx="995004" cy="95410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020F44"/>
                </a:solidFill>
              </a:rPr>
              <a:t>Key:</a:t>
            </a:r>
          </a:p>
          <a:p>
            <a:pPr algn="ctr"/>
            <a:endParaRPr lang="en-GB" sz="1400" b="1" dirty="0">
              <a:solidFill>
                <a:srgbClr val="020F44"/>
              </a:solidFill>
            </a:endParaRPr>
          </a:p>
          <a:p>
            <a:pPr algn="ctr"/>
            <a:r>
              <a:rPr lang="en-GB" sz="1400" b="1" dirty="0">
                <a:solidFill>
                  <a:srgbClr val="020F44"/>
                </a:solidFill>
              </a:rPr>
              <a:t>     </a:t>
            </a:r>
          </a:p>
          <a:p>
            <a:pPr algn="ctr"/>
            <a:endParaRPr lang="en-GB" sz="1400" b="1" dirty="0">
              <a:solidFill>
                <a:srgbClr val="020F44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DB74BF-85C9-4CBD-9E1B-3E02613E54EB}"/>
              </a:ext>
            </a:extLst>
          </p:cNvPr>
          <p:cNvSpPr/>
          <p:nvPr/>
        </p:nvSpPr>
        <p:spPr>
          <a:xfrm>
            <a:off x="5709848" y="6157242"/>
            <a:ext cx="995004" cy="95410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020F44"/>
                </a:solidFill>
              </a:rPr>
              <a:t>Key:</a:t>
            </a:r>
          </a:p>
          <a:p>
            <a:pPr algn="ctr"/>
            <a:endParaRPr lang="en-GB" sz="1400" b="1" dirty="0">
              <a:solidFill>
                <a:srgbClr val="020F44"/>
              </a:solidFill>
            </a:endParaRPr>
          </a:p>
          <a:p>
            <a:pPr algn="ctr"/>
            <a:r>
              <a:rPr lang="en-GB" sz="1400" b="1" dirty="0">
                <a:solidFill>
                  <a:srgbClr val="020F44"/>
                </a:solidFill>
              </a:rPr>
              <a:t>      = 4</a:t>
            </a:r>
          </a:p>
          <a:p>
            <a:pPr algn="ctr"/>
            <a:endParaRPr lang="en-GB" sz="1400" b="1" dirty="0">
              <a:solidFill>
                <a:srgbClr val="020F44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FDC21A-BD29-4C67-9D7E-129724F9876B}"/>
              </a:ext>
            </a:extLst>
          </p:cNvPr>
          <p:cNvSpPr/>
          <p:nvPr/>
        </p:nvSpPr>
        <p:spPr>
          <a:xfrm>
            <a:off x="5929088" y="6629228"/>
            <a:ext cx="216000" cy="216000"/>
          </a:xfrm>
          <a:prstGeom prst="ellipse">
            <a:avLst/>
          </a:prstGeom>
          <a:solidFill>
            <a:srgbClr val="AC8C37"/>
          </a:solidFill>
          <a:ln>
            <a:solidFill>
              <a:srgbClr val="020F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15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57D90A-BFB4-4811-95B0-C1EDBB7EE75B}"/>
              </a:ext>
            </a:extLst>
          </p:cNvPr>
          <p:cNvSpPr txBox="1"/>
          <p:nvPr/>
        </p:nvSpPr>
        <p:spPr>
          <a:xfrm>
            <a:off x="217286" y="124794"/>
            <a:ext cx="2615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Cumulative Frequency</a:t>
            </a:r>
          </a:p>
        </p:txBody>
      </p:sp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46012B5E-E227-4E84-94B3-95EE4D46C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64730"/>
              </p:ext>
            </p:extLst>
          </p:nvPr>
        </p:nvGraphicFramePr>
        <p:xfrm>
          <a:off x="3229660" y="1200151"/>
          <a:ext cx="345600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819040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39690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50477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73398814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967803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095265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5363259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176777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247642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5911135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897035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79114501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450816455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50185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4700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820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065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52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2039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29876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6903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2674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912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15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/>
                        <a:t>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35537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682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70835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50485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134473"/>
                  </a:ext>
                </a:extLst>
              </a:tr>
            </a:tbl>
          </a:graphicData>
        </a:graphic>
      </p:graphicFrame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2DCFE6D-098F-40DE-9686-6478AF6F4BB9}"/>
              </a:ext>
            </a:extLst>
          </p:cNvPr>
          <p:cNvCxnSpPr>
            <a:cxnSpLocks/>
          </p:cNvCxnSpPr>
          <p:nvPr/>
        </p:nvCxnSpPr>
        <p:spPr>
          <a:xfrm flipH="1">
            <a:off x="3221695" y="1182397"/>
            <a:ext cx="5634" cy="3479317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155B208-0E35-4F71-A3C1-CFE7371A64F7}"/>
              </a:ext>
            </a:extLst>
          </p:cNvPr>
          <p:cNvCxnSpPr>
            <a:cxnSpLocks/>
          </p:cNvCxnSpPr>
          <p:nvPr/>
        </p:nvCxnSpPr>
        <p:spPr>
          <a:xfrm flipH="1">
            <a:off x="3208929" y="4661714"/>
            <a:ext cx="3524062" cy="1735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B9440B8-EFFB-45A2-B16D-AA68750D516F}"/>
              </a:ext>
            </a:extLst>
          </p:cNvPr>
          <p:cNvCxnSpPr>
            <a:cxnSpLocks/>
          </p:cNvCxnSpPr>
          <p:nvPr/>
        </p:nvCxnSpPr>
        <p:spPr>
          <a:xfrm rot="10800000">
            <a:off x="3509296" y="4573449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1C39297-7594-47F8-B67C-0750F0B7FB20}"/>
              </a:ext>
            </a:extLst>
          </p:cNvPr>
          <p:cNvCxnSpPr>
            <a:cxnSpLocks/>
          </p:cNvCxnSpPr>
          <p:nvPr/>
        </p:nvCxnSpPr>
        <p:spPr>
          <a:xfrm rot="10800000">
            <a:off x="3797155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EAD57A3-B0B0-48B2-88F5-F874E102EA08}"/>
              </a:ext>
            </a:extLst>
          </p:cNvPr>
          <p:cNvCxnSpPr>
            <a:cxnSpLocks/>
          </p:cNvCxnSpPr>
          <p:nvPr/>
        </p:nvCxnSpPr>
        <p:spPr>
          <a:xfrm rot="10800000">
            <a:off x="4089678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599281D-C113-4F91-A530-1128BC39E6CD}"/>
              </a:ext>
            </a:extLst>
          </p:cNvPr>
          <p:cNvSpPr/>
          <p:nvPr/>
        </p:nvSpPr>
        <p:spPr>
          <a:xfrm>
            <a:off x="3098073" y="4715715"/>
            <a:ext cx="258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522B1F2-1A9C-4E41-9731-32B0A4644463}"/>
              </a:ext>
            </a:extLst>
          </p:cNvPr>
          <p:cNvSpPr/>
          <p:nvPr/>
        </p:nvSpPr>
        <p:spPr>
          <a:xfrm>
            <a:off x="3341078" y="471571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5BCF58-6023-4A82-8022-23C5C52F9C81}"/>
              </a:ext>
            </a:extLst>
          </p:cNvPr>
          <p:cNvSpPr/>
          <p:nvPr/>
        </p:nvSpPr>
        <p:spPr>
          <a:xfrm>
            <a:off x="4451624" y="4989602"/>
            <a:ext cx="1034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20F44"/>
                </a:solidFill>
              </a:rPr>
              <a:t>Height (cm)</a:t>
            </a:r>
            <a:endParaRPr lang="en-GB" sz="14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4AB3400-DA05-44BF-A060-524F6558F420}"/>
              </a:ext>
            </a:extLst>
          </p:cNvPr>
          <p:cNvSpPr/>
          <p:nvPr/>
        </p:nvSpPr>
        <p:spPr>
          <a:xfrm rot="16200000">
            <a:off x="1785818" y="2905925"/>
            <a:ext cx="1841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20F44"/>
                </a:solidFill>
              </a:rPr>
              <a:t>Cumulative Frequency</a:t>
            </a:r>
            <a:endParaRPr lang="en-GB" sz="140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2F76F33-B6EB-4B4C-8DFC-400F3F890F77}"/>
              </a:ext>
            </a:extLst>
          </p:cNvPr>
          <p:cNvCxnSpPr>
            <a:cxnSpLocks/>
          </p:cNvCxnSpPr>
          <p:nvPr/>
        </p:nvCxnSpPr>
        <p:spPr>
          <a:xfrm rot="10800000">
            <a:off x="4372455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9E82D08-8F02-477D-8231-EE2999BEA21F}"/>
              </a:ext>
            </a:extLst>
          </p:cNvPr>
          <p:cNvCxnSpPr>
            <a:cxnSpLocks/>
          </p:cNvCxnSpPr>
          <p:nvPr/>
        </p:nvCxnSpPr>
        <p:spPr>
          <a:xfrm rot="10800000">
            <a:off x="4660314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2E671C-4D5B-448B-8CEA-B4BB474DE51E}"/>
              </a:ext>
            </a:extLst>
          </p:cNvPr>
          <p:cNvCxnSpPr>
            <a:cxnSpLocks/>
          </p:cNvCxnSpPr>
          <p:nvPr/>
        </p:nvCxnSpPr>
        <p:spPr>
          <a:xfrm rot="10800000">
            <a:off x="4948962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B7456B2-3F4A-444A-AB6D-B0C9F0862760}"/>
              </a:ext>
            </a:extLst>
          </p:cNvPr>
          <p:cNvCxnSpPr>
            <a:cxnSpLocks/>
          </p:cNvCxnSpPr>
          <p:nvPr/>
        </p:nvCxnSpPr>
        <p:spPr>
          <a:xfrm rot="10800000">
            <a:off x="5238648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12FF698-4A2D-47CC-B489-A32BC2121F52}"/>
              </a:ext>
            </a:extLst>
          </p:cNvPr>
          <p:cNvCxnSpPr>
            <a:cxnSpLocks/>
          </p:cNvCxnSpPr>
          <p:nvPr/>
        </p:nvCxnSpPr>
        <p:spPr>
          <a:xfrm rot="10800000">
            <a:off x="5526507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676187-0F2D-4780-B51B-839D78146771}"/>
              </a:ext>
            </a:extLst>
          </p:cNvPr>
          <p:cNvCxnSpPr>
            <a:cxnSpLocks/>
          </p:cNvCxnSpPr>
          <p:nvPr/>
        </p:nvCxnSpPr>
        <p:spPr>
          <a:xfrm rot="10800000">
            <a:off x="5811280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8DD1C95-501A-4995-9FD9-4764EBA2BE68}"/>
              </a:ext>
            </a:extLst>
          </p:cNvPr>
          <p:cNvCxnSpPr>
            <a:cxnSpLocks/>
          </p:cNvCxnSpPr>
          <p:nvPr/>
        </p:nvCxnSpPr>
        <p:spPr>
          <a:xfrm rot="10800000">
            <a:off x="6101807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E33C99A-1CAA-4BDC-810F-146A138441D5}"/>
              </a:ext>
            </a:extLst>
          </p:cNvPr>
          <p:cNvCxnSpPr>
            <a:cxnSpLocks/>
          </p:cNvCxnSpPr>
          <p:nvPr/>
        </p:nvCxnSpPr>
        <p:spPr>
          <a:xfrm rot="10800000">
            <a:off x="6389666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8DCD6D4-5261-4C8E-9226-2A5FD99A059E}"/>
              </a:ext>
            </a:extLst>
          </p:cNvPr>
          <p:cNvCxnSpPr>
            <a:cxnSpLocks/>
          </p:cNvCxnSpPr>
          <p:nvPr/>
        </p:nvCxnSpPr>
        <p:spPr>
          <a:xfrm rot="10800000">
            <a:off x="6678314" y="4573450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B65D6A9-E4CD-4C16-A9C2-02153768255F}"/>
              </a:ext>
            </a:extLst>
          </p:cNvPr>
          <p:cNvSpPr/>
          <p:nvPr/>
        </p:nvSpPr>
        <p:spPr>
          <a:xfrm>
            <a:off x="3631083" y="471571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20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ADE987-A933-4CEE-A2CC-2A14B02060E6}"/>
              </a:ext>
            </a:extLst>
          </p:cNvPr>
          <p:cNvSpPr/>
          <p:nvPr/>
        </p:nvSpPr>
        <p:spPr>
          <a:xfrm>
            <a:off x="3928579" y="471571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30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CBB54F4-0F7F-453C-B5BD-6BB575877A36}"/>
              </a:ext>
            </a:extLst>
          </p:cNvPr>
          <p:cNvSpPr/>
          <p:nvPr/>
        </p:nvSpPr>
        <p:spPr>
          <a:xfrm>
            <a:off x="4207900" y="471571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40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20F75C9-B328-4059-BE1C-A5CBCFF90E86}"/>
              </a:ext>
            </a:extLst>
          </p:cNvPr>
          <p:cNvSpPr/>
          <p:nvPr/>
        </p:nvSpPr>
        <p:spPr>
          <a:xfrm>
            <a:off x="5071498" y="471571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70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3BE7A58-3C71-4986-9AC5-574508A8AF65}"/>
              </a:ext>
            </a:extLst>
          </p:cNvPr>
          <p:cNvSpPr/>
          <p:nvPr/>
        </p:nvSpPr>
        <p:spPr>
          <a:xfrm>
            <a:off x="4505194" y="471571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50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0EA7E92-0F17-40E9-8338-8955F6C39795}"/>
              </a:ext>
            </a:extLst>
          </p:cNvPr>
          <p:cNvSpPr/>
          <p:nvPr/>
        </p:nvSpPr>
        <p:spPr>
          <a:xfrm>
            <a:off x="4787824" y="471571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60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058F679-7738-4DC4-9FD9-DDDB4824400C}"/>
              </a:ext>
            </a:extLst>
          </p:cNvPr>
          <p:cNvSpPr/>
          <p:nvPr/>
        </p:nvSpPr>
        <p:spPr>
          <a:xfrm>
            <a:off x="5361150" y="471571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80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B5A95E3-E407-4064-98F0-747FA9E49865}"/>
              </a:ext>
            </a:extLst>
          </p:cNvPr>
          <p:cNvSpPr/>
          <p:nvPr/>
        </p:nvSpPr>
        <p:spPr>
          <a:xfrm>
            <a:off x="5644815" y="471571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90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E7E66D6-5BD4-44A8-973D-A5B12667AE2B}"/>
              </a:ext>
            </a:extLst>
          </p:cNvPr>
          <p:cNvSpPr/>
          <p:nvPr/>
        </p:nvSpPr>
        <p:spPr>
          <a:xfrm>
            <a:off x="5893112" y="4715715"/>
            <a:ext cx="405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100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CDF59C-4A62-4053-B01F-59ED54D386DF}"/>
              </a:ext>
            </a:extLst>
          </p:cNvPr>
          <p:cNvSpPr/>
          <p:nvPr/>
        </p:nvSpPr>
        <p:spPr>
          <a:xfrm>
            <a:off x="6179266" y="4715715"/>
            <a:ext cx="405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110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27A1586-F20A-4D48-9EF4-956889C91515}"/>
              </a:ext>
            </a:extLst>
          </p:cNvPr>
          <p:cNvSpPr/>
          <p:nvPr/>
        </p:nvSpPr>
        <p:spPr>
          <a:xfrm>
            <a:off x="6463312" y="4711867"/>
            <a:ext cx="4203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120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1193F9D-7C41-4708-B5F6-4AA8530B91FA}"/>
              </a:ext>
            </a:extLst>
          </p:cNvPr>
          <p:cNvCxnSpPr>
            <a:cxnSpLocks/>
          </p:cNvCxnSpPr>
          <p:nvPr/>
        </p:nvCxnSpPr>
        <p:spPr>
          <a:xfrm rot="10800000">
            <a:off x="3222343" y="4573449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726D2-9676-404B-98C2-4ABF2315C534}"/>
              </a:ext>
            </a:extLst>
          </p:cNvPr>
          <p:cNvGrpSpPr/>
          <p:nvPr/>
        </p:nvGrpSpPr>
        <p:grpSpPr>
          <a:xfrm>
            <a:off x="3125180" y="1209191"/>
            <a:ext cx="180000" cy="3449304"/>
            <a:chOff x="2482093" y="1701303"/>
            <a:chExt cx="180000" cy="3449304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02B8D97-8498-4357-A0DF-FC8189E041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1611303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5CAA6A-57B3-4DED-84B3-A8DF6C5700A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1903826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8BBDB80-86AD-466B-9A60-ADEF1DDA2F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2186603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E1B728F-1231-45F8-8EC1-CD0B216438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2474462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F1E329D-1984-4363-A188-C1BBAFBE43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2763110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66330FE-AA58-436D-9E31-2B06F6E9A44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3052796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94B5DD8-18A1-4F6E-B4EF-DA11E87D87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3340655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D01ACD5-2512-4589-B175-E03FEE5547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3625428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9F4A0B7-F709-484E-A7A8-C4F4A2147BC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3915955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CF2301D-8A51-4DD6-A86B-C0C393B82E6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4203814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D2E526A-CF16-4247-BDDE-2998A69025E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4492462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ECCC482-5525-46DC-B69F-F4570A0FCA4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4780165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22D0DE7-4B4A-413D-A97A-8EA78C6EBA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5060607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E15F209-F4AF-4A14-A314-4C0887418D19}"/>
              </a:ext>
            </a:extLst>
          </p:cNvPr>
          <p:cNvSpPr/>
          <p:nvPr/>
        </p:nvSpPr>
        <p:spPr>
          <a:xfrm>
            <a:off x="2855673" y="4540790"/>
            <a:ext cx="258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0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40BA44D-8997-41D1-A9F1-11BFC29991A9}"/>
              </a:ext>
            </a:extLst>
          </p:cNvPr>
          <p:cNvSpPr/>
          <p:nvPr/>
        </p:nvSpPr>
        <p:spPr>
          <a:xfrm>
            <a:off x="2781935" y="1372937"/>
            <a:ext cx="405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110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2F2D43D-31AC-44ED-888F-A876EB3AF8B3}"/>
              </a:ext>
            </a:extLst>
          </p:cNvPr>
          <p:cNvSpPr/>
          <p:nvPr/>
        </p:nvSpPr>
        <p:spPr>
          <a:xfrm>
            <a:off x="2774721" y="1078701"/>
            <a:ext cx="4203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120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24C80D1-7446-4F37-809E-C77A9B7C8D85}"/>
              </a:ext>
            </a:extLst>
          </p:cNvPr>
          <p:cNvSpPr/>
          <p:nvPr/>
        </p:nvSpPr>
        <p:spPr>
          <a:xfrm>
            <a:off x="2818804" y="4254249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10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F532826-F343-4DB3-8E0B-B5C9B37B703B}"/>
              </a:ext>
            </a:extLst>
          </p:cNvPr>
          <p:cNvSpPr/>
          <p:nvPr/>
        </p:nvSpPr>
        <p:spPr>
          <a:xfrm>
            <a:off x="2818804" y="3967708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20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1F0C46-2C96-41CD-A52C-1AC6CDC40C67}"/>
              </a:ext>
            </a:extLst>
          </p:cNvPr>
          <p:cNvSpPr/>
          <p:nvPr/>
        </p:nvSpPr>
        <p:spPr>
          <a:xfrm>
            <a:off x="2818804" y="3681167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30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57EE57E-04E5-47D2-A8F1-7C783F004710}"/>
              </a:ext>
            </a:extLst>
          </p:cNvPr>
          <p:cNvSpPr/>
          <p:nvPr/>
        </p:nvSpPr>
        <p:spPr>
          <a:xfrm>
            <a:off x="2818804" y="3386675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40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2F927D8-5A9A-4573-B5FF-7144E336C3CF}"/>
              </a:ext>
            </a:extLst>
          </p:cNvPr>
          <p:cNvSpPr/>
          <p:nvPr/>
        </p:nvSpPr>
        <p:spPr>
          <a:xfrm>
            <a:off x="2818804" y="3092183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50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1B7BEF2-EC7E-45D4-A26F-99BDA69305DA}"/>
              </a:ext>
            </a:extLst>
          </p:cNvPr>
          <p:cNvSpPr/>
          <p:nvPr/>
        </p:nvSpPr>
        <p:spPr>
          <a:xfrm>
            <a:off x="2818804" y="2527052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70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91D3611-90E4-47A4-B5E4-1D0FAED391F6}"/>
              </a:ext>
            </a:extLst>
          </p:cNvPr>
          <p:cNvSpPr/>
          <p:nvPr/>
        </p:nvSpPr>
        <p:spPr>
          <a:xfrm>
            <a:off x="2818804" y="2813593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60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D96543E-19DA-4C5A-B4BC-CA77A9E757A1}"/>
              </a:ext>
            </a:extLst>
          </p:cNvPr>
          <p:cNvSpPr/>
          <p:nvPr/>
        </p:nvSpPr>
        <p:spPr>
          <a:xfrm>
            <a:off x="2818804" y="2240511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80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6AB3642-CFD0-488C-B0CF-9C12326F5AA4}"/>
              </a:ext>
            </a:extLst>
          </p:cNvPr>
          <p:cNvSpPr/>
          <p:nvPr/>
        </p:nvSpPr>
        <p:spPr>
          <a:xfrm>
            <a:off x="2818804" y="1953970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90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20B7992-684B-47EE-A3BF-9FC067BFAE35}"/>
              </a:ext>
            </a:extLst>
          </p:cNvPr>
          <p:cNvSpPr/>
          <p:nvPr/>
        </p:nvSpPr>
        <p:spPr>
          <a:xfrm>
            <a:off x="2781935" y="1667429"/>
            <a:ext cx="405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100</a:t>
            </a:r>
          </a:p>
        </p:txBody>
      </p:sp>
      <p:graphicFrame>
        <p:nvGraphicFramePr>
          <p:cNvPr id="295" name="Table 294">
            <a:extLst>
              <a:ext uri="{FF2B5EF4-FFF2-40B4-BE49-F238E27FC236}">
                <a16:creationId xmlns:a16="http://schemas.microsoft.com/office/drawing/2014/main" id="{D1F39B12-EF6B-4ADE-975E-C7694C01E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86243"/>
              </p:ext>
            </p:extLst>
          </p:nvPr>
        </p:nvGraphicFramePr>
        <p:xfrm>
          <a:off x="170476" y="1834448"/>
          <a:ext cx="2379951" cy="20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8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692023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  <a:gridCol w="816390">
                  <a:extLst>
                    <a:ext uri="{9D8B030D-6E8A-4147-A177-3AD203B41FA5}">
                      <a16:colId xmlns:a16="http://schemas.microsoft.com/office/drawing/2014/main" val="37390412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20F44"/>
                          </a:solidFill>
                          <a:latin typeface="+mn-lt"/>
                        </a:rPr>
                        <a:t>Height </a:t>
                      </a:r>
                      <a:r>
                        <a:rPr lang="en-GB" sz="1200" i="1" dirty="0">
                          <a:solidFill>
                            <a:srgbClr val="020F44"/>
                          </a:solidFill>
                          <a:latin typeface="+mn-lt"/>
                        </a:rPr>
                        <a:t>(h)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20F44"/>
                          </a:solidFill>
                          <a:latin typeface="+mn-lt"/>
                        </a:rPr>
                        <a:t>Frequency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20F44"/>
                          </a:solidFill>
                          <a:latin typeface="+mn-lt"/>
                        </a:rPr>
                        <a:t>Cumulative Frequency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0 &lt; </a:t>
                      </a:r>
                      <a:r>
                        <a:rPr lang="en-GB" sz="1200" b="0" i="1" dirty="0">
                          <a:solidFill>
                            <a:srgbClr val="020F44"/>
                          </a:solidFill>
                          <a:latin typeface="+mn-lt"/>
                        </a:rPr>
                        <a:t>h </a:t>
                      </a:r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≤ 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 &lt; 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&lt; 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 &lt; 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 &lt; 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 &lt; 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2861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171D52-7FBC-48F2-99B5-5788015777AC}"/>
              </a:ext>
            </a:extLst>
          </p:cNvPr>
          <p:cNvSpPr/>
          <p:nvPr/>
        </p:nvSpPr>
        <p:spPr>
          <a:xfrm>
            <a:off x="235774" y="4037118"/>
            <a:ext cx="2223817" cy="954107"/>
          </a:xfrm>
          <a:prstGeom prst="rect">
            <a:avLst/>
          </a:prstGeom>
          <a:ln>
            <a:solidFill>
              <a:srgbClr val="020F44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Median =</a:t>
            </a:r>
          </a:p>
          <a:p>
            <a:endParaRPr lang="en-GB" sz="1400" b="1" dirty="0">
              <a:solidFill>
                <a:srgbClr val="020F44"/>
              </a:solidFill>
            </a:endParaRPr>
          </a:p>
          <a:p>
            <a:r>
              <a:rPr lang="en-GB" sz="1400" b="1" dirty="0">
                <a:solidFill>
                  <a:srgbClr val="020F44"/>
                </a:solidFill>
              </a:rPr>
              <a:t>IQR = </a:t>
            </a:r>
          </a:p>
          <a:p>
            <a:endParaRPr lang="en-GB" sz="1400" b="1" dirty="0">
              <a:solidFill>
                <a:srgbClr val="020F44"/>
              </a:solidFill>
            </a:endParaRPr>
          </a:p>
        </p:txBody>
      </p:sp>
      <p:graphicFrame>
        <p:nvGraphicFramePr>
          <p:cNvPr id="296" name="Table 295">
            <a:extLst>
              <a:ext uri="{FF2B5EF4-FFF2-40B4-BE49-F238E27FC236}">
                <a16:creationId xmlns:a16="http://schemas.microsoft.com/office/drawing/2014/main" id="{D882952E-DD8A-4486-BDCA-4D6289EB9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94454"/>
              </p:ext>
            </p:extLst>
          </p:nvPr>
        </p:nvGraphicFramePr>
        <p:xfrm>
          <a:off x="3244486" y="5677566"/>
          <a:ext cx="345600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824252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984228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7199674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138419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945807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0809660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07568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91675615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33456384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659376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688110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819040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39690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5047726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73398814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967803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095265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5363259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176777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247642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5911135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897035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79114501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450816455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50185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4700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820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065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86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679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720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754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258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327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6529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3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52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2039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29876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06903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2674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912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15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/>
                        <a:t>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35537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682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70835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50485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134473"/>
                  </a:ext>
                </a:extLst>
              </a:tr>
            </a:tbl>
          </a:graphicData>
        </a:graphic>
      </p:graphicFrame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2981484-13FB-4647-859F-05ACE64639CB}"/>
              </a:ext>
            </a:extLst>
          </p:cNvPr>
          <p:cNvCxnSpPr>
            <a:cxnSpLocks/>
          </p:cNvCxnSpPr>
          <p:nvPr/>
        </p:nvCxnSpPr>
        <p:spPr>
          <a:xfrm flipH="1">
            <a:off x="3236521" y="5659812"/>
            <a:ext cx="5634" cy="3479317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AC20C76-2BB5-4D84-876A-5FC16F4ABE5C}"/>
              </a:ext>
            </a:extLst>
          </p:cNvPr>
          <p:cNvCxnSpPr>
            <a:cxnSpLocks/>
          </p:cNvCxnSpPr>
          <p:nvPr/>
        </p:nvCxnSpPr>
        <p:spPr>
          <a:xfrm flipH="1">
            <a:off x="3223755" y="9139129"/>
            <a:ext cx="3524062" cy="1735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07937C5-B498-4E45-AAA5-D8A4643F5EEC}"/>
              </a:ext>
            </a:extLst>
          </p:cNvPr>
          <p:cNvCxnSpPr>
            <a:cxnSpLocks/>
          </p:cNvCxnSpPr>
          <p:nvPr/>
        </p:nvCxnSpPr>
        <p:spPr>
          <a:xfrm rot="10800000">
            <a:off x="3524122" y="9050864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3236682-A5A1-4698-B021-2EF13DD4FEBA}"/>
              </a:ext>
            </a:extLst>
          </p:cNvPr>
          <p:cNvCxnSpPr>
            <a:cxnSpLocks/>
          </p:cNvCxnSpPr>
          <p:nvPr/>
        </p:nvCxnSpPr>
        <p:spPr>
          <a:xfrm rot="10800000">
            <a:off x="3811981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EB0DAD9F-2EA3-4802-9EE8-A104C0B25DBA}"/>
              </a:ext>
            </a:extLst>
          </p:cNvPr>
          <p:cNvCxnSpPr>
            <a:cxnSpLocks/>
          </p:cNvCxnSpPr>
          <p:nvPr/>
        </p:nvCxnSpPr>
        <p:spPr>
          <a:xfrm rot="10800000">
            <a:off x="4104504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A79503FE-626B-42C3-B66A-70221D3A7BAD}"/>
              </a:ext>
            </a:extLst>
          </p:cNvPr>
          <p:cNvSpPr/>
          <p:nvPr/>
        </p:nvSpPr>
        <p:spPr>
          <a:xfrm>
            <a:off x="3112899" y="9193130"/>
            <a:ext cx="258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0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E398BF1-AAA4-49CB-B88E-5966C16D45F9}"/>
              </a:ext>
            </a:extLst>
          </p:cNvPr>
          <p:cNvSpPr/>
          <p:nvPr/>
        </p:nvSpPr>
        <p:spPr>
          <a:xfrm>
            <a:off x="3396780" y="919313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5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B1C79168-B2DA-4211-8670-20401E26967C}"/>
              </a:ext>
            </a:extLst>
          </p:cNvPr>
          <p:cNvSpPr/>
          <p:nvPr/>
        </p:nvSpPr>
        <p:spPr>
          <a:xfrm>
            <a:off x="4306734" y="9450228"/>
            <a:ext cx="1284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20F44"/>
                </a:solidFill>
              </a:rPr>
              <a:t>Time (seconds)</a:t>
            </a:r>
            <a:endParaRPr lang="en-GB" sz="1400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6A32191-E60D-4918-BBC1-493361DA417C}"/>
              </a:ext>
            </a:extLst>
          </p:cNvPr>
          <p:cNvSpPr/>
          <p:nvPr/>
        </p:nvSpPr>
        <p:spPr>
          <a:xfrm rot="16200000">
            <a:off x="1800644" y="7383340"/>
            <a:ext cx="1841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20F44"/>
                </a:solidFill>
              </a:rPr>
              <a:t>Cumulative Frequency</a:t>
            </a:r>
            <a:endParaRPr lang="en-GB" sz="1400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A63E093-BDDF-4506-B696-EA503F7DF353}"/>
              </a:ext>
            </a:extLst>
          </p:cNvPr>
          <p:cNvCxnSpPr>
            <a:cxnSpLocks/>
          </p:cNvCxnSpPr>
          <p:nvPr/>
        </p:nvCxnSpPr>
        <p:spPr>
          <a:xfrm rot="10800000">
            <a:off x="4387281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9E05638-5F51-4B58-BDBF-16D369E01608}"/>
              </a:ext>
            </a:extLst>
          </p:cNvPr>
          <p:cNvCxnSpPr>
            <a:cxnSpLocks/>
          </p:cNvCxnSpPr>
          <p:nvPr/>
        </p:nvCxnSpPr>
        <p:spPr>
          <a:xfrm rot="10800000">
            <a:off x="4675140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D2A9CF2-B0AE-4478-8764-47A120967468}"/>
              </a:ext>
            </a:extLst>
          </p:cNvPr>
          <p:cNvCxnSpPr>
            <a:cxnSpLocks/>
          </p:cNvCxnSpPr>
          <p:nvPr/>
        </p:nvCxnSpPr>
        <p:spPr>
          <a:xfrm rot="10800000">
            <a:off x="4963788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EB1004A-D49C-4A05-A7D0-DE5C06BA2526}"/>
              </a:ext>
            </a:extLst>
          </p:cNvPr>
          <p:cNvCxnSpPr>
            <a:cxnSpLocks/>
          </p:cNvCxnSpPr>
          <p:nvPr/>
        </p:nvCxnSpPr>
        <p:spPr>
          <a:xfrm rot="10800000">
            <a:off x="5253474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4C468E90-E971-404B-97AB-38F49CCBC23B}"/>
              </a:ext>
            </a:extLst>
          </p:cNvPr>
          <p:cNvCxnSpPr>
            <a:cxnSpLocks/>
          </p:cNvCxnSpPr>
          <p:nvPr/>
        </p:nvCxnSpPr>
        <p:spPr>
          <a:xfrm rot="10800000">
            <a:off x="5541333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6F876C0-DB61-4893-A7A7-CEC6A8746A38}"/>
              </a:ext>
            </a:extLst>
          </p:cNvPr>
          <p:cNvCxnSpPr>
            <a:cxnSpLocks/>
          </p:cNvCxnSpPr>
          <p:nvPr/>
        </p:nvCxnSpPr>
        <p:spPr>
          <a:xfrm rot="10800000">
            <a:off x="5826106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70ADB3C-A342-4D28-A243-ADFB2CB1515A}"/>
              </a:ext>
            </a:extLst>
          </p:cNvPr>
          <p:cNvCxnSpPr>
            <a:cxnSpLocks/>
          </p:cNvCxnSpPr>
          <p:nvPr/>
        </p:nvCxnSpPr>
        <p:spPr>
          <a:xfrm rot="10800000">
            <a:off x="6116633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9E90863-CE1B-4910-8C9A-06EDA69FBBFC}"/>
              </a:ext>
            </a:extLst>
          </p:cNvPr>
          <p:cNvCxnSpPr>
            <a:cxnSpLocks/>
          </p:cNvCxnSpPr>
          <p:nvPr/>
        </p:nvCxnSpPr>
        <p:spPr>
          <a:xfrm rot="10800000">
            <a:off x="6404492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4C0A527-6974-4840-A816-F9451B11FA4A}"/>
              </a:ext>
            </a:extLst>
          </p:cNvPr>
          <p:cNvCxnSpPr>
            <a:cxnSpLocks/>
          </p:cNvCxnSpPr>
          <p:nvPr/>
        </p:nvCxnSpPr>
        <p:spPr>
          <a:xfrm rot="10800000">
            <a:off x="6693140" y="9050865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CAFB477-9910-4D65-8E4F-F5208CB5C498}"/>
              </a:ext>
            </a:extLst>
          </p:cNvPr>
          <p:cNvSpPr/>
          <p:nvPr/>
        </p:nvSpPr>
        <p:spPr>
          <a:xfrm>
            <a:off x="3653924" y="919313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10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03892F50-3A19-47E3-9CE8-C05889F408D7}"/>
              </a:ext>
            </a:extLst>
          </p:cNvPr>
          <p:cNvSpPr/>
          <p:nvPr/>
        </p:nvSpPr>
        <p:spPr>
          <a:xfrm>
            <a:off x="4810665" y="919313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30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A62539C-F6D0-4A7C-80AF-1987146F68F7}"/>
              </a:ext>
            </a:extLst>
          </p:cNvPr>
          <p:cNvSpPr/>
          <p:nvPr/>
        </p:nvSpPr>
        <p:spPr>
          <a:xfrm>
            <a:off x="5383991" y="919313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40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E3E06044-4973-459F-A09F-DEF1E86EBB52}"/>
              </a:ext>
            </a:extLst>
          </p:cNvPr>
          <p:cNvSpPr/>
          <p:nvPr/>
        </p:nvSpPr>
        <p:spPr>
          <a:xfrm>
            <a:off x="5667656" y="919313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45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FEF15BA6-39FD-489A-BEF2-42841FDEACF3}"/>
              </a:ext>
            </a:extLst>
          </p:cNvPr>
          <p:cNvSpPr/>
          <p:nvPr/>
        </p:nvSpPr>
        <p:spPr>
          <a:xfrm>
            <a:off x="6530236" y="918928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60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8D6B399-7AB3-41DF-8FEC-0134C55BB99F}"/>
              </a:ext>
            </a:extLst>
          </p:cNvPr>
          <p:cNvCxnSpPr>
            <a:cxnSpLocks/>
          </p:cNvCxnSpPr>
          <p:nvPr/>
        </p:nvCxnSpPr>
        <p:spPr>
          <a:xfrm rot="10800000">
            <a:off x="3237169" y="9050864"/>
            <a:ext cx="0" cy="180000"/>
          </a:xfrm>
          <a:prstGeom prst="line">
            <a:avLst/>
          </a:prstGeom>
          <a:ln w="28575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0DB8598-58C1-4C3B-B5B0-C615D5CE3FA7}"/>
              </a:ext>
            </a:extLst>
          </p:cNvPr>
          <p:cNvGrpSpPr/>
          <p:nvPr/>
        </p:nvGrpSpPr>
        <p:grpSpPr>
          <a:xfrm>
            <a:off x="3140006" y="5686606"/>
            <a:ext cx="180000" cy="3449304"/>
            <a:chOff x="2482093" y="1701303"/>
            <a:chExt cx="180000" cy="344930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9E1C630-1E7B-409F-932E-F5BA40FA62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1611303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EF2B78A-7067-4CEA-9957-B47C5673BB1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1903826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1F40341-FFF9-4F9E-9940-276AC6B5D9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2186603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27BD38E-736E-4285-A5EF-7FA0B9566C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2474462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B8D4F-2463-47FE-BF8B-4E4A29B6C8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2763110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075FF92-5E59-477E-8033-ABB9F1664AB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3052796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88CB401-1B60-4F4C-AA7C-E5D727F08AB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3340655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5B0FA6-0E0C-4B39-9EB8-DE77EEEDF89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3625428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58947D63-C0EB-4EEC-91EA-70B185BA87C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3915955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4BD22A0-963C-421C-90B8-FAFF3E2E20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4203814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BA92C80A-FD16-4E50-BCF9-EED24A21E3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4492462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70EC7E5-785A-43F0-B323-03FFF1E361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4780165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E68804C-10A9-4C61-9F7C-D64F60DAB53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2093" y="5060607"/>
              <a:ext cx="0" cy="180000"/>
            </a:xfrm>
            <a:prstGeom prst="line">
              <a:avLst/>
            </a:prstGeom>
            <a:ln w="28575">
              <a:solidFill>
                <a:srgbClr val="020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22CB93E-FDB9-4FBC-A216-342204C9A02C}"/>
              </a:ext>
            </a:extLst>
          </p:cNvPr>
          <p:cNvSpPr/>
          <p:nvPr/>
        </p:nvSpPr>
        <p:spPr>
          <a:xfrm>
            <a:off x="2870499" y="9018205"/>
            <a:ext cx="258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0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1105EAD2-FBB9-41EB-AD67-25920DDD70CA}"/>
              </a:ext>
            </a:extLst>
          </p:cNvPr>
          <p:cNvSpPr/>
          <p:nvPr/>
        </p:nvSpPr>
        <p:spPr>
          <a:xfrm>
            <a:off x="2841645" y="58503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44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B01745B-8E7A-48A7-8325-0FA7A609B12A}"/>
              </a:ext>
            </a:extLst>
          </p:cNvPr>
          <p:cNvSpPr/>
          <p:nvPr/>
        </p:nvSpPr>
        <p:spPr>
          <a:xfrm>
            <a:off x="2874506" y="87316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4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8F532D5-3B17-4F54-8228-EAD1B37E4503}"/>
              </a:ext>
            </a:extLst>
          </p:cNvPr>
          <p:cNvSpPr/>
          <p:nvPr/>
        </p:nvSpPr>
        <p:spPr>
          <a:xfrm>
            <a:off x="2874506" y="8445123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8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D73D5A4B-B881-481D-821B-6A37CAEC40B4}"/>
              </a:ext>
            </a:extLst>
          </p:cNvPr>
          <p:cNvSpPr/>
          <p:nvPr/>
        </p:nvSpPr>
        <p:spPr>
          <a:xfrm>
            <a:off x="2841645" y="815858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12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C87FDA5-5969-4B9B-859C-547730CEBA7E}"/>
              </a:ext>
            </a:extLst>
          </p:cNvPr>
          <p:cNvSpPr/>
          <p:nvPr/>
        </p:nvSpPr>
        <p:spPr>
          <a:xfrm>
            <a:off x="2841645" y="78640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16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0F009CE7-B20E-4296-9A70-2825460D4F25}"/>
              </a:ext>
            </a:extLst>
          </p:cNvPr>
          <p:cNvSpPr/>
          <p:nvPr/>
        </p:nvSpPr>
        <p:spPr>
          <a:xfrm>
            <a:off x="2841645" y="700446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28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81A4126-7668-40A7-8E17-7FBAEF35DEA8}"/>
              </a:ext>
            </a:extLst>
          </p:cNvPr>
          <p:cNvSpPr/>
          <p:nvPr/>
        </p:nvSpPr>
        <p:spPr>
          <a:xfrm>
            <a:off x="2841645" y="671792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32</a:t>
            </a:r>
          </a:p>
        </p:txBody>
      </p:sp>
      <p:graphicFrame>
        <p:nvGraphicFramePr>
          <p:cNvPr id="354" name="Table 353">
            <a:extLst>
              <a:ext uri="{FF2B5EF4-FFF2-40B4-BE49-F238E27FC236}">
                <a16:creationId xmlns:a16="http://schemas.microsoft.com/office/drawing/2014/main" id="{75CD6FEB-AB5C-4A32-856E-E62A8D4B1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87632"/>
              </p:ext>
            </p:extLst>
          </p:nvPr>
        </p:nvGraphicFramePr>
        <p:xfrm>
          <a:off x="170476" y="6516698"/>
          <a:ext cx="2379951" cy="20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8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692023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  <a:gridCol w="816390">
                  <a:extLst>
                    <a:ext uri="{9D8B030D-6E8A-4147-A177-3AD203B41FA5}">
                      <a16:colId xmlns:a16="http://schemas.microsoft.com/office/drawing/2014/main" val="37390412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20F44"/>
                          </a:solidFill>
                          <a:latin typeface="+mn-lt"/>
                        </a:rPr>
                        <a:t>Time </a:t>
                      </a:r>
                      <a:r>
                        <a:rPr lang="en-GB" sz="1200" i="1" dirty="0">
                          <a:solidFill>
                            <a:srgbClr val="020F44"/>
                          </a:solidFill>
                          <a:latin typeface="+mn-lt"/>
                        </a:rPr>
                        <a:t>(t)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20F44"/>
                          </a:solidFill>
                          <a:latin typeface="+mn-lt"/>
                        </a:rPr>
                        <a:t>Frequency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20F44"/>
                          </a:solidFill>
                          <a:latin typeface="+mn-lt"/>
                        </a:rPr>
                        <a:t>Cumulative Frequency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0 &lt; </a:t>
                      </a:r>
                      <a:r>
                        <a:rPr lang="en-GB" sz="1200" b="0" i="1" dirty="0">
                          <a:solidFill>
                            <a:srgbClr val="020F44"/>
                          </a:solidFill>
                          <a:latin typeface="+mn-lt"/>
                        </a:rPr>
                        <a:t>t </a:t>
                      </a:r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≤ 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 &lt; t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 &lt; 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 &lt; 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&lt; 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 &lt; t</a:t>
                      </a:r>
                      <a:r>
                        <a:rPr kumimoji="0" lang="en-GB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20F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≤ 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020F44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rgbClr val="020F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286152"/>
                  </a:ext>
                </a:extLst>
              </a:tr>
            </a:tbl>
          </a:graphicData>
        </a:graphic>
      </p:graphicFrame>
      <p:sp>
        <p:nvSpPr>
          <p:cNvPr id="126" name="Rectangle 125">
            <a:extLst>
              <a:ext uri="{FF2B5EF4-FFF2-40B4-BE49-F238E27FC236}">
                <a16:creationId xmlns:a16="http://schemas.microsoft.com/office/drawing/2014/main" id="{0A126DFF-E333-4EB5-80F6-0BCA13E2B870}"/>
              </a:ext>
            </a:extLst>
          </p:cNvPr>
          <p:cNvSpPr/>
          <p:nvPr/>
        </p:nvSpPr>
        <p:spPr>
          <a:xfrm>
            <a:off x="248542" y="8726210"/>
            <a:ext cx="2223817" cy="954107"/>
          </a:xfrm>
          <a:prstGeom prst="rect">
            <a:avLst/>
          </a:prstGeom>
          <a:ln>
            <a:solidFill>
              <a:srgbClr val="020F44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Median =</a:t>
            </a:r>
          </a:p>
          <a:p>
            <a:endParaRPr lang="en-GB" sz="1400" b="1" dirty="0">
              <a:solidFill>
                <a:srgbClr val="020F44"/>
              </a:solidFill>
            </a:endParaRPr>
          </a:p>
          <a:p>
            <a:r>
              <a:rPr lang="en-GB" sz="1400" b="1" dirty="0">
                <a:solidFill>
                  <a:srgbClr val="020F44"/>
                </a:solidFill>
              </a:rPr>
              <a:t>IQR = </a:t>
            </a:r>
          </a:p>
          <a:p>
            <a:endParaRPr lang="en-GB" sz="1400" b="1" dirty="0">
              <a:solidFill>
                <a:srgbClr val="020F44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06E5D42-C959-4E23-97FE-484829B88AA8}"/>
              </a:ext>
            </a:extLst>
          </p:cNvPr>
          <p:cNvSpPr/>
          <p:nvPr/>
        </p:nvSpPr>
        <p:spPr>
          <a:xfrm>
            <a:off x="186143" y="971869"/>
            <a:ext cx="2348613" cy="738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1400" b="1" i="1" dirty="0">
                <a:solidFill>
                  <a:srgbClr val="020F44"/>
                </a:solidFill>
              </a:rPr>
              <a:t>A graph to show the heights of 120 sunflowers growing during Spring Time at </a:t>
            </a:r>
            <a:r>
              <a:rPr lang="en-GB" sz="1400" b="1" i="1" dirty="0" err="1">
                <a:solidFill>
                  <a:srgbClr val="020F44"/>
                </a:solidFill>
              </a:rPr>
              <a:t>Erddig</a:t>
            </a:r>
            <a:r>
              <a:rPr lang="en-GB" sz="1400" b="1" i="1" dirty="0">
                <a:solidFill>
                  <a:srgbClr val="020F44"/>
                </a:solidFill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DC3B11F-036C-4B70-B501-F89AE79C00B9}"/>
              </a:ext>
            </a:extLst>
          </p:cNvPr>
          <p:cNvSpPr/>
          <p:nvPr/>
        </p:nvSpPr>
        <p:spPr>
          <a:xfrm>
            <a:off x="17489" y="5720158"/>
            <a:ext cx="2674975" cy="738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i="1" dirty="0">
                <a:solidFill>
                  <a:srgbClr val="020F44"/>
                </a:solidFill>
              </a:rPr>
              <a:t>A graph to show the time taken for 48 students to complete a logic reasoning test</a:t>
            </a:r>
          </a:p>
        </p:txBody>
      </p:sp>
    </p:spTree>
    <p:extLst>
      <p:ext uri="{BB962C8B-B14F-4D97-AF65-F5344CB8AC3E}">
        <p14:creationId xmlns:p14="http://schemas.microsoft.com/office/powerpoint/2010/main" val="54516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57D90A-BFB4-4811-95B0-C1EDBB7EE75B}"/>
              </a:ext>
            </a:extLst>
          </p:cNvPr>
          <p:cNvSpPr txBox="1"/>
          <p:nvPr/>
        </p:nvSpPr>
        <p:spPr>
          <a:xfrm>
            <a:off x="217286" y="124794"/>
            <a:ext cx="116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Box Plots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DC3B11F-036C-4B70-B501-F89AE79C00B9}"/>
              </a:ext>
            </a:extLst>
          </p:cNvPr>
          <p:cNvSpPr/>
          <p:nvPr/>
        </p:nvSpPr>
        <p:spPr>
          <a:xfrm>
            <a:off x="317317" y="865032"/>
            <a:ext cx="5249145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i="1" dirty="0">
                <a:solidFill>
                  <a:srgbClr val="020F44"/>
                </a:solidFill>
              </a:rPr>
              <a:t>A graph to show the hourly wage of 100 people living in London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F475748D-9183-4E4D-BBC5-39BD7BA8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56056"/>
              </p:ext>
            </p:extLst>
          </p:nvPr>
        </p:nvGraphicFramePr>
        <p:xfrm>
          <a:off x="390886" y="1227035"/>
          <a:ext cx="6048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48457195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8461373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5704898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487672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9699995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41751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88142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64604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1018583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76883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5373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067278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823568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791978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99574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709478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351549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05519938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3693669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4204838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043790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19608681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5352344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56257403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929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670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89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515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9264"/>
                  </a:ext>
                </a:extLst>
              </a:tr>
            </a:tbl>
          </a:graphicData>
        </a:graphic>
      </p:graphicFrame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3BB029-B502-4760-8AC9-11F3CB9012B7}"/>
              </a:ext>
            </a:extLst>
          </p:cNvPr>
          <p:cNvCxnSpPr>
            <a:cxnSpLocks/>
          </p:cNvCxnSpPr>
          <p:nvPr/>
        </p:nvCxnSpPr>
        <p:spPr>
          <a:xfrm flipH="1">
            <a:off x="338869" y="2500042"/>
            <a:ext cx="6138592" cy="0"/>
          </a:xfrm>
          <a:prstGeom prst="line">
            <a:avLst/>
          </a:prstGeom>
          <a:ln w="57150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E15CEEC-720A-4646-94C5-40063243512E}"/>
              </a:ext>
            </a:extLst>
          </p:cNvPr>
          <p:cNvSpPr/>
          <p:nvPr/>
        </p:nvSpPr>
        <p:spPr>
          <a:xfrm>
            <a:off x="230997" y="2500039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71E4469-43C7-4D07-A2CC-CB8AC4FB0D3D}"/>
              </a:ext>
            </a:extLst>
          </p:cNvPr>
          <p:cNvSpPr/>
          <p:nvPr/>
        </p:nvSpPr>
        <p:spPr>
          <a:xfrm>
            <a:off x="736926" y="2500039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95EA86-236F-474B-B9D2-A99F028BF522}"/>
              </a:ext>
            </a:extLst>
          </p:cNvPr>
          <p:cNvSpPr/>
          <p:nvPr/>
        </p:nvSpPr>
        <p:spPr>
          <a:xfrm>
            <a:off x="1242855" y="2500039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1DD2E3-B0D8-45C7-A593-9815770A0B1E}"/>
              </a:ext>
            </a:extLst>
          </p:cNvPr>
          <p:cNvSpPr/>
          <p:nvPr/>
        </p:nvSpPr>
        <p:spPr>
          <a:xfrm>
            <a:off x="1748784" y="2500039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47517E-E6F3-4F52-BE42-63B01D973051}"/>
              </a:ext>
            </a:extLst>
          </p:cNvPr>
          <p:cNvSpPr/>
          <p:nvPr/>
        </p:nvSpPr>
        <p:spPr>
          <a:xfrm>
            <a:off x="2242819" y="2500039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£6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02DDD4B-6700-42FD-AEFC-6E7567AEA7FC}"/>
              </a:ext>
            </a:extLst>
          </p:cNvPr>
          <p:cNvSpPr/>
          <p:nvPr/>
        </p:nvSpPr>
        <p:spPr>
          <a:xfrm>
            <a:off x="2760642" y="2500039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£7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7B0DB0-BA61-4DA5-A4D7-9AA0E174C100}"/>
              </a:ext>
            </a:extLst>
          </p:cNvPr>
          <p:cNvSpPr/>
          <p:nvPr/>
        </p:nvSpPr>
        <p:spPr>
          <a:xfrm>
            <a:off x="3264738" y="2500039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£8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EA083C2-C8AD-4C6B-A555-1AB12981803A}"/>
              </a:ext>
            </a:extLst>
          </p:cNvPr>
          <p:cNvSpPr/>
          <p:nvPr/>
        </p:nvSpPr>
        <p:spPr>
          <a:xfrm>
            <a:off x="4234925" y="2500039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A53E908-23F8-4DFC-AF81-FBF120E7C62F}"/>
              </a:ext>
            </a:extLst>
          </p:cNvPr>
          <p:cNvSpPr/>
          <p:nvPr/>
        </p:nvSpPr>
        <p:spPr>
          <a:xfrm>
            <a:off x="3772648" y="2500039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£9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F795219-2B5B-449F-9BC9-845D9F66EAFD}"/>
              </a:ext>
            </a:extLst>
          </p:cNvPr>
          <p:cNvSpPr/>
          <p:nvPr/>
        </p:nvSpPr>
        <p:spPr>
          <a:xfrm>
            <a:off x="4737769" y="2500039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3502E17-9BC6-4C27-9328-B41F00DB3674}"/>
              </a:ext>
            </a:extLst>
          </p:cNvPr>
          <p:cNvSpPr/>
          <p:nvPr/>
        </p:nvSpPr>
        <p:spPr>
          <a:xfrm>
            <a:off x="5241865" y="2500039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5A39ABD-AC6F-4FF6-9E9F-F006C4179F5B}"/>
              </a:ext>
            </a:extLst>
          </p:cNvPr>
          <p:cNvSpPr/>
          <p:nvPr/>
        </p:nvSpPr>
        <p:spPr>
          <a:xfrm>
            <a:off x="5744709" y="2500039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B28BED9-759F-413C-83A9-9FBDE7ACF204}"/>
              </a:ext>
            </a:extLst>
          </p:cNvPr>
          <p:cNvSpPr/>
          <p:nvPr/>
        </p:nvSpPr>
        <p:spPr>
          <a:xfrm>
            <a:off x="6247553" y="2500039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3F981B5-D03E-4CAB-BA93-FDA3473CEFF2}"/>
              </a:ext>
            </a:extLst>
          </p:cNvPr>
          <p:cNvSpPr/>
          <p:nvPr/>
        </p:nvSpPr>
        <p:spPr>
          <a:xfrm>
            <a:off x="674881" y="2791855"/>
            <a:ext cx="549541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20F44"/>
                </a:solidFill>
              </a:rPr>
              <a:t>Minimum = £6		Maximum = £13.50		Median = £9.50</a:t>
            </a:r>
          </a:p>
          <a:p>
            <a:pPr algn="ctr"/>
            <a:endParaRPr lang="en-GB" sz="1400" b="1" dirty="0">
              <a:solidFill>
                <a:srgbClr val="020F44"/>
              </a:solidFill>
            </a:endParaRPr>
          </a:p>
          <a:p>
            <a:pPr algn="ctr"/>
            <a:r>
              <a:rPr lang="en-GB" sz="1400" b="1" dirty="0">
                <a:solidFill>
                  <a:srgbClr val="020F44"/>
                </a:solidFill>
              </a:rPr>
              <a:t>Lower Quartile = £8 			Upper Quartile = £12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858A9AF-68C6-4E8D-BB57-C80DD416B836}"/>
              </a:ext>
            </a:extLst>
          </p:cNvPr>
          <p:cNvSpPr/>
          <p:nvPr/>
        </p:nvSpPr>
        <p:spPr>
          <a:xfrm>
            <a:off x="331742" y="4008269"/>
            <a:ext cx="5249145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i="1" dirty="0">
                <a:solidFill>
                  <a:srgbClr val="020F44"/>
                </a:solidFill>
              </a:rPr>
              <a:t>A graph to show the hourly wage of 100 people living in Flintshire</a:t>
            </a:r>
          </a:p>
        </p:txBody>
      </p:sp>
      <p:graphicFrame>
        <p:nvGraphicFramePr>
          <p:cNvPr id="215" name="Table 214">
            <a:extLst>
              <a:ext uri="{FF2B5EF4-FFF2-40B4-BE49-F238E27FC236}">
                <a16:creationId xmlns:a16="http://schemas.microsoft.com/office/drawing/2014/main" id="{7F4488B6-46D5-413E-9996-10EFFDDFE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07482"/>
              </p:ext>
            </p:extLst>
          </p:nvPr>
        </p:nvGraphicFramePr>
        <p:xfrm>
          <a:off x="405311" y="4398408"/>
          <a:ext cx="6048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48457195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8461373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5704898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487672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9699995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41751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88142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64604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1018583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76883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53730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067278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8235680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791978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99574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7094780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351549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05519938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3693669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4204838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043790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19608681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5352344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56257403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929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670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89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515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9264"/>
                  </a:ext>
                </a:extLst>
              </a:tr>
            </a:tbl>
          </a:graphicData>
        </a:graphic>
      </p:graphicFrame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9D3104C-8154-4C31-BA72-983AF015BFF4}"/>
              </a:ext>
            </a:extLst>
          </p:cNvPr>
          <p:cNvCxnSpPr>
            <a:cxnSpLocks/>
          </p:cNvCxnSpPr>
          <p:nvPr/>
        </p:nvCxnSpPr>
        <p:spPr>
          <a:xfrm flipH="1">
            <a:off x="353294" y="5671415"/>
            <a:ext cx="6138592" cy="0"/>
          </a:xfrm>
          <a:prstGeom prst="line">
            <a:avLst/>
          </a:prstGeom>
          <a:ln w="57150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6F8CE76-2651-49F3-9E91-CD0C99CE2D49}"/>
              </a:ext>
            </a:extLst>
          </p:cNvPr>
          <p:cNvSpPr/>
          <p:nvPr/>
        </p:nvSpPr>
        <p:spPr>
          <a:xfrm>
            <a:off x="245422" y="567141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9E7B56A-C37F-4585-816A-78D433631DA3}"/>
              </a:ext>
            </a:extLst>
          </p:cNvPr>
          <p:cNvSpPr/>
          <p:nvPr/>
        </p:nvSpPr>
        <p:spPr>
          <a:xfrm>
            <a:off x="751351" y="567141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£3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E735C39-0CF9-4401-BCE3-C8BE3D07D18C}"/>
              </a:ext>
            </a:extLst>
          </p:cNvPr>
          <p:cNvSpPr/>
          <p:nvPr/>
        </p:nvSpPr>
        <p:spPr>
          <a:xfrm>
            <a:off x="1257280" y="567141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£4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4FA43F9-C8F1-4A29-9411-0848CCBA2531}"/>
              </a:ext>
            </a:extLst>
          </p:cNvPr>
          <p:cNvSpPr/>
          <p:nvPr/>
        </p:nvSpPr>
        <p:spPr>
          <a:xfrm>
            <a:off x="1763209" y="567141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£5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1E56157-6989-485B-A2B8-1FE268DDB6ED}"/>
              </a:ext>
            </a:extLst>
          </p:cNvPr>
          <p:cNvSpPr/>
          <p:nvPr/>
        </p:nvSpPr>
        <p:spPr>
          <a:xfrm>
            <a:off x="2257244" y="567141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£6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143244C1-639A-4102-8715-F6F39F8D8D85}"/>
              </a:ext>
            </a:extLst>
          </p:cNvPr>
          <p:cNvSpPr/>
          <p:nvPr/>
        </p:nvSpPr>
        <p:spPr>
          <a:xfrm>
            <a:off x="2775067" y="567141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£7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AE25340-6B1C-4F6F-B96A-13AC8B564E1B}"/>
              </a:ext>
            </a:extLst>
          </p:cNvPr>
          <p:cNvSpPr/>
          <p:nvPr/>
        </p:nvSpPr>
        <p:spPr>
          <a:xfrm>
            <a:off x="3279163" y="567141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£8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EFB0D08-28BA-4F6F-BD71-A70E81B0A23E}"/>
              </a:ext>
            </a:extLst>
          </p:cNvPr>
          <p:cNvSpPr/>
          <p:nvPr/>
        </p:nvSpPr>
        <p:spPr>
          <a:xfrm>
            <a:off x="4249350" y="5671412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1CD9F55-721E-4EB4-99A5-B1748D9B2F78}"/>
              </a:ext>
            </a:extLst>
          </p:cNvPr>
          <p:cNvSpPr/>
          <p:nvPr/>
        </p:nvSpPr>
        <p:spPr>
          <a:xfrm>
            <a:off x="3787073" y="567141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£9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7FDE095-CB1B-4680-813D-03D62D686FA1}"/>
              </a:ext>
            </a:extLst>
          </p:cNvPr>
          <p:cNvSpPr/>
          <p:nvPr/>
        </p:nvSpPr>
        <p:spPr>
          <a:xfrm>
            <a:off x="4752194" y="5671412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5449DF9-AED1-4017-8044-9201490687C5}"/>
              </a:ext>
            </a:extLst>
          </p:cNvPr>
          <p:cNvSpPr/>
          <p:nvPr/>
        </p:nvSpPr>
        <p:spPr>
          <a:xfrm>
            <a:off x="5256290" y="5671412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£12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F41BCC8-6882-4514-8374-CFF92A0BE0D3}"/>
              </a:ext>
            </a:extLst>
          </p:cNvPr>
          <p:cNvSpPr/>
          <p:nvPr/>
        </p:nvSpPr>
        <p:spPr>
          <a:xfrm>
            <a:off x="5759134" y="5671412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£13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002F781-7E17-4F48-973A-EBFCC7102C54}"/>
              </a:ext>
            </a:extLst>
          </p:cNvPr>
          <p:cNvSpPr/>
          <p:nvPr/>
        </p:nvSpPr>
        <p:spPr>
          <a:xfrm>
            <a:off x="6261978" y="5671412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b="1" dirty="0">
                <a:solidFill>
                  <a:srgbClr val="020F44"/>
                </a:solidFill>
              </a:rPr>
              <a:t>£14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698F714-A46F-4FB1-AF28-6A86A99711DC}"/>
              </a:ext>
            </a:extLst>
          </p:cNvPr>
          <p:cNvSpPr/>
          <p:nvPr/>
        </p:nvSpPr>
        <p:spPr>
          <a:xfrm>
            <a:off x="1027542" y="5964762"/>
            <a:ext cx="48029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20F44"/>
                </a:solidFill>
              </a:rPr>
              <a:t>Minimum = £4		Maximum = £12		Median = £8</a:t>
            </a:r>
          </a:p>
          <a:p>
            <a:pPr algn="ctr"/>
            <a:endParaRPr lang="en-GB" sz="1400" b="1" dirty="0">
              <a:solidFill>
                <a:srgbClr val="020F44"/>
              </a:solidFill>
            </a:endParaRPr>
          </a:p>
          <a:p>
            <a:pPr algn="ctr"/>
            <a:r>
              <a:rPr lang="en-GB" sz="1400" b="1" dirty="0">
                <a:solidFill>
                  <a:srgbClr val="020F44"/>
                </a:solidFill>
              </a:rPr>
              <a:t>Lower Quartile = £6 			Upper Quartile = £10.50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5384375-C60D-4DD3-964E-97EE2CB1F2F2}"/>
              </a:ext>
            </a:extLst>
          </p:cNvPr>
          <p:cNvSpPr/>
          <p:nvPr/>
        </p:nvSpPr>
        <p:spPr>
          <a:xfrm>
            <a:off x="331741" y="7234665"/>
            <a:ext cx="5249145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i="1" dirty="0">
                <a:solidFill>
                  <a:srgbClr val="020F44"/>
                </a:solidFill>
              </a:rPr>
              <a:t>A graph to show the time taken to …..</a:t>
            </a:r>
          </a:p>
        </p:txBody>
      </p:sp>
      <p:graphicFrame>
        <p:nvGraphicFramePr>
          <p:cNvPr id="237" name="Table 236">
            <a:extLst>
              <a:ext uri="{FF2B5EF4-FFF2-40B4-BE49-F238E27FC236}">
                <a16:creationId xmlns:a16="http://schemas.microsoft.com/office/drawing/2014/main" id="{3FAF4347-C46C-4457-95AF-89BFD2B63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70696"/>
              </p:ext>
            </p:extLst>
          </p:nvPr>
        </p:nvGraphicFramePr>
        <p:xfrm>
          <a:off x="405311" y="7613033"/>
          <a:ext cx="604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48457195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8461373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5704898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48767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969999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41751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8814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646049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018583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0768832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537304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0672788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823568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791978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499574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709478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35154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5519938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369366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4204838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43790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9608681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535234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625740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810778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766124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960622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65774991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92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670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89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515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9264"/>
                  </a:ext>
                </a:extLst>
              </a:tr>
            </a:tbl>
          </a:graphicData>
        </a:graphic>
      </p:graphicFrame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DCC45FAB-9CD6-4692-BFC6-C15D9E568C58}"/>
              </a:ext>
            </a:extLst>
          </p:cNvPr>
          <p:cNvCxnSpPr>
            <a:cxnSpLocks/>
          </p:cNvCxnSpPr>
          <p:nvPr/>
        </p:nvCxnSpPr>
        <p:spPr>
          <a:xfrm flipH="1">
            <a:off x="353293" y="8695255"/>
            <a:ext cx="6138592" cy="0"/>
          </a:xfrm>
          <a:prstGeom prst="line">
            <a:avLst/>
          </a:prstGeom>
          <a:ln w="57150">
            <a:solidFill>
              <a:srgbClr val="020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33179F-94D5-4159-95EF-66FCF629A3CB}"/>
              </a:ext>
            </a:extLst>
          </p:cNvPr>
          <p:cNvSpPr/>
          <p:nvPr/>
        </p:nvSpPr>
        <p:spPr>
          <a:xfrm>
            <a:off x="765763" y="8996375"/>
            <a:ext cx="52982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20F44"/>
                </a:solidFill>
              </a:rPr>
              <a:t>Minimum = 2 mins	Maximum = 51 mins		Median = 30 mins</a:t>
            </a:r>
          </a:p>
          <a:p>
            <a:pPr algn="ctr"/>
            <a:endParaRPr lang="en-GB" sz="1400" b="1" dirty="0">
              <a:solidFill>
                <a:srgbClr val="020F44"/>
              </a:solidFill>
            </a:endParaRPr>
          </a:p>
          <a:p>
            <a:pPr algn="ctr"/>
            <a:r>
              <a:rPr lang="en-GB" sz="1400" b="1" dirty="0">
                <a:solidFill>
                  <a:srgbClr val="020F44"/>
                </a:solidFill>
              </a:rPr>
              <a:t>Lower Quartile = 13 mins			Upper Quartile = 44 mins</a:t>
            </a:r>
          </a:p>
        </p:txBody>
      </p:sp>
    </p:spTree>
    <p:extLst>
      <p:ext uri="{BB962C8B-B14F-4D97-AF65-F5344CB8AC3E}">
        <p14:creationId xmlns:p14="http://schemas.microsoft.com/office/powerpoint/2010/main" val="160706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25675-4AB6-4797-AFB8-BAB22084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22" t="22161" r="7223" b="45360"/>
          <a:stretch/>
        </p:blipFill>
        <p:spPr>
          <a:xfrm>
            <a:off x="5600700" y="0"/>
            <a:ext cx="723900" cy="120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84BFA-C236-4935-8E51-EBE59944806D}"/>
              </a:ext>
            </a:extLst>
          </p:cNvPr>
          <p:cNvSpPr txBox="1"/>
          <p:nvPr/>
        </p:nvSpPr>
        <p:spPr>
          <a:xfrm>
            <a:off x="217286" y="12479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20F44"/>
                </a:solidFill>
              </a:rPr>
              <a:t>Pie Charts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94941775-8B70-4F90-A215-D759B16B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11581"/>
              </p:ext>
            </p:extLst>
          </p:nvPr>
        </p:nvGraphicFramePr>
        <p:xfrm>
          <a:off x="4122782" y="1586407"/>
          <a:ext cx="240803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Outgoing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Food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Bills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Transport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Mobile 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Socialising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7831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20F44"/>
                          </a:solidFill>
                        </a:rPr>
                        <a:t>Savings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049524"/>
                  </a:ext>
                </a:extLst>
              </a:tr>
            </a:tbl>
          </a:graphicData>
        </a:graphic>
      </p:graphicFrame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37CB7F8A-EADA-4325-B7F8-D772D41E32CA}"/>
              </a:ext>
            </a:extLst>
          </p:cNvPr>
          <p:cNvCxnSpPr/>
          <p:nvPr/>
        </p:nvCxnSpPr>
        <p:spPr>
          <a:xfrm>
            <a:off x="1378856" y="3772261"/>
            <a:ext cx="16859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687E53D1-8B30-4AF5-91C8-97DA6BD88599}"/>
              </a:ext>
            </a:extLst>
          </p:cNvPr>
          <p:cNvSpPr txBox="1"/>
          <p:nvPr/>
        </p:nvSpPr>
        <p:spPr>
          <a:xfrm>
            <a:off x="3123950" y="17096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20F44"/>
                </a:solidFill>
              </a:rPr>
              <a:t>Name:_________________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6D76D5-EFA9-473F-B953-0B181E7FAAB0}"/>
              </a:ext>
            </a:extLst>
          </p:cNvPr>
          <p:cNvSpPr/>
          <p:nvPr/>
        </p:nvSpPr>
        <p:spPr>
          <a:xfrm>
            <a:off x="253514" y="906775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BE7646-6421-4CEF-9420-064C5177148C}"/>
              </a:ext>
            </a:extLst>
          </p:cNvPr>
          <p:cNvCxnSpPr/>
          <p:nvPr/>
        </p:nvCxnSpPr>
        <p:spPr>
          <a:xfrm>
            <a:off x="2053514" y="906775"/>
            <a:ext cx="0" cy="18000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8E7A2154-14F7-47B7-8057-B2EB1162B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2374"/>
              </p:ext>
            </p:extLst>
          </p:nvPr>
        </p:nvGraphicFramePr>
        <p:xfrm>
          <a:off x="4086554" y="6566790"/>
          <a:ext cx="2603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6">
                  <a:extLst>
                    <a:ext uri="{9D8B030D-6E8A-4147-A177-3AD203B41FA5}">
                      <a16:colId xmlns:a16="http://schemas.microsoft.com/office/drawing/2014/main" val="125231558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4222316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20F44"/>
                          </a:solidFill>
                        </a:rPr>
                        <a:t>Votes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8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2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95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37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957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61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020F4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28040"/>
                  </a:ext>
                </a:extLst>
              </a:tr>
            </a:tbl>
          </a:graphicData>
        </a:graphic>
      </p:graphicFrame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D328CA-DC3F-4340-982D-FF8BCFFDF53A}"/>
              </a:ext>
            </a:extLst>
          </p:cNvPr>
          <p:cNvCxnSpPr/>
          <p:nvPr/>
        </p:nvCxnSpPr>
        <p:spPr>
          <a:xfrm>
            <a:off x="1342628" y="8546676"/>
            <a:ext cx="16859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4F348EE3-12E0-4F53-8F00-C527EC324F33}"/>
              </a:ext>
            </a:extLst>
          </p:cNvPr>
          <p:cNvSpPr/>
          <p:nvPr/>
        </p:nvSpPr>
        <p:spPr>
          <a:xfrm>
            <a:off x="217286" y="5681190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9627806-CD4A-4DE8-8D9E-82B06E941D15}"/>
              </a:ext>
            </a:extLst>
          </p:cNvPr>
          <p:cNvCxnSpPr/>
          <p:nvPr/>
        </p:nvCxnSpPr>
        <p:spPr>
          <a:xfrm>
            <a:off x="2017286" y="5681190"/>
            <a:ext cx="0" cy="18000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B8527B-9EDA-44D9-97C6-FB071A50BE6E}"/>
              </a:ext>
            </a:extLst>
          </p:cNvPr>
          <p:cNvSpPr txBox="1"/>
          <p:nvPr/>
        </p:nvSpPr>
        <p:spPr>
          <a:xfrm>
            <a:off x="4546127" y="1184624"/>
            <a:ext cx="1589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solidFill>
                  <a:srgbClr val="020F44"/>
                </a:solidFill>
              </a:rPr>
              <a:t>Monthly Outgoings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175A4-C6FD-4B56-91ED-41F8D58F29C8}"/>
              </a:ext>
            </a:extLst>
          </p:cNvPr>
          <p:cNvSpPr txBox="1"/>
          <p:nvPr/>
        </p:nvSpPr>
        <p:spPr>
          <a:xfrm>
            <a:off x="4173734" y="6146140"/>
            <a:ext cx="242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solidFill>
                  <a:srgbClr val="020F44"/>
                </a:solidFill>
              </a:rPr>
              <a:t>Year 7 School Council Elections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0A84D-AA18-4DE5-BD2C-3E8F083B42F3}"/>
              </a:ext>
            </a:extLst>
          </p:cNvPr>
          <p:cNvSpPr/>
          <p:nvPr/>
        </p:nvSpPr>
        <p:spPr>
          <a:xfrm>
            <a:off x="4014650" y="8508463"/>
            <a:ext cx="2746974" cy="738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i="1" dirty="0">
                <a:solidFill>
                  <a:srgbClr val="020F44"/>
                </a:solidFill>
              </a:rPr>
              <a:t>A graph to show the number of votes received by each candidate in the School Council Elections.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4C81E3-9CF1-4EB2-8678-6D872092F049}"/>
              </a:ext>
            </a:extLst>
          </p:cNvPr>
          <p:cNvSpPr/>
          <p:nvPr/>
        </p:nvSpPr>
        <p:spPr>
          <a:xfrm>
            <a:off x="3942746" y="4137680"/>
            <a:ext cx="2746974" cy="523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i="1" dirty="0">
                <a:solidFill>
                  <a:srgbClr val="020F44"/>
                </a:solidFill>
              </a:rPr>
              <a:t>A graph to show the proportions of a worker’s monthly outgoings.</a:t>
            </a:r>
          </a:p>
        </p:txBody>
      </p:sp>
    </p:spTree>
    <p:extLst>
      <p:ext uri="{BB962C8B-B14F-4D97-AF65-F5344CB8AC3E}">
        <p14:creationId xmlns:p14="http://schemas.microsoft.com/office/powerpoint/2010/main" val="390890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1085</Words>
  <Application>Microsoft Office PowerPoint</Application>
  <PresentationFormat>A4 Paper (210x297 mm)</PresentationFormat>
  <Paragraphs>623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G. Syles</dc:creator>
  <cp:lastModifiedBy>Daniel G. Syles</cp:lastModifiedBy>
  <cp:revision>38</cp:revision>
  <cp:lastPrinted>2022-10-20T07:08:16Z</cp:lastPrinted>
  <dcterms:created xsi:type="dcterms:W3CDTF">2022-10-19T19:07:30Z</dcterms:created>
  <dcterms:modified xsi:type="dcterms:W3CDTF">2022-11-19T22:57:19Z</dcterms:modified>
</cp:coreProperties>
</file>