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 id="2147483650" r:id="rId2"/>
    <p:sldMasterId id="2147483651" r:id="rId3"/>
  </p:sldMasterIdLst>
  <p:notesMasterIdLst>
    <p:notesMasterId r:id="rId5"/>
  </p:notesMasterIdLst>
  <p:sldIdLst>
    <p:sldId id="256" r:id="rId4"/>
  </p:sldIdLst>
  <p:sldSz cx="30275213" cy="4280376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Narrow"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Narrow"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Narrow"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Narrow"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Narrow"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Narrow"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Narrow"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Narrow"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Narrow"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5453">
          <p15:clr>
            <a:srgbClr val="A4A3A4"/>
          </p15:clr>
        </p15:guide>
        <p15:guide id="2" orient="horz" pos="24328">
          <p15:clr>
            <a:srgbClr val="A4A3A4"/>
          </p15:clr>
        </p15:guide>
        <p15:guide id="3" pos="-1319">
          <p15:clr>
            <a:srgbClr val="A4A3A4"/>
          </p15:clr>
        </p15:guide>
        <p15:guide id="4" pos="5663">
          <p15:clr>
            <a:srgbClr val="A4A3A4"/>
          </p15:clr>
        </p15:guide>
        <p15:guide id="5" pos="6027">
          <p15:clr>
            <a:srgbClr val="A4A3A4"/>
          </p15:clr>
        </p15:guide>
        <p15:guide id="6" pos="20354">
          <p15:clr>
            <a:srgbClr val="A4A3A4"/>
          </p15:clr>
        </p15:guide>
        <p15:guide id="7" pos="13008">
          <p15:clr>
            <a:srgbClr val="A4A3A4"/>
          </p15:clr>
        </p15:guide>
        <p15:guide id="8" pos="1337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09"/>
    <p:restoredTop sz="94646"/>
  </p:normalViewPr>
  <p:slideViewPr>
    <p:cSldViewPr snapToGrid="0" snapToObjects="1">
      <p:cViewPr>
        <p:scale>
          <a:sx n="37" d="100"/>
          <a:sy n="37" d="100"/>
        </p:scale>
        <p:origin x="-360" y="-96"/>
      </p:cViewPr>
      <p:guideLst>
        <p:guide orient="horz" pos="5453"/>
        <p:guide orient="horz" pos="24328"/>
        <p:guide pos="-1319"/>
        <p:guide pos="5663"/>
        <p:guide pos="6027"/>
        <p:guide pos="20354"/>
        <p:guide pos="13008"/>
        <p:guide pos="13373"/>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A7A4A280-C8E5-924D-9E25-061F4CE81188}"/>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150531" name="Rectangle 3">
            <a:extLst>
              <a:ext uri="{FF2B5EF4-FFF2-40B4-BE49-F238E27FC236}">
                <a16:creationId xmlns:a16="http://schemas.microsoft.com/office/drawing/2014/main" id="{C0895D04-FFEB-7148-B234-136A840A75AF}"/>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mn-ea"/>
                <a:cs typeface="+mn-cs"/>
              </a:defRPr>
            </a:lvl1pPr>
          </a:lstStyle>
          <a:p>
            <a:pPr>
              <a:defRPr/>
            </a:pPr>
            <a:endParaRPr lang="en-US"/>
          </a:p>
        </p:txBody>
      </p:sp>
      <p:sp>
        <p:nvSpPr>
          <p:cNvPr id="4100" name="Rectangle 4">
            <a:extLst>
              <a:ext uri="{FF2B5EF4-FFF2-40B4-BE49-F238E27FC236}">
                <a16:creationId xmlns:a16="http://schemas.microsoft.com/office/drawing/2014/main" id="{7870AA5D-B2BC-A109-8763-549D3BFEEBC9}"/>
              </a:ext>
            </a:extLst>
          </p:cNvPr>
          <p:cNvSpPr>
            <a:spLocks noGrp="1" noRot="1" noChangeAspect="1" noChangeArrowheads="1" noTextEdit="1"/>
          </p:cNvSpPr>
          <p:nvPr>
            <p:ph type="sldImg" idx="2"/>
          </p:nvPr>
        </p:nvSpPr>
        <p:spPr bwMode="auto">
          <a:xfrm>
            <a:off x="2216150" y="685800"/>
            <a:ext cx="24257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3" name="Rectangle 5">
            <a:extLst>
              <a:ext uri="{FF2B5EF4-FFF2-40B4-BE49-F238E27FC236}">
                <a16:creationId xmlns:a16="http://schemas.microsoft.com/office/drawing/2014/main" id="{39500FB1-03CE-4B4C-8F60-932E5B66A19B}"/>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0534" name="Rectangle 6">
            <a:extLst>
              <a:ext uri="{FF2B5EF4-FFF2-40B4-BE49-F238E27FC236}">
                <a16:creationId xmlns:a16="http://schemas.microsoft.com/office/drawing/2014/main" id="{ECFF8F2F-2190-5A42-B565-0A0F4AA4486D}"/>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150535" name="Rectangle 7">
            <a:extLst>
              <a:ext uri="{FF2B5EF4-FFF2-40B4-BE49-F238E27FC236}">
                <a16:creationId xmlns:a16="http://schemas.microsoft.com/office/drawing/2014/main" id="{18A25556-E38B-FC47-A496-B2BE4B28BE3A}"/>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25373ED3-1492-074C-8BBC-811C3C0A7C3E}" type="slidenum">
              <a:rPr lang="en-US" altLang="fr-FR"/>
              <a:pPr/>
              <a:t>‹#›</a:t>
            </a:fld>
            <a:endParaRPr lang="en-US" altLang="fr-F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D15304E7-5B8D-BFD9-3501-206C757B87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5E600DBD-27F3-7945-AD8C-0CA9DFBDAE70}" type="slidenum">
              <a:rPr lang="en-US" altLang="fr-FR"/>
              <a:pPr>
                <a:spcBef>
                  <a:spcPct val="0"/>
                </a:spcBef>
              </a:pPr>
              <a:t>1</a:t>
            </a:fld>
            <a:endParaRPr lang="en-US" altLang="fr-FR"/>
          </a:p>
        </p:txBody>
      </p:sp>
      <p:sp>
        <p:nvSpPr>
          <p:cNvPr id="6146" name="Rectangle 2">
            <a:extLst>
              <a:ext uri="{FF2B5EF4-FFF2-40B4-BE49-F238E27FC236}">
                <a16:creationId xmlns:a16="http://schemas.microsoft.com/office/drawing/2014/main" id="{BA773C1E-11EC-2DCC-788D-D28A16929B83}"/>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55B43B54-3C08-0B5B-F004-4A64C04EF5F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fr-FR">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46" y="13297726"/>
            <a:ext cx="25733329" cy="9173448"/>
          </a:xfrm>
        </p:spPr>
        <p:txBody>
          <a:bodyPr/>
          <a:lstStyle/>
          <a:p>
            <a:r>
              <a:rPr lang="en-US"/>
              <a:t>Click to edit Master title style</a:t>
            </a:r>
            <a:endParaRPr lang="en-GB"/>
          </a:p>
        </p:txBody>
      </p:sp>
      <p:sp>
        <p:nvSpPr>
          <p:cNvPr id="3" name="Subtitle 2"/>
          <p:cNvSpPr>
            <a:spLocks noGrp="1"/>
          </p:cNvSpPr>
          <p:nvPr>
            <p:ph type="subTitle" idx="1"/>
          </p:nvPr>
        </p:nvSpPr>
        <p:spPr>
          <a:xfrm>
            <a:off x="4541883" y="24254899"/>
            <a:ext cx="21191448" cy="1094018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275123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08726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351618" y="1655375"/>
            <a:ext cx="7229364" cy="40212169"/>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62191" y="1655375"/>
            <a:ext cx="21561260" cy="402121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705918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46" y="13297726"/>
            <a:ext cx="25733329" cy="9173448"/>
          </a:xfrm>
        </p:spPr>
        <p:txBody>
          <a:bodyPr/>
          <a:lstStyle/>
          <a:p>
            <a:r>
              <a:rPr lang="en-US"/>
              <a:t>Click to edit Master title style</a:t>
            </a:r>
            <a:endParaRPr lang="en-GB"/>
          </a:p>
        </p:txBody>
      </p:sp>
      <p:sp>
        <p:nvSpPr>
          <p:cNvPr id="3" name="Subtitle 2"/>
          <p:cNvSpPr>
            <a:spLocks noGrp="1"/>
          </p:cNvSpPr>
          <p:nvPr>
            <p:ph type="subTitle" idx="1"/>
          </p:nvPr>
        </p:nvSpPr>
        <p:spPr>
          <a:xfrm>
            <a:off x="4541883" y="24254899"/>
            <a:ext cx="21191448" cy="1094018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4277883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11646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097" y="27505245"/>
            <a:ext cx="25734665" cy="8501484"/>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2391097" y="18141158"/>
            <a:ext cx="25734665" cy="936409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831711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46170" y="6247763"/>
            <a:ext cx="3375038" cy="3562544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149374" y="6247763"/>
            <a:ext cx="3376374" cy="3562544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488183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963" y="1713887"/>
            <a:ext cx="27247291" cy="7134904"/>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3961" y="9581157"/>
            <a:ext cx="13375992" cy="39940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13961" y="13575194"/>
            <a:ext cx="13375992" cy="2466072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5379921" y="9581157"/>
            <a:ext cx="13381332" cy="39940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79921" y="13575194"/>
            <a:ext cx="13381332" cy="2466072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425721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887493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40937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961" y="1704450"/>
            <a:ext cx="9959566" cy="7251931"/>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11836664" y="1704451"/>
            <a:ext cx="16924588" cy="3653146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3961" y="8956383"/>
            <a:ext cx="9959566" cy="292795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75750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088223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356" y="29962828"/>
            <a:ext cx="18164861" cy="3537251"/>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5934356" y="3824161"/>
            <a:ext cx="18164861" cy="25681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5934356" y="33500076"/>
            <a:ext cx="18164861" cy="50227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535435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6002154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347613" y="1655375"/>
            <a:ext cx="7233369" cy="4021783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46170" y="1655375"/>
            <a:ext cx="21573276" cy="402178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3154188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46" y="13297726"/>
            <a:ext cx="25733329" cy="9173448"/>
          </a:xfrm>
        </p:spPr>
        <p:txBody>
          <a:bodyPr/>
          <a:lstStyle/>
          <a:p>
            <a:r>
              <a:rPr lang="en-US"/>
              <a:t>Click to edit Master title style</a:t>
            </a:r>
            <a:endParaRPr lang="en-GB"/>
          </a:p>
        </p:txBody>
      </p:sp>
      <p:sp>
        <p:nvSpPr>
          <p:cNvPr id="3" name="Subtitle 2"/>
          <p:cNvSpPr>
            <a:spLocks noGrp="1"/>
          </p:cNvSpPr>
          <p:nvPr>
            <p:ph type="subTitle" idx="1"/>
          </p:nvPr>
        </p:nvSpPr>
        <p:spPr>
          <a:xfrm>
            <a:off x="4541883" y="24254899"/>
            <a:ext cx="21191448" cy="1094018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30935885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0165024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097" y="27505245"/>
            <a:ext cx="25734665" cy="8501484"/>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2391097" y="18141158"/>
            <a:ext cx="25734665" cy="936409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9794863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77954" y="6247763"/>
            <a:ext cx="14486764" cy="3562544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15092882" y="6247763"/>
            <a:ext cx="14488098" cy="3562544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0854589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963" y="1713887"/>
            <a:ext cx="27247291" cy="7134904"/>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3961" y="9581157"/>
            <a:ext cx="13375992" cy="39940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13961" y="13575194"/>
            <a:ext cx="13375992" cy="2466072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5379921" y="9581157"/>
            <a:ext cx="13381332" cy="39940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79921" y="13575194"/>
            <a:ext cx="13381332" cy="2466072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644068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53481009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7402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097" y="27505245"/>
            <a:ext cx="25734665" cy="8501484"/>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2391097" y="18141158"/>
            <a:ext cx="25734665" cy="936409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2860875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961" y="1704450"/>
            <a:ext cx="9959566" cy="7251931"/>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11836664" y="1704451"/>
            <a:ext cx="16924588" cy="3653146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3961" y="8956383"/>
            <a:ext cx="9959566" cy="292795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844775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356" y="29962828"/>
            <a:ext cx="18164861" cy="3537251"/>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5934356" y="3824161"/>
            <a:ext cx="18164861" cy="25681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5934356" y="33500076"/>
            <a:ext cx="18164861" cy="50227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739904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3168383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306224" y="1655375"/>
            <a:ext cx="7274756" cy="4021783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77954" y="1655375"/>
            <a:ext cx="21700106" cy="402178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15606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62194" y="6236439"/>
            <a:ext cx="4587275" cy="3563110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377632" y="6236439"/>
            <a:ext cx="4588610" cy="3563110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494791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963" y="1713887"/>
            <a:ext cx="27247291" cy="7134904"/>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3961" y="9581157"/>
            <a:ext cx="13375992" cy="39940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13961" y="13575194"/>
            <a:ext cx="13375992" cy="2466072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5379921" y="9581157"/>
            <a:ext cx="13381332" cy="39940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79921" y="13575194"/>
            <a:ext cx="13381332" cy="2466072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618722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42785866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24348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961" y="1704450"/>
            <a:ext cx="9959566" cy="7251931"/>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11836664" y="1704451"/>
            <a:ext cx="16924588" cy="3653146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3961" y="8956383"/>
            <a:ext cx="9959566" cy="292795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46084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356" y="29962828"/>
            <a:ext cx="18164861" cy="3537251"/>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5934356" y="3824161"/>
            <a:ext cx="18164861" cy="25681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5934356" y="33500076"/>
            <a:ext cx="18164861" cy="50227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66151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EF0F8"/>
        </a:solidFill>
        <a:effectLst/>
      </p:bgPr>
    </p:bg>
    <p:spTree>
      <p:nvGrpSpPr>
        <p:cNvPr id="1" name=""/>
        <p:cNvGrpSpPr/>
        <p:nvPr/>
      </p:nvGrpSpPr>
      <p:grpSpPr>
        <a:xfrm>
          <a:off x="0" y="0"/>
          <a:ext cx="0" cy="0"/>
          <a:chOff x="0" y="0"/>
          <a:chExt cx="0" cy="0"/>
        </a:xfrm>
      </p:grpSpPr>
      <p:sp>
        <p:nvSpPr>
          <p:cNvPr id="1026" name="Rectangle 36">
            <a:extLst>
              <a:ext uri="{FF2B5EF4-FFF2-40B4-BE49-F238E27FC236}">
                <a16:creationId xmlns:a16="http://schemas.microsoft.com/office/drawing/2014/main" id="{80D2B4D0-280E-084C-BF00-55EE5E85170F}"/>
              </a:ext>
            </a:extLst>
          </p:cNvPr>
          <p:cNvSpPr>
            <a:spLocks noChangeArrowheads="1"/>
          </p:cNvSpPr>
          <p:nvPr/>
        </p:nvSpPr>
        <p:spPr bwMode="auto">
          <a:xfrm>
            <a:off x="0" y="0"/>
            <a:ext cx="30275213" cy="52911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1027" name="Rectangle 33">
            <a:extLst>
              <a:ext uri="{FF2B5EF4-FFF2-40B4-BE49-F238E27FC236}">
                <a16:creationId xmlns:a16="http://schemas.microsoft.com/office/drawing/2014/main" id="{DDF5F476-0C1B-7341-A1E5-2812C00860BC}"/>
              </a:ext>
            </a:extLst>
          </p:cNvPr>
          <p:cNvSpPr>
            <a:spLocks noChangeArrowheads="1"/>
          </p:cNvSpPr>
          <p:nvPr/>
        </p:nvSpPr>
        <p:spPr bwMode="auto">
          <a:xfrm>
            <a:off x="644525" y="6242050"/>
            <a:ext cx="9321800" cy="35625088"/>
          </a:xfrm>
          <a:prstGeom prst="rect">
            <a:avLst/>
          </a:prstGeom>
          <a:solidFill>
            <a:schemeClr val="bg2"/>
          </a:solidFill>
          <a:ln w="9525">
            <a:solidFill>
              <a:schemeClr val="tx1"/>
            </a:solidFill>
            <a:miter lim="800000"/>
            <a:headEnd/>
            <a:tailEnd/>
          </a:ln>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1028" name="Rectangle 15">
            <a:extLst>
              <a:ext uri="{FF2B5EF4-FFF2-40B4-BE49-F238E27FC236}">
                <a16:creationId xmlns:a16="http://schemas.microsoft.com/office/drawing/2014/main" id="{63C6E690-EE6D-B000-1C7C-DD2830509930}"/>
              </a:ext>
            </a:extLst>
          </p:cNvPr>
          <p:cNvSpPr>
            <a:spLocks noGrp="1" noChangeArrowheads="1"/>
          </p:cNvSpPr>
          <p:nvPr>
            <p:ph type="title"/>
          </p:nvPr>
        </p:nvSpPr>
        <p:spPr bwMode="auto">
          <a:xfrm>
            <a:off x="661988" y="1655763"/>
            <a:ext cx="28919487"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857" tIns="37421" rIns="74857" bIns="37421" numCol="1" anchor="ctr" anchorCtr="0" compatLnSpc="1">
            <a:prstTxWarp prst="textNoShape">
              <a:avLst/>
            </a:prstTxWarp>
          </a:bodyPr>
          <a:lstStyle/>
          <a:p>
            <a:pPr lvl="0"/>
            <a:r>
              <a:rPr lang="en-US" altLang="fr-FR"/>
              <a:t>Click to edit Master title style</a:t>
            </a:r>
          </a:p>
        </p:txBody>
      </p:sp>
      <p:sp>
        <p:nvSpPr>
          <p:cNvPr id="1029" name="Rectangle 16">
            <a:extLst>
              <a:ext uri="{FF2B5EF4-FFF2-40B4-BE49-F238E27FC236}">
                <a16:creationId xmlns:a16="http://schemas.microsoft.com/office/drawing/2014/main" id="{B4B43C32-E922-C0EC-7AB2-7105537DBEF0}"/>
              </a:ext>
            </a:extLst>
          </p:cNvPr>
          <p:cNvSpPr>
            <a:spLocks noGrp="1" noChangeArrowheads="1"/>
          </p:cNvSpPr>
          <p:nvPr>
            <p:ph type="body" idx="1"/>
          </p:nvPr>
        </p:nvSpPr>
        <p:spPr bwMode="auto">
          <a:xfrm>
            <a:off x="661988" y="6243638"/>
            <a:ext cx="9304337" cy="3563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346" tIns="374346" rIns="374346" bIns="374346" numCol="1" anchor="t" anchorCtr="0" compatLnSpc="1">
            <a:prstTxWarp prst="textNoShape">
              <a:avLst/>
            </a:prstTxWarp>
          </a:bodyPr>
          <a:lstStyle/>
          <a:p>
            <a:pPr lvl="0"/>
            <a:r>
              <a:rPr lang="en-US" altLang="fr-FR"/>
              <a:t>Click to edit Master text styles</a:t>
            </a:r>
          </a:p>
          <a:p>
            <a:pPr lvl="1"/>
            <a:r>
              <a:rPr lang="en-US" altLang="fr-FR"/>
              <a:t>Second level</a:t>
            </a:r>
          </a:p>
        </p:txBody>
      </p:sp>
      <p:sp>
        <p:nvSpPr>
          <p:cNvPr id="1030" name="Rectangle 25">
            <a:extLst>
              <a:ext uri="{FF2B5EF4-FFF2-40B4-BE49-F238E27FC236}">
                <a16:creationId xmlns:a16="http://schemas.microsoft.com/office/drawing/2014/main" id="{92462A63-B664-C648-977D-332956FE036B}"/>
              </a:ext>
            </a:extLst>
          </p:cNvPr>
          <p:cNvSpPr>
            <a:spLocks noChangeArrowheads="1"/>
          </p:cNvSpPr>
          <p:nvPr/>
        </p:nvSpPr>
        <p:spPr bwMode="auto">
          <a:xfrm>
            <a:off x="0" y="0"/>
            <a:ext cx="30275213" cy="4280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1031" name="Rectangle 40">
            <a:extLst>
              <a:ext uri="{FF2B5EF4-FFF2-40B4-BE49-F238E27FC236}">
                <a16:creationId xmlns:a16="http://schemas.microsoft.com/office/drawing/2014/main" id="{32EDB4AB-0D9B-4145-BD20-F538212476B9}"/>
              </a:ext>
            </a:extLst>
          </p:cNvPr>
          <p:cNvSpPr>
            <a:spLocks noChangeArrowheads="1"/>
          </p:cNvSpPr>
          <p:nvPr/>
        </p:nvSpPr>
        <p:spPr bwMode="auto">
          <a:xfrm>
            <a:off x="20259675" y="6242050"/>
            <a:ext cx="9321800" cy="35625088"/>
          </a:xfrm>
          <a:prstGeom prst="rect">
            <a:avLst/>
          </a:prstGeom>
          <a:solidFill>
            <a:schemeClr val="bg2"/>
          </a:solidFill>
          <a:ln w="12700">
            <a:solidFill>
              <a:schemeClr val="tx1"/>
            </a:solidFill>
            <a:miter lim="800000"/>
            <a:headEnd/>
            <a:tailEnd/>
          </a:ln>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1032" name="Rectangle 41">
            <a:extLst>
              <a:ext uri="{FF2B5EF4-FFF2-40B4-BE49-F238E27FC236}">
                <a16:creationId xmlns:a16="http://schemas.microsoft.com/office/drawing/2014/main" id="{D1BE76FC-9DFD-094D-8AE4-13A94A84F310}"/>
              </a:ext>
            </a:extLst>
          </p:cNvPr>
          <p:cNvSpPr>
            <a:spLocks noChangeArrowheads="1"/>
          </p:cNvSpPr>
          <p:nvPr/>
        </p:nvSpPr>
        <p:spPr bwMode="auto">
          <a:xfrm>
            <a:off x="10452100" y="6242050"/>
            <a:ext cx="9320213" cy="35625088"/>
          </a:xfrm>
          <a:prstGeom prst="rect">
            <a:avLst/>
          </a:prstGeom>
          <a:solidFill>
            <a:schemeClr val="bg2"/>
          </a:solidFill>
          <a:ln w="12700">
            <a:solidFill>
              <a:schemeClr val="tx1"/>
            </a:solidFill>
            <a:miter lim="800000"/>
            <a:headEnd/>
            <a:tailEnd/>
          </a:ln>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1033" name="Text Box 14">
            <a:extLst>
              <a:ext uri="{FF2B5EF4-FFF2-40B4-BE49-F238E27FC236}">
                <a16:creationId xmlns:a16="http://schemas.microsoft.com/office/drawing/2014/main" id="{918553A0-1527-A547-8068-AD1A106DD9C2}"/>
              </a:ext>
            </a:extLst>
          </p:cNvPr>
          <p:cNvSpPr txBox="1">
            <a:spLocks noChangeArrowheads="1"/>
          </p:cNvSpPr>
          <p:nvPr/>
        </p:nvSpPr>
        <p:spPr bwMode="auto">
          <a:xfrm>
            <a:off x="560388" y="42244963"/>
            <a:ext cx="3308350" cy="163512"/>
          </a:xfrm>
          <a:prstGeom prst="rect">
            <a:avLst/>
          </a:prstGeom>
          <a:noFill/>
          <a:ln>
            <a:noFill/>
          </a:ln>
        </p:spPr>
        <p:txBody>
          <a:bodyPr lIns="74857" tIns="37421" rIns="74857" bIns="37421">
            <a:spAutoFit/>
          </a:bodyPr>
          <a:lstStyle>
            <a:lvl1pPr defTabSz="749300" eaLnBrk="0" hangingPunct="0">
              <a:defRPr sz="2400">
                <a:solidFill>
                  <a:schemeClr val="tx1"/>
                </a:solidFill>
                <a:latin typeface="Arial Narrow" pitchFamily="34" charset="0"/>
                <a:ea typeface="ＭＳ Ｐゴシック"/>
                <a:cs typeface="ＭＳ Ｐゴシック"/>
              </a:defRPr>
            </a:lvl1pPr>
            <a:lvl2pPr marL="742950" indent="-285750" defTabSz="749300" eaLnBrk="0" hangingPunct="0">
              <a:defRPr sz="2400">
                <a:solidFill>
                  <a:schemeClr val="tx1"/>
                </a:solidFill>
                <a:latin typeface="Arial Narrow" pitchFamily="34" charset="0"/>
                <a:ea typeface="ＭＳ Ｐゴシック"/>
                <a:cs typeface="ＭＳ Ｐゴシック"/>
              </a:defRPr>
            </a:lvl2pPr>
            <a:lvl3pPr marL="1143000" indent="-228600" defTabSz="749300" eaLnBrk="0" hangingPunct="0">
              <a:defRPr sz="2400">
                <a:solidFill>
                  <a:schemeClr val="tx1"/>
                </a:solidFill>
                <a:latin typeface="Arial Narrow" pitchFamily="34" charset="0"/>
                <a:ea typeface="ＭＳ Ｐゴシック"/>
                <a:cs typeface="ＭＳ Ｐゴシック"/>
              </a:defRPr>
            </a:lvl3pPr>
            <a:lvl4pPr marL="1600200" indent="-228600" defTabSz="749300" eaLnBrk="0" hangingPunct="0">
              <a:defRPr sz="2400">
                <a:solidFill>
                  <a:schemeClr val="tx1"/>
                </a:solidFill>
                <a:latin typeface="Arial Narrow" pitchFamily="34" charset="0"/>
                <a:ea typeface="ＭＳ Ｐゴシック"/>
                <a:cs typeface="ＭＳ Ｐゴシック"/>
              </a:defRPr>
            </a:lvl4pPr>
            <a:lvl5pPr marL="2057400" indent="-228600" defTabSz="749300" eaLnBrk="0" hangingPunct="0">
              <a:defRPr sz="2400">
                <a:solidFill>
                  <a:schemeClr val="tx1"/>
                </a:solidFill>
                <a:latin typeface="Arial Narrow" pitchFamily="34" charset="0"/>
                <a:ea typeface="ＭＳ Ｐゴシック"/>
                <a:cs typeface="ＭＳ Ｐゴシック"/>
              </a:defRPr>
            </a:lvl5pPr>
            <a:lvl6pPr marL="25146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6pPr>
            <a:lvl7pPr marL="29718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7pPr>
            <a:lvl8pPr marL="34290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8pPr>
            <a:lvl9pPr marL="38862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9pPr>
          </a:lstStyle>
          <a:p>
            <a:pPr>
              <a:lnSpc>
                <a:spcPct val="65000"/>
              </a:lnSpc>
              <a:spcBef>
                <a:spcPct val="50000"/>
              </a:spcBef>
              <a:defRPr/>
            </a:pPr>
            <a:r>
              <a:rPr lang="en-US" sz="800" b="1" dirty="0" err="1">
                <a:latin typeface="Arial" pitchFamily="34" charset="0"/>
              </a:rPr>
              <a:t>www.meteconferences.org</a:t>
            </a:r>
            <a:endParaRPr lang="en-US" sz="800" b="1" dirty="0">
              <a:latin typeface="Arial" pitchFamily="34" charset="0"/>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defTabSz="749300" rtl="0" eaLnBrk="0" fontAlgn="base" hangingPunct="0">
        <a:spcBef>
          <a:spcPct val="0"/>
        </a:spcBef>
        <a:spcAft>
          <a:spcPct val="0"/>
        </a:spcAft>
        <a:defRPr sz="7200">
          <a:solidFill>
            <a:srgbClr val="FFFFFF"/>
          </a:solidFill>
          <a:latin typeface="+mj-lt"/>
          <a:ea typeface="MS PGothic" pitchFamily="34" charset="-128"/>
          <a:cs typeface="MS PGothic" charset="0"/>
        </a:defRPr>
      </a:lvl1pPr>
      <a:lvl2pPr algn="ctr" defTabSz="749300" rtl="0" eaLnBrk="0" fontAlgn="base" hangingPunct="0">
        <a:spcBef>
          <a:spcPct val="0"/>
        </a:spcBef>
        <a:spcAft>
          <a:spcPct val="0"/>
        </a:spcAft>
        <a:defRPr sz="7200">
          <a:solidFill>
            <a:srgbClr val="FFFFFF"/>
          </a:solidFill>
          <a:latin typeface="Arial Black" charset="0"/>
          <a:ea typeface="MS PGothic" pitchFamily="34" charset="-128"/>
          <a:cs typeface="MS PGothic" charset="0"/>
        </a:defRPr>
      </a:lvl2pPr>
      <a:lvl3pPr algn="ctr" defTabSz="749300" rtl="0" eaLnBrk="0" fontAlgn="base" hangingPunct="0">
        <a:spcBef>
          <a:spcPct val="0"/>
        </a:spcBef>
        <a:spcAft>
          <a:spcPct val="0"/>
        </a:spcAft>
        <a:defRPr sz="7200">
          <a:solidFill>
            <a:srgbClr val="FFFFFF"/>
          </a:solidFill>
          <a:latin typeface="Arial Black" charset="0"/>
          <a:ea typeface="MS PGothic" pitchFamily="34" charset="-128"/>
          <a:cs typeface="MS PGothic" charset="0"/>
        </a:defRPr>
      </a:lvl3pPr>
      <a:lvl4pPr algn="ctr" defTabSz="749300" rtl="0" eaLnBrk="0" fontAlgn="base" hangingPunct="0">
        <a:spcBef>
          <a:spcPct val="0"/>
        </a:spcBef>
        <a:spcAft>
          <a:spcPct val="0"/>
        </a:spcAft>
        <a:defRPr sz="7200">
          <a:solidFill>
            <a:srgbClr val="FFFFFF"/>
          </a:solidFill>
          <a:latin typeface="Arial Black" charset="0"/>
          <a:ea typeface="MS PGothic" pitchFamily="34" charset="-128"/>
          <a:cs typeface="MS PGothic" charset="0"/>
        </a:defRPr>
      </a:lvl4pPr>
      <a:lvl5pPr algn="ctr" defTabSz="749300" rtl="0" eaLnBrk="0" fontAlgn="base" hangingPunct="0">
        <a:spcBef>
          <a:spcPct val="0"/>
        </a:spcBef>
        <a:spcAft>
          <a:spcPct val="0"/>
        </a:spcAft>
        <a:defRPr sz="7200">
          <a:solidFill>
            <a:srgbClr val="FFFFFF"/>
          </a:solidFill>
          <a:latin typeface="Arial Black" charset="0"/>
          <a:ea typeface="MS PGothic" pitchFamily="34" charset="-128"/>
          <a:cs typeface="MS PGothic" charset="0"/>
        </a:defRPr>
      </a:lvl5pPr>
      <a:lvl6pPr marL="457200" algn="ctr" defTabSz="749300" rtl="0" fontAlgn="base">
        <a:spcBef>
          <a:spcPct val="0"/>
        </a:spcBef>
        <a:spcAft>
          <a:spcPct val="0"/>
        </a:spcAft>
        <a:defRPr sz="7200">
          <a:solidFill>
            <a:schemeClr val="tx2"/>
          </a:solidFill>
          <a:latin typeface="Arial Black" charset="0"/>
        </a:defRPr>
      </a:lvl6pPr>
      <a:lvl7pPr marL="914400" algn="ctr" defTabSz="749300" rtl="0" fontAlgn="base">
        <a:spcBef>
          <a:spcPct val="0"/>
        </a:spcBef>
        <a:spcAft>
          <a:spcPct val="0"/>
        </a:spcAft>
        <a:defRPr sz="7200">
          <a:solidFill>
            <a:schemeClr val="tx2"/>
          </a:solidFill>
          <a:latin typeface="Arial Black" charset="0"/>
        </a:defRPr>
      </a:lvl7pPr>
      <a:lvl8pPr marL="1371600" algn="ctr" defTabSz="749300" rtl="0" fontAlgn="base">
        <a:spcBef>
          <a:spcPct val="0"/>
        </a:spcBef>
        <a:spcAft>
          <a:spcPct val="0"/>
        </a:spcAft>
        <a:defRPr sz="7200">
          <a:solidFill>
            <a:schemeClr val="tx2"/>
          </a:solidFill>
          <a:latin typeface="Arial Black" charset="0"/>
        </a:defRPr>
      </a:lvl8pPr>
      <a:lvl9pPr marL="1828800" algn="ctr" defTabSz="749300" rtl="0" fontAlgn="base">
        <a:spcBef>
          <a:spcPct val="0"/>
        </a:spcBef>
        <a:spcAft>
          <a:spcPct val="0"/>
        </a:spcAft>
        <a:defRPr sz="7200">
          <a:solidFill>
            <a:schemeClr val="tx2"/>
          </a:solidFill>
          <a:latin typeface="Arial Black" charset="0"/>
        </a:defRPr>
      </a:lvl9pPr>
    </p:titleStyle>
    <p:bodyStyle>
      <a:lvl1pPr marL="280988" indent="-280988" algn="l" defTabSz="749300" rtl="0" eaLnBrk="0" fontAlgn="base" hangingPunct="0">
        <a:spcBef>
          <a:spcPct val="20000"/>
        </a:spcBef>
        <a:spcAft>
          <a:spcPct val="0"/>
        </a:spcAft>
        <a:buChar char="•"/>
        <a:defRPr sz="2400">
          <a:solidFill>
            <a:schemeClr val="tx2"/>
          </a:solidFill>
          <a:latin typeface="+mn-lt"/>
          <a:ea typeface="MS PGothic" pitchFamily="34" charset="-128"/>
          <a:cs typeface="MS PGothic" charset="0"/>
        </a:defRPr>
      </a:lvl1pPr>
      <a:lvl2pPr marL="606425" indent="-231775" algn="l" defTabSz="749300" rtl="0" eaLnBrk="0" fontAlgn="base" hangingPunct="0">
        <a:spcBef>
          <a:spcPct val="20000"/>
        </a:spcBef>
        <a:spcAft>
          <a:spcPct val="0"/>
        </a:spcAft>
        <a:buChar char="–"/>
        <a:defRPr sz="2400">
          <a:solidFill>
            <a:schemeClr val="tx2"/>
          </a:solidFill>
          <a:latin typeface="+mn-lt"/>
          <a:ea typeface="MS PGothic" pitchFamily="34" charset="-128"/>
          <a:cs typeface="MS PGothic" charset="0"/>
        </a:defRPr>
      </a:lvl2pPr>
      <a:lvl3pPr marL="938213" indent="-188913" algn="l" defTabSz="749300"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3pPr>
      <a:lvl4pPr marL="1312863" indent="-187325" algn="l" defTabSz="749300" rtl="0" eaLnBrk="0" fontAlgn="base" hangingPunct="0">
        <a:spcBef>
          <a:spcPct val="20000"/>
        </a:spcBef>
        <a:spcAft>
          <a:spcPct val="0"/>
        </a:spcAft>
        <a:buChar char="–"/>
        <a:defRPr sz="1600">
          <a:solidFill>
            <a:schemeClr val="tx1"/>
          </a:solidFill>
          <a:latin typeface="+mn-lt"/>
          <a:ea typeface="MS PGothic" pitchFamily="34" charset="-128"/>
          <a:cs typeface="MS PGothic" charset="0"/>
        </a:defRPr>
      </a:lvl4pPr>
      <a:lvl5pPr marL="1687513" indent="-187325" algn="l" defTabSz="749300" rtl="0" eaLnBrk="0" fontAlgn="base" hangingPunct="0">
        <a:spcBef>
          <a:spcPct val="20000"/>
        </a:spcBef>
        <a:spcAft>
          <a:spcPct val="0"/>
        </a:spcAft>
        <a:buChar char="»"/>
        <a:defRPr sz="1600">
          <a:solidFill>
            <a:schemeClr val="tx1"/>
          </a:solidFill>
          <a:latin typeface="+mn-lt"/>
          <a:ea typeface="MS PGothic" pitchFamily="34" charset="-128"/>
          <a:cs typeface="MS PGothic" charset="0"/>
        </a:defRPr>
      </a:lvl5pPr>
      <a:lvl6pPr marL="2144713" indent="-187325" algn="l" defTabSz="749300" rtl="0" fontAlgn="base">
        <a:spcBef>
          <a:spcPct val="20000"/>
        </a:spcBef>
        <a:spcAft>
          <a:spcPct val="0"/>
        </a:spcAft>
        <a:buChar char="»"/>
        <a:defRPr sz="1600">
          <a:solidFill>
            <a:schemeClr val="tx1"/>
          </a:solidFill>
          <a:latin typeface="+mn-lt"/>
          <a:ea typeface="ＭＳ Ｐゴシック" charset="-128"/>
        </a:defRPr>
      </a:lvl6pPr>
      <a:lvl7pPr marL="2601913" indent="-187325" algn="l" defTabSz="749300" rtl="0" fontAlgn="base">
        <a:spcBef>
          <a:spcPct val="20000"/>
        </a:spcBef>
        <a:spcAft>
          <a:spcPct val="0"/>
        </a:spcAft>
        <a:buChar char="»"/>
        <a:defRPr sz="1600">
          <a:solidFill>
            <a:schemeClr val="tx1"/>
          </a:solidFill>
          <a:latin typeface="+mn-lt"/>
          <a:ea typeface="ＭＳ Ｐゴシック" charset="-128"/>
        </a:defRPr>
      </a:lvl7pPr>
      <a:lvl8pPr marL="3059113" indent="-187325" algn="l" defTabSz="749300" rtl="0" fontAlgn="base">
        <a:spcBef>
          <a:spcPct val="20000"/>
        </a:spcBef>
        <a:spcAft>
          <a:spcPct val="0"/>
        </a:spcAft>
        <a:buChar char="»"/>
        <a:defRPr sz="1600">
          <a:solidFill>
            <a:schemeClr val="tx1"/>
          </a:solidFill>
          <a:latin typeface="+mn-lt"/>
          <a:ea typeface="ＭＳ Ｐゴシック" charset="-128"/>
        </a:defRPr>
      </a:lvl8pPr>
      <a:lvl9pPr marL="3516313" indent="-187325" algn="l" defTabSz="749300" rtl="0" fontAlgn="base">
        <a:spcBef>
          <a:spcPct val="20000"/>
        </a:spcBef>
        <a:spcAft>
          <a:spcPct val="0"/>
        </a:spcAft>
        <a:buChar char="»"/>
        <a:defRPr sz="1600">
          <a:solidFill>
            <a:schemeClr val="tx1"/>
          </a:solidFill>
          <a:latin typeface="+mn-lt"/>
          <a:ea typeface="ＭＳ Ｐゴシック" charset="-128"/>
        </a:defRPr>
      </a:lvl9pPr>
    </p:bodyStyle>
    <p:otherStyle>
      <a:defPPr>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CEF0F8"/>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95EA915C-87A8-5044-BB0D-E37F2076BD1C}"/>
              </a:ext>
            </a:extLst>
          </p:cNvPr>
          <p:cNvSpPr>
            <a:spLocks noChangeArrowheads="1"/>
          </p:cNvSpPr>
          <p:nvPr/>
        </p:nvSpPr>
        <p:spPr bwMode="auto">
          <a:xfrm>
            <a:off x="0" y="0"/>
            <a:ext cx="30275213" cy="54737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2051" name="Rectangle 3">
            <a:extLst>
              <a:ext uri="{FF2B5EF4-FFF2-40B4-BE49-F238E27FC236}">
                <a16:creationId xmlns:a16="http://schemas.microsoft.com/office/drawing/2014/main" id="{BEC338B2-7262-EB4B-85D8-379E00874EE1}"/>
              </a:ext>
            </a:extLst>
          </p:cNvPr>
          <p:cNvSpPr>
            <a:spLocks noChangeArrowheads="1"/>
          </p:cNvSpPr>
          <p:nvPr/>
        </p:nvSpPr>
        <p:spPr bwMode="auto">
          <a:xfrm>
            <a:off x="646113" y="6248400"/>
            <a:ext cx="6880225" cy="35625088"/>
          </a:xfrm>
          <a:prstGeom prst="rect">
            <a:avLst/>
          </a:prstGeom>
          <a:solidFill>
            <a:schemeClr val="bg2"/>
          </a:solidFill>
          <a:ln w="9525">
            <a:solidFill>
              <a:schemeClr val="tx1"/>
            </a:solidFill>
            <a:miter lim="800000"/>
            <a:headEnd/>
            <a:tailEnd/>
          </a:ln>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2052" name="Rectangle 6">
            <a:extLst>
              <a:ext uri="{FF2B5EF4-FFF2-40B4-BE49-F238E27FC236}">
                <a16:creationId xmlns:a16="http://schemas.microsoft.com/office/drawing/2014/main" id="{142BA26F-1AF0-4FCD-B26E-14C85B0F7A7D}"/>
              </a:ext>
            </a:extLst>
          </p:cNvPr>
          <p:cNvSpPr>
            <a:spLocks noGrp="1" noChangeArrowheads="1"/>
          </p:cNvSpPr>
          <p:nvPr>
            <p:ph type="title"/>
          </p:nvPr>
        </p:nvSpPr>
        <p:spPr bwMode="auto">
          <a:xfrm>
            <a:off x="661988" y="1655763"/>
            <a:ext cx="28919487"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857" tIns="37421" rIns="74857" bIns="37421" numCol="1" anchor="ctr" anchorCtr="0" compatLnSpc="1">
            <a:prstTxWarp prst="textNoShape">
              <a:avLst/>
            </a:prstTxWarp>
          </a:bodyPr>
          <a:lstStyle/>
          <a:p>
            <a:pPr lvl="0"/>
            <a:r>
              <a:rPr lang="en-US" altLang="fr-FR"/>
              <a:t>Click to edit Master title style</a:t>
            </a:r>
          </a:p>
        </p:txBody>
      </p:sp>
      <p:sp>
        <p:nvSpPr>
          <p:cNvPr id="2053" name="Rectangle 7">
            <a:extLst>
              <a:ext uri="{FF2B5EF4-FFF2-40B4-BE49-F238E27FC236}">
                <a16:creationId xmlns:a16="http://schemas.microsoft.com/office/drawing/2014/main" id="{8D633AD4-A049-DBC8-4F04-433F93ECDAB3}"/>
              </a:ext>
            </a:extLst>
          </p:cNvPr>
          <p:cNvSpPr>
            <a:spLocks noGrp="1" noChangeArrowheads="1"/>
          </p:cNvSpPr>
          <p:nvPr>
            <p:ph type="body" idx="1"/>
          </p:nvPr>
        </p:nvSpPr>
        <p:spPr bwMode="auto">
          <a:xfrm>
            <a:off x="646113" y="6264275"/>
            <a:ext cx="6880225" cy="3562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346" tIns="374346" rIns="374346" bIns="374346" numCol="1" anchor="t" anchorCtr="0" compatLnSpc="1">
            <a:prstTxWarp prst="textNoShape">
              <a:avLst/>
            </a:prstTxWarp>
          </a:bodyPr>
          <a:lstStyle/>
          <a:p>
            <a:pPr lvl="0"/>
            <a:r>
              <a:rPr lang="en-US" altLang="fr-FR"/>
              <a:t>Click to edit Master text styles</a:t>
            </a:r>
          </a:p>
          <a:p>
            <a:pPr lvl="1"/>
            <a:r>
              <a:rPr lang="en-US" altLang="fr-FR"/>
              <a:t>Second level</a:t>
            </a:r>
          </a:p>
        </p:txBody>
      </p:sp>
      <p:sp>
        <p:nvSpPr>
          <p:cNvPr id="2054" name="Rectangle 8">
            <a:extLst>
              <a:ext uri="{FF2B5EF4-FFF2-40B4-BE49-F238E27FC236}">
                <a16:creationId xmlns:a16="http://schemas.microsoft.com/office/drawing/2014/main" id="{269D22D5-5E7D-7D4D-8D11-DD613FDD827A}"/>
              </a:ext>
            </a:extLst>
          </p:cNvPr>
          <p:cNvSpPr>
            <a:spLocks noChangeArrowheads="1"/>
          </p:cNvSpPr>
          <p:nvPr/>
        </p:nvSpPr>
        <p:spPr bwMode="auto">
          <a:xfrm>
            <a:off x="0" y="0"/>
            <a:ext cx="30275213" cy="4280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2055" name="Rectangle 9">
            <a:extLst>
              <a:ext uri="{FF2B5EF4-FFF2-40B4-BE49-F238E27FC236}">
                <a16:creationId xmlns:a16="http://schemas.microsoft.com/office/drawing/2014/main" id="{E4C6E94E-56F8-D74B-A499-6528ABD80E29}"/>
              </a:ext>
            </a:extLst>
          </p:cNvPr>
          <p:cNvSpPr>
            <a:spLocks noChangeArrowheads="1"/>
          </p:cNvSpPr>
          <p:nvPr/>
        </p:nvSpPr>
        <p:spPr bwMode="auto">
          <a:xfrm>
            <a:off x="7926388" y="6248400"/>
            <a:ext cx="14322425" cy="35625088"/>
          </a:xfrm>
          <a:prstGeom prst="rect">
            <a:avLst/>
          </a:prstGeom>
          <a:solidFill>
            <a:schemeClr val="bg2"/>
          </a:solidFill>
          <a:ln w="9525">
            <a:solidFill>
              <a:schemeClr val="tx1"/>
            </a:solidFill>
            <a:miter lim="800000"/>
            <a:headEnd/>
            <a:tailEnd/>
          </a:ln>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2056" name="Rectangle 11">
            <a:extLst>
              <a:ext uri="{FF2B5EF4-FFF2-40B4-BE49-F238E27FC236}">
                <a16:creationId xmlns:a16="http://schemas.microsoft.com/office/drawing/2014/main" id="{4C7DA45B-F8F3-DA40-AB9C-6C2D45F5FE56}"/>
              </a:ext>
            </a:extLst>
          </p:cNvPr>
          <p:cNvSpPr>
            <a:spLocks noChangeArrowheads="1"/>
          </p:cNvSpPr>
          <p:nvPr/>
        </p:nvSpPr>
        <p:spPr bwMode="auto">
          <a:xfrm>
            <a:off x="22696488" y="6248400"/>
            <a:ext cx="6884987" cy="35625088"/>
          </a:xfrm>
          <a:prstGeom prst="rect">
            <a:avLst/>
          </a:prstGeom>
          <a:solidFill>
            <a:schemeClr val="bg2"/>
          </a:solidFill>
          <a:ln w="9525">
            <a:solidFill>
              <a:schemeClr val="tx1"/>
            </a:solidFill>
            <a:miter lim="800000"/>
            <a:headEnd/>
            <a:tailEnd/>
          </a:ln>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2057" name="Text Box 14">
            <a:extLst>
              <a:ext uri="{FF2B5EF4-FFF2-40B4-BE49-F238E27FC236}">
                <a16:creationId xmlns:a16="http://schemas.microsoft.com/office/drawing/2014/main" id="{62B71F04-6BDC-7842-B92B-36BE9A331871}"/>
              </a:ext>
            </a:extLst>
          </p:cNvPr>
          <p:cNvSpPr txBox="1">
            <a:spLocks noChangeArrowheads="1"/>
          </p:cNvSpPr>
          <p:nvPr userDrawn="1"/>
        </p:nvSpPr>
        <p:spPr bwMode="auto">
          <a:xfrm>
            <a:off x="646113" y="42260838"/>
            <a:ext cx="3308350" cy="155575"/>
          </a:xfrm>
          <a:prstGeom prst="rect">
            <a:avLst/>
          </a:prstGeom>
          <a:noFill/>
          <a:ln>
            <a:noFill/>
          </a:ln>
        </p:spPr>
        <p:txBody>
          <a:bodyPr lIns="74857" tIns="37421" rIns="74857" bIns="37421">
            <a:spAutoFit/>
          </a:bodyPr>
          <a:lstStyle>
            <a:lvl1pPr defTabSz="749300" eaLnBrk="0" hangingPunct="0">
              <a:defRPr sz="2400">
                <a:solidFill>
                  <a:schemeClr val="tx1"/>
                </a:solidFill>
                <a:latin typeface="Arial Narrow" pitchFamily="34" charset="0"/>
                <a:ea typeface="ＭＳ Ｐゴシック"/>
                <a:cs typeface="ＭＳ Ｐゴシック"/>
              </a:defRPr>
            </a:lvl1pPr>
            <a:lvl2pPr marL="742950" indent="-285750" defTabSz="749300" eaLnBrk="0" hangingPunct="0">
              <a:defRPr sz="2400">
                <a:solidFill>
                  <a:schemeClr val="tx1"/>
                </a:solidFill>
                <a:latin typeface="Arial Narrow" pitchFamily="34" charset="0"/>
                <a:ea typeface="ＭＳ Ｐゴシック"/>
                <a:cs typeface="ＭＳ Ｐゴシック"/>
              </a:defRPr>
            </a:lvl2pPr>
            <a:lvl3pPr marL="1143000" indent="-228600" defTabSz="749300" eaLnBrk="0" hangingPunct="0">
              <a:defRPr sz="2400">
                <a:solidFill>
                  <a:schemeClr val="tx1"/>
                </a:solidFill>
                <a:latin typeface="Arial Narrow" pitchFamily="34" charset="0"/>
                <a:ea typeface="ＭＳ Ｐゴシック"/>
                <a:cs typeface="ＭＳ Ｐゴシック"/>
              </a:defRPr>
            </a:lvl3pPr>
            <a:lvl4pPr marL="1600200" indent="-228600" defTabSz="749300" eaLnBrk="0" hangingPunct="0">
              <a:defRPr sz="2400">
                <a:solidFill>
                  <a:schemeClr val="tx1"/>
                </a:solidFill>
                <a:latin typeface="Arial Narrow" pitchFamily="34" charset="0"/>
                <a:ea typeface="ＭＳ Ｐゴシック"/>
                <a:cs typeface="ＭＳ Ｐゴシック"/>
              </a:defRPr>
            </a:lvl4pPr>
            <a:lvl5pPr marL="2057400" indent="-228600" defTabSz="749300" eaLnBrk="0" hangingPunct="0">
              <a:defRPr sz="2400">
                <a:solidFill>
                  <a:schemeClr val="tx1"/>
                </a:solidFill>
                <a:latin typeface="Arial Narrow" pitchFamily="34" charset="0"/>
                <a:ea typeface="ＭＳ Ｐゴシック"/>
                <a:cs typeface="ＭＳ Ｐゴシック"/>
              </a:defRPr>
            </a:lvl5pPr>
            <a:lvl6pPr marL="25146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6pPr>
            <a:lvl7pPr marL="29718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7pPr>
            <a:lvl8pPr marL="34290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8pPr>
            <a:lvl9pPr marL="38862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9pPr>
          </a:lstStyle>
          <a:p>
            <a:pPr>
              <a:lnSpc>
                <a:spcPct val="65000"/>
              </a:lnSpc>
              <a:spcBef>
                <a:spcPct val="50000"/>
              </a:spcBef>
              <a:defRPr/>
            </a:pPr>
            <a:r>
              <a:rPr lang="en-US" sz="800" b="1">
                <a:latin typeface="Arial" pitchFamily="34" charset="0"/>
              </a:rPr>
              <a:t>Poster template by ResearchPosters.co.za</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749300" rtl="0" eaLnBrk="0" fontAlgn="base" hangingPunct="0">
        <a:spcBef>
          <a:spcPct val="0"/>
        </a:spcBef>
        <a:spcAft>
          <a:spcPct val="0"/>
        </a:spcAft>
        <a:defRPr sz="7100">
          <a:solidFill>
            <a:schemeClr val="bg1"/>
          </a:solidFill>
          <a:latin typeface="+mj-lt"/>
          <a:ea typeface="MS PGothic" pitchFamily="34" charset="-128"/>
          <a:cs typeface="MS PGothic" charset="0"/>
        </a:defRPr>
      </a:lvl1pPr>
      <a:lvl2pPr algn="ctr" defTabSz="749300" rtl="0" eaLnBrk="0" fontAlgn="base" hangingPunct="0">
        <a:spcBef>
          <a:spcPct val="0"/>
        </a:spcBef>
        <a:spcAft>
          <a:spcPct val="0"/>
        </a:spcAft>
        <a:defRPr sz="7100">
          <a:solidFill>
            <a:schemeClr val="bg1"/>
          </a:solidFill>
          <a:latin typeface="Arial Black" charset="0"/>
          <a:ea typeface="MS PGothic" pitchFamily="34" charset="-128"/>
          <a:cs typeface="MS PGothic" charset="0"/>
        </a:defRPr>
      </a:lvl2pPr>
      <a:lvl3pPr algn="ctr" defTabSz="749300" rtl="0" eaLnBrk="0" fontAlgn="base" hangingPunct="0">
        <a:spcBef>
          <a:spcPct val="0"/>
        </a:spcBef>
        <a:spcAft>
          <a:spcPct val="0"/>
        </a:spcAft>
        <a:defRPr sz="7100">
          <a:solidFill>
            <a:schemeClr val="bg1"/>
          </a:solidFill>
          <a:latin typeface="Arial Black" charset="0"/>
          <a:ea typeface="MS PGothic" pitchFamily="34" charset="-128"/>
          <a:cs typeface="MS PGothic" charset="0"/>
        </a:defRPr>
      </a:lvl3pPr>
      <a:lvl4pPr algn="ctr" defTabSz="749300" rtl="0" eaLnBrk="0" fontAlgn="base" hangingPunct="0">
        <a:spcBef>
          <a:spcPct val="0"/>
        </a:spcBef>
        <a:spcAft>
          <a:spcPct val="0"/>
        </a:spcAft>
        <a:defRPr sz="7100">
          <a:solidFill>
            <a:schemeClr val="bg1"/>
          </a:solidFill>
          <a:latin typeface="Arial Black" charset="0"/>
          <a:ea typeface="MS PGothic" pitchFamily="34" charset="-128"/>
          <a:cs typeface="MS PGothic" charset="0"/>
        </a:defRPr>
      </a:lvl4pPr>
      <a:lvl5pPr algn="ctr" defTabSz="749300" rtl="0" eaLnBrk="0" fontAlgn="base" hangingPunct="0">
        <a:spcBef>
          <a:spcPct val="0"/>
        </a:spcBef>
        <a:spcAft>
          <a:spcPct val="0"/>
        </a:spcAft>
        <a:defRPr sz="7100">
          <a:solidFill>
            <a:schemeClr val="bg1"/>
          </a:solidFill>
          <a:latin typeface="Arial Black" charset="0"/>
          <a:ea typeface="MS PGothic" pitchFamily="34" charset="-128"/>
          <a:cs typeface="MS PGothic" charset="0"/>
        </a:defRPr>
      </a:lvl5pPr>
      <a:lvl6pPr marL="457200" algn="ctr" defTabSz="749300" rtl="0" fontAlgn="base">
        <a:spcBef>
          <a:spcPct val="0"/>
        </a:spcBef>
        <a:spcAft>
          <a:spcPct val="0"/>
        </a:spcAft>
        <a:defRPr sz="7100">
          <a:solidFill>
            <a:schemeClr val="tx2"/>
          </a:solidFill>
          <a:latin typeface="Arial Black" charset="0"/>
        </a:defRPr>
      </a:lvl6pPr>
      <a:lvl7pPr marL="914400" algn="ctr" defTabSz="749300" rtl="0" fontAlgn="base">
        <a:spcBef>
          <a:spcPct val="0"/>
        </a:spcBef>
        <a:spcAft>
          <a:spcPct val="0"/>
        </a:spcAft>
        <a:defRPr sz="7100">
          <a:solidFill>
            <a:schemeClr val="tx2"/>
          </a:solidFill>
          <a:latin typeface="Arial Black" charset="0"/>
        </a:defRPr>
      </a:lvl7pPr>
      <a:lvl8pPr marL="1371600" algn="ctr" defTabSz="749300" rtl="0" fontAlgn="base">
        <a:spcBef>
          <a:spcPct val="0"/>
        </a:spcBef>
        <a:spcAft>
          <a:spcPct val="0"/>
        </a:spcAft>
        <a:defRPr sz="7100">
          <a:solidFill>
            <a:schemeClr val="tx2"/>
          </a:solidFill>
          <a:latin typeface="Arial Black" charset="0"/>
        </a:defRPr>
      </a:lvl8pPr>
      <a:lvl9pPr marL="1828800" algn="ctr" defTabSz="749300" rtl="0" fontAlgn="base">
        <a:spcBef>
          <a:spcPct val="0"/>
        </a:spcBef>
        <a:spcAft>
          <a:spcPct val="0"/>
        </a:spcAft>
        <a:defRPr sz="7100">
          <a:solidFill>
            <a:schemeClr val="tx2"/>
          </a:solidFill>
          <a:latin typeface="Arial Black" charset="0"/>
        </a:defRPr>
      </a:lvl9pPr>
    </p:titleStyle>
    <p:bodyStyle>
      <a:lvl1pPr marL="280988" indent="-280988" algn="l" defTabSz="749300" rtl="0" eaLnBrk="0" fontAlgn="base" hangingPunct="0">
        <a:spcBef>
          <a:spcPct val="20000"/>
        </a:spcBef>
        <a:spcAft>
          <a:spcPct val="0"/>
        </a:spcAft>
        <a:buChar char="•"/>
        <a:defRPr sz="2400">
          <a:solidFill>
            <a:schemeClr val="tx2"/>
          </a:solidFill>
          <a:latin typeface="+mn-lt"/>
          <a:ea typeface="MS PGothic" pitchFamily="34" charset="-128"/>
          <a:cs typeface="MS PGothic" charset="0"/>
        </a:defRPr>
      </a:lvl1pPr>
      <a:lvl2pPr marL="606425" indent="-231775" algn="l" defTabSz="749300" rtl="0" eaLnBrk="0" fontAlgn="base" hangingPunct="0">
        <a:spcBef>
          <a:spcPct val="20000"/>
        </a:spcBef>
        <a:spcAft>
          <a:spcPct val="0"/>
        </a:spcAft>
        <a:buChar char="–"/>
        <a:defRPr sz="2400">
          <a:solidFill>
            <a:schemeClr val="tx2"/>
          </a:solidFill>
          <a:latin typeface="+mn-lt"/>
          <a:ea typeface="MS PGothic" pitchFamily="34" charset="-128"/>
          <a:cs typeface="MS PGothic" charset="0"/>
        </a:defRPr>
      </a:lvl2pPr>
      <a:lvl3pPr marL="938213" indent="-188913" algn="l" defTabSz="749300"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3pPr>
      <a:lvl4pPr marL="1312863" indent="-187325" algn="l" defTabSz="749300" rtl="0" eaLnBrk="0" fontAlgn="base" hangingPunct="0">
        <a:spcBef>
          <a:spcPct val="20000"/>
        </a:spcBef>
        <a:spcAft>
          <a:spcPct val="0"/>
        </a:spcAft>
        <a:buChar char="–"/>
        <a:defRPr sz="1600">
          <a:solidFill>
            <a:schemeClr val="tx1"/>
          </a:solidFill>
          <a:latin typeface="+mn-lt"/>
          <a:ea typeface="MS PGothic" pitchFamily="34" charset="-128"/>
          <a:cs typeface="MS PGothic" charset="0"/>
        </a:defRPr>
      </a:lvl4pPr>
      <a:lvl5pPr marL="1687513" indent="-187325" algn="l" defTabSz="749300" rtl="0" eaLnBrk="0" fontAlgn="base" hangingPunct="0">
        <a:spcBef>
          <a:spcPct val="20000"/>
        </a:spcBef>
        <a:spcAft>
          <a:spcPct val="0"/>
        </a:spcAft>
        <a:buChar char="»"/>
        <a:defRPr sz="1600">
          <a:solidFill>
            <a:schemeClr val="tx1"/>
          </a:solidFill>
          <a:latin typeface="+mn-lt"/>
          <a:ea typeface="MS PGothic" pitchFamily="34" charset="-128"/>
          <a:cs typeface="MS PGothic" charset="0"/>
        </a:defRPr>
      </a:lvl5pPr>
      <a:lvl6pPr marL="2144713" indent="-187325" algn="l" defTabSz="749300" rtl="0" fontAlgn="base">
        <a:spcBef>
          <a:spcPct val="20000"/>
        </a:spcBef>
        <a:spcAft>
          <a:spcPct val="0"/>
        </a:spcAft>
        <a:buChar char="»"/>
        <a:defRPr sz="1600">
          <a:solidFill>
            <a:schemeClr val="tx1"/>
          </a:solidFill>
          <a:latin typeface="+mn-lt"/>
          <a:ea typeface="ＭＳ Ｐゴシック" charset="-128"/>
        </a:defRPr>
      </a:lvl6pPr>
      <a:lvl7pPr marL="2601913" indent="-187325" algn="l" defTabSz="749300" rtl="0" fontAlgn="base">
        <a:spcBef>
          <a:spcPct val="20000"/>
        </a:spcBef>
        <a:spcAft>
          <a:spcPct val="0"/>
        </a:spcAft>
        <a:buChar char="»"/>
        <a:defRPr sz="1600">
          <a:solidFill>
            <a:schemeClr val="tx1"/>
          </a:solidFill>
          <a:latin typeface="+mn-lt"/>
          <a:ea typeface="ＭＳ Ｐゴシック" charset="-128"/>
        </a:defRPr>
      </a:lvl7pPr>
      <a:lvl8pPr marL="3059113" indent="-187325" algn="l" defTabSz="749300" rtl="0" fontAlgn="base">
        <a:spcBef>
          <a:spcPct val="20000"/>
        </a:spcBef>
        <a:spcAft>
          <a:spcPct val="0"/>
        </a:spcAft>
        <a:buChar char="»"/>
        <a:defRPr sz="1600">
          <a:solidFill>
            <a:schemeClr val="tx1"/>
          </a:solidFill>
          <a:latin typeface="+mn-lt"/>
          <a:ea typeface="ＭＳ Ｐゴシック" charset="-128"/>
        </a:defRPr>
      </a:lvl8pPr>
      <a:lvl9pPr marL="3516313" indent="-187325" algn="l" defTabSz="749300" rtl="0" fontAlgn="base">
        <a:spcBef>
          <a:spcPct val="20000"/>
        </a:spcBef>
        <a:spcAft>
          <a:spcPct val="0"/>
        </a:spcAft>
        <a:buChar char="»"/>
        <a:defRPr sz="1600">
          <a:solidFill>
            <a:schemeClr val="tx1"/>
          </a:solidFill>
          <a:latin typeface="+mn-lt"/>
          <a:ea typeface="ＭＳ Ｐゴシック" charset="-128"/>
        </a:defRPr>
      </a:lvl9pPr>
    </p:bodyStyle>
    <p:otherStyle>
      <a:defPPr>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CEF0F8"/>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857D8CEC-C970-5545-B1EC-2901675F4F2F}"/>
              </a:ext>
            </a:extLst>
          </p:cNvPr>
          <p:cNvSpPr>
            <a:spLocks noChangeArrowheads="1"/>
          </p:cNvSpPr>
          <p:nvPr/>
        </p:nvSpPr>
        <p:spPr bwMode="auto">
          <a:xfrm>
            <a:off x="0" y="0"/>
            <a:ext cx="30275213" cy="54737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3075" name="Rectangle 3">
            <a:extLst>
              <a:ext uri="{FF2B5EF4-FFF2-40B4-BE49-F238E27FC236}">
                <a16:creationId xmlns:a16="http://schemas.microsoft.com/office/drawing/2014/main" id="{46E7F514-0858-E645-8DCB-7B658256459F}"/>
              </a:ext>
            </a:extLst>
          </p:cNvPr>
          <p:cNvSpPr>
            <a:spLocks noChangeArrowheads="1"/>
          </p:cNvSpPr>
          <p:nvPr/>
        </p:nvSpPr>
        <p:spPr bwMode="auto">
          <a:xfrm>
            <a:off x="477838" y="6248400"/>
            <a:ext cx="29224287" cy="35625088"/>
          </a:xfrm>
          <a:prstGeom prst="rect">
            <a:avLst/>
          </a:prstGeom>
          <a:solidFill>
            <a:schemeClr val="bg2"/>
          </a:solidFill>
          <a:ln w="9525">
            <a:solidFill>
              <a:schemeClr val="tx1"/>
            </a:solidFill>
            <a:miter lim="800000"/>
            <a:headEnd/>
            <a:tailEnd/>
          </a:ln>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3076" name="Rectangle 6">
            <a:extLst>
              <a:ext uri="{FF2B5EF4-FFF2-40B4-BE49-F238E27FC236}">
                <a16:creationId xmlns:a16="http://schemas.microsoft.com/office/drawing/2014/main" id="{434CABF2-FBD3-DC17-C66D-C2DE9CCC00FB}"/>
              </a:ext>
            </a:extLst>
          </p:cNvPr>
          <p:cNvSpPr>
            <a:spLocks noGrp="1" noChangeArrowheads="1"/>
          </p:cNvSpPr>
          <p:nvPr>
            <p:ph type="title"/>
          </p:nvPr>
        </p:nvSpPr>
        <p:spPr bwMode="auto">
          <a:xfrm>
            <a:off x="661988" y="1655763"/>
            <a:ext cx="28919487"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857" tIns="37421" rIns="74857" bIns="37421" numCol="1" anchor="ctr" anchorCtr="0" compatLnSpc="1">
            <a:prstTxWarp prst="textNoShape">
              <a:avLst/>
            </a:prstTxWarp>
          </a:bodyPr>
          <a:lstStyle/>
          <a:p>
            <a:pPr lvl="0"/>
            <a:r>
              <a:rPr lang="en-US" altLang="fr-FR"/>
              <a:t>Click to edit Master title style</a:t>
            </a:r>
          </a:p>
        </p:txBody>
      </p:sp>
      <p:sp>
        <p:nvSpPr>
          <p:cNvPr id="3077" name="Rectangle 7">
            <a:extLst>
              <a:ext uri="{FF2B5EF4-FFF2-40B4-BE49-F238E27FC236}">
                <a16:creationId xmlns:a16="http://schemas.microsoft.com/office/drawing/2014/main" id="{05154360-BCAF-7F3D-37F8-4380AEDFEBBF}"/>
              </a:ext>
            </a:extLst>
          </p:cNvPr>
          <p:cNvSpPr>
            <a:spLocks noGrp="1" noChangeArrowheads="1"/>
          </p:cNvSpPr>
          <p:nvPr>
            <p:ph type="body" idx="1"/>
          </p:nvPr>
        </p:nvSpPr>
        <p:spPr bwMode="auto">
          <a:xfrm>
            <a:off x="477838" y="6248400"/>
            <a:ext cx="29103637" cy="3562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346" tIns="374346" rIns="374346" bIns="374346" numCol="1" anchor="t" anchorCtr="0" compatLnSpc="1">
            <a:prstTxWarp prst="textNoShape">
              <a:avLst/>
            </a:prstTxWarp>
          </a:bodyPr>
          <a:lstStyle/>
          <a:p>
            <a:pPr lvl="0"/>
            <a:r>
              <a:rPr lang="en-US" altLang="fr-FR"/>
              <a:t>Click to edit Master text styles</a:t>
            </a:r>
          </a:p>
          <a:p>
            <a:pPr lvl="1"/>
            <a:r>
              <a:rPr lang="en-US" altLang="fr-FR"/>
              <a:t>Second level</a:t>
            </a:r>
          </a:p>
        </p:txBody>
      </p:sp>
      <p:sp>
        <p:nvSpPr>
          <p:cNvPr id="3078" name="Rectangle 8">
            <a:extLst>
              <a:ext uri="{FF2B5EF4-FFF2-40B4-BE49-F238E27FC236}">
                <a16:creationId xmlns:a16="http://schemas.microsoft.com/office/drawing/2014/main" id="{4D49E4CC-BD61-6C48-B56D-E4FA3CBB2B65}"/>
              </a:ext>
            </a:extLst>
          </p:cNvPr>
          <p:cNvSpPr>
            <a:spLocks noChangeArrowheads="1"/>
          </p:cNvSpPr>
          <p:nvPr/>
        </p:nvSpPr>
        <p:spPr bwMode="auto">
          <a:xfrm>
            <a:off x="0" y="0"/>
            <a:ext cx="30275213" cy="4280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3079" name="Text Box 14">
            <a:extLst>
              <a:ext uri="{FF2B5EF4-FFF2-40B4-BE49-F238E27FC236}">
                <a16:creationId xmlns:a16="http://schemas.microsoft.com/office/drawing/2014/main" id="{77480CCC-379B-C247-8E45-12B7352B369C}"/>
              </a:ext>
            </a:extLst>
          </p:cNvPr>
          <p:cNvSpPr txBox="1">
            <a:spLocks noChangeArrowheads="1"/>
          </p:cNvSpPr>
          <p:nvPr userDrawn="1"/>
        </p:nvSpPr>
        <p:spPr bwMode="auto">
          <a:xfrm>
            <a:off x="477838" y="42244963"/>
            <a:ext cx="3308350" cy="158750"/>
          </a:xfrm>
          <a:prstGeom prst="rect">
            <a:avLst/>
          </a:prstGeom>
          <a:noFill/>
          <a:ln>
            <a:noFill/>
          </a:ln>
        </p:spPr>
        <p:txBody>
          <a:bodyPr lIns="74857" tIns="37421" rIns="74857" bIns="37421">
            <a:spAutoFit/>
          </a:bodyPr>
          <a:lstStyle>
            <a:lvl1pPr defTabSz="749300" eaLnBrk="0" hangingPunct="0">
              <a:defRPr sz="2400">
                <a:solidFill>
                  <a:schemeClr val="tx1"/>
                </a:solidFill>
                <a:latin typeface="Arial Narrow" pitchFamily="34" charset="0"/>
                <a:ea typeface="ＭＳ Ｐゴシック"/>
                <a:cs typeface="ＭＳ Ｐゴシック"/>
              </a:defRPr>
            </a:lvl1pPr>
            <a:lvl2pPr marL="742950" indent="-285750" defTabSz="749300" eaLnBrk="0" hangingPunct="0">
              <a:defRPr sz="2400">
                <a:solidFill>
                  <a:schemeClr val="tx1"/>
                </a:solidFill>
                <a:latin typeface="Arial Narrow" pitchFamily="34" charset="0"/>
                <a:ea typeface="ＭＳ Ｐゴシック"/>
                <a:cs typeface="ＭＳ Ｐゴシック"/>
              </a:defRPr>
            </a:lvl2pPr>
            <a:lvl3pPr marL="1143000" indent="-228600" defTabSz="749300" eaLnBrk="0" hangingPunct="0">
              <a:defRPr sz="2400">
                <a:solidFill>
                  <a:schemeClr val="tx1"/>
                </a:solidFill>
                <a:latin typeface="Arial Narrow" pitchFamily="34" charset="0"/>
                <a:ea typeface="ＭＳ Ｐゴシック"/>
                <a:cs typeface="ＭＳ Ｐゴシック"/>
              </a:defRPr>
            </a:lvl3pPr>
            <a:lvl4pPr marL="1600200" indent="-228600" defTabSz="749300" eaLnBrk="0" hangingPunct="0">
              <a:defRPr sz="2400">
                <a:solidFill>
                  <a:schemeClr val="tx1"/>
                </a:solidFill>
                <a:latin typeface="Arial Narrow" pitchFamily="34" charset="0"/>
                <a:ea typeface="ＭＳ Ｐゴシック"/>
                <a:cs typeface="ＭＳ Ｐゴシック"/>
              </a:defRPr>
            </a:lvl4pPr>
            <a:lvl5pPr marL="2057400" indent="-228600" defTabSz="749300" eaLnBrk="0" hangingPunct="0">
              <a:defRPr sz="2400">
                <a:solidFill>
                  <a:schemeClr val="tx1"/>
                </a:solidFill>
                <a:latin typeface="Arial Narrow" pitchFamily="34" charset="0"/>
                <a:ea typeface="ＭＳ Ｐゴシック"/>
                <a:cs typeface="ＭＳ Ｐゴシック"/>
              </a:defRPr>
            </a:lvl5pPr>
            <a:lvl6pPr marL="25146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6pPr>
            <a:lvl7pPr marL="29718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7pPr>
            <a:lvl8pPr marL="34290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8pPr>
            <a:lvl9pPr marL="38862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9pPr>
          </a:lstStyle>
          <a:p>
            <a:pPr>
              <a:lnSpc>
                <a:spcPct val="65000"/>
              </a:lnSpc>
              <a:spcBef>
                <a:spcPct val="50000"/>
              </a:spcBef>
              <a:defRPr/>
            </a:pPr>
            <a:r>
              <a:rPr lang="en-US" sz="800" b="1">
                <a:latin typeface="Arial" pitchFamily="34" charset="0"/>
              </a:rPr>
              <a:t>Poster template by ResearchPosters.co.za</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749300" rtl="0" eaLnBrk="0" fontAlgn="base" hangingPunct="0">
        <a:spcBef>
          <a:spcPct val="0"/>
        </a:spcBef>
        <a:spcAft>
          <a:spcPct val="0"/>
        </a:spcAft>
        <a:defRPr sz="7100">
          <a:solidFill>
            <a:schemeClr val="bg1"/>
          </a:solidFill>
          <a:latin typeface="+mj-lt"/>
          <a:ea typeface="MS PGothic" pitchFamily="34" charset="-128"/>
          <a:cs typeface="MS PGothic" charset="0"/>
        </a:defRPr>
      </a:lvl1pPr>
      <a:lvl2pPr algn="ctr" defTabSz="749300" rtl="0" eaLnBrk="0" fontAlgn="base" hangingPunct="0">
        <a:spcBef>
          <a:spcPct val="0"/>
        </a:spcBef>
        <a:spcAft>
          <a:spcPct val="0"/>
        </a:spcAft>
        <a:defRPr sz="7100">
          <a:solidFill>
            <a:schemeClr val="bg1"/>
          </a:solidFill>
          <a:latin typeface="Arial Black" charset="0"/>
          <a:ea typeface="MS PGothic" pitchFamily="34" charset="-128"/>
          <a:cs typeface="MS PGothic" charset="0"/>
        </a:defRPr>
      </a:lvl2pPr>
      <a:lvl3pPr algn="ctr" defTabSz="749300" rtl="0" eaLnBrk="0" fontAlgn="base" hangingPunct="0">
        <a:spcBef>
          <a:spcPct val="0"/>
        </a:spcBef>
        <a:spcAft>
          <a:spcPct val="0"/>
        </a:spcAft>
        <a:defRPr sz="7100">
          <a:solidFill>
            <a:schemeClr val="bg1"/>
          </a:solidFill>
          <a:latin typeface="Arial Black" charset="0"/>
          <a:ea typeface="MS PGothic" pitchFamily="34" charset="-128"/>
          <a:cs typeface="MS PGothic" charset="0"/>
        </a:defRPr>
      </a:lvl3pPr>
      <a:lvl4pPr algn="ctr" defTabSz="749300" rtl="0" eaLnBrk="0" fontAlgn="base" hangingPunct="0">
        <a:spcBef>
          <a:spcPct val="0"/>
        </a:spcBef>
        <a:spcAft>
          <a:spcPct val="0"/>
        </a:spcAft>
        <a:defRPr sz="7100">
          <a:solidFill>
            <a:schemeClr val="bg1"/>
          </a:solidFill>
          <a:latin typeface="Arial Black" charset="0"/>
          <a:ea typeface="MS PGothic" pitchFamily="34" charset="-128"/>
          <a:cs typeface="MS PGothic" charset="0"/>
        </a:defRPr>
      </a:lvl4pPr>
      <a:lvl5pPr algn="ctr" defTabSz="749300" rtl="0" eaLnBrk="0" fontAlgn="base" hangingPunct="0">
        <a:spcBef>
          <a:spcPct val="0"/>
        </a:spcBef>
        <a:spcAft>
          <a:spcPct val="0"/>
        </a:spcAft>
        <a:defRPr sz="7100">
          <a:solidFill>
            <a:schemeClr val="bg1"/>
          </a:solidFill>
          <a:latin typeface="Arial Black" charset="0"/>
          <a:ea typeface="MS PGothic" pitchFamily="34" charset="-128"/>
          <a:cs typeface="MS PGothic" charset="0"/>
        </a:defRPr>
      </a:lvl5pPr>
      <a:lvl6pPr marL="457200" algn="ctr" defTabSz="749300" rtl="0" fontAlgn="base">
        <a:spcBef>
          <a:spcPct val="0"/>
        </a:spcBef>
        <a:spcAft>
          <a:spcPct val="0"/>
        </a:spcAft>
        <a:defRPr sz="7100">
          <a:solidFill>
            <a:schemeClr val="tx2"/>
          </a:solidFill>
          <a:latin typeface="Arial Black" charset="0"/>
        </a:defRPr>
      </a:lvl6pPr>
      <a:lvl7pPr marL="914400" algn="ctr" defTabSz="749300" rtl="0" fontAlgn="base">
        <a:spcBef>
          <a:spcPct val="0"/>
        </a:spcBef>
        <a:spcAft>
          <a:spcPct val="0"/>
        </a:spcAft>
        <a:defRPr sz="7100">
          <a:solidFill>
            <a:schemeClr val="tx2"/>
          </a:solidFill>
          <a:latin typeface="Arial Black" charset="0"/>
        </a:defRPr>
      </a:lvl7pPr>
      <a:lvl8pPr marL="1371600" algn="ctr" defTabSz="749300" rtl="0" fontAlgn="base">
        <a:spcBef>
          <a:spcPct val="0"/>
        </a:spcBef>
        <a:spcAft>
          <a:spcPct val="0"/>
        </a:spcAft>
        <a:defRPr sz="7100">
          <a:solidFill>
            <a:schemeClr val="tx2"/>
          </a:solidFill>
          <a:latin typeface="Arial Black" charset="0"/>
        </a:defRPr>
      </a:lvl8pPr>
      <a:lvl9pPr marL="1828800" algn="ctr" defTabSz="749300" rtl="0" fontAlgn="base">
        <a:spcBef>
          <a:spcPct val="0"/>
        </a:spcBef>
        <a:spcAft>
          <a:spcPct val="0"/>
        </a:spcAft>
        <a:defRPr sz="7100">
          <a:solidFill>
            <a:schemeClr val="tx2"/>
          </a:solidFill>
          <a:latin typeface="Arial Black" charset="0"/>
        </a:defRPr>
      </a:lvl9pPr>
    </p:titleStyle>
    <p:bodyStyle>
      <a:lvl1pPr marL="280988" indent="-280988" algn="l" defTabSz="749300" rtl="0" eaLnBrk="0" fontAlgn="base" hangingPunct="0">
        <a:spcBef>
          <a:spcPct val="20000"/>
        </a:spcBef>
        <a:spcAft>
          <a:spcPct val="0"/>
        </a:spcAft>
        <a:buChar char="•"/>
        <a:defRPr sz="2400">
          <a:solidFill>
            <a:schemeClr val="tx2"/>
          </a:solidFill>
          <a:latin typeface="+mn-lt"/>
          <a:ea typeface="MS PGothic" pitchFamily="34" charset="-128"/>
          <a:cs typeface="MS PGothic" charset="0"/>
        </a:defRPr>
      </a:lvl1pPr>
      <a:lvl2pPr marL="606425" indent="-231775" algn="l" defTabSz="749300" rtl="0" eaLnBrk="0" fontAlgn="base" hangingPunct="0">
        <a:spcBef>
          <a:spcPct val="20000"/>
        </a:spcBef>
        <a:spcAft>
          <a:spcPct val="0"/>
        </a:spcAft>
        <a:buChar char="–"/>
        <a:defRPr sz="2400">
          <a:solidFill>
            <a:schemeClr val="tx2"/>
          </a:solidFill>
          <a:latin typeface="+mn-lt"/>
          <a:ea typeface="MS PGothic" pitchFamily="34" charset="-128"/>
          <a:cs typeface="MS PGothic" charset="0"/>
        </a:defRPr>
      </a:lvl2pPr>
      <a:lvl3pPr marL="938213" indent="-188913" algn="l" defTabSz="749300"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3pPr>
      <a:lvl4pPr marL="1312863" indent="-187325" algn="l" defTabSz="749300" rtl="0" eaLnBrk="0" fontAlgn="base" hangingPunct="0">
        <a:spcBef>
          <a:spcPct val="20000"/>
        </a:spcBef>
        <a:spcAft>
          <a:spcPct val="0"/>
        </a:spcAft>
        <a:buChar char="–"/>
        <a:defRPr sz="1600">
          <a:solidFill>
            <a:schemeClr val="tx1"/>
          </a:solidFill>
          <a:latin typeface="+mn-lt"/>
          <a:ea typeface="MS PGothic" pitchFamily="34" charset="-128"/>
          <a:cs typeface="MS PGothic" charset="0"/>
        </a:defRPr>
      </a:lvl4pPr>
      <a:lvl5pPr marL="1687513" indent="-187325" algn="l" defTabSz="749300" rtl="0" eaLnBrk="0" fontAlgn="base" hangingPunct="0">
        <a:spcBef>
          <a:spcPct val="20000"/>
        </a:spcBef>
        <a:spcAft>
          <a:spcPct val="0"/>
        </a:spcAft>
        <a:buChar char="»"/>
        <a:defRPr sz="1600">
          <a:solidFill>
            <a:schemeClr val="tx1"/>
          </a:solidFill>
          <a:latin typeface="+mn-lt"/>
          <a:ea typeface="MS PGothic" pitchFamily="34" charset="-128"/>
          <a:cs typeface="MS PGothic" charset="0"/>
        </a:defRPr>
      </a:lvl5pPr>
      <a:lvl6pPr marL="2144713" indent="-187325" algn="l" defTabSz="749300" rtl="0" fontAlgn="base">
        <a:spcBef>
          <a:spcPct val="20000"/>
        </a:spcBef>
        <a:spcAft>
          <a:spcPct val="0"/>
        </a:spcAft>
        <a:buChar char="»"/>
        <a:defRPr sz="1600">
          <a:solidFill>
            <a:schemeClr val="tx1"/>
          </a:solidFill>
          <a:latin typeface="+mn-lt"/>
          <a:ea typeface="ＭＳ Ｐゴシック" charset="-128"/>
        </a:defRPr>
      </a:lvl6pPr>
      <a:lvl7pPr marL="2601913" indent="-187325" algn="l" defTabSz="749300" rtl="0" fontAlgn="base">
        <a:spcBef>
          <a:spcPct val="20000"/>
        </a:spcBef>
        <a:spcAft>
          <a:spcPct val="0"/>
        </a:spcAft>
        <a:buChar char="»"/>
        <a:defRPr sz="1600">
          <a:solidFill>
            <a:schemeClr val="tx1"/>
          </a:solidFill>
          <a:latin typeface="+mn-lt"/>
          <a:ea typeface="ＭＳ Ｐゴシック" charset="-128"/>
        </a:defRPr>
      </a:lvl7pPr>
      <a:lvl8pPr marL="3059113" indent="-187325" algn="l" defTabSz="749300" rtl="0" fontAlgn="base">
        <a:spcBef>
          <a:spcPct val="20000"/>
        </a:spcBef>
        <a:spcAft>
          <a:spcPct val="0"/>
        </a:spcAft>
        <a:buChar char="»"/>
        <a:defRPr sz="1600">
          <a:solidFill>
            <a:schemeClr val="tx1"/>
          </a:solidFill>
          <a:latin typeface="+mn-lt"/>
          <a:ea typeface="ＭＳ Ｐゴシック" charset="-128"/>
        </a:defRPr>
      </a:lvl8pPr>
      <a:lvl9pPr marL="3516313" indent="-187325" algn="l" defTabSz="749300" rtl="0" fontAlgn="base">
        <a:spcBef>
          <a:spcPct val="20000"/>
        </a:spcBef>
        <a:spcAft>
          <a:spcPct val="0"/>
        </a:spcAft>
        <a:buChar char="»"/>
        <a:defRPr sz="1600">
          <a:solidFill>
            <a:schemeClr val="tx1"/>
          </a:solidFill>
          <a:latin typeface="+mn-lt"/>
          <a:ea typeface="ＭＳ Ｐゴシック" charset="-128"/>
        </a:defRPr>
      </a:lvl9pPr>
    </p:bodyStyle>
    <p:otherStyle>
      <a:defPPr>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5">
            <a:extLst>
              <a:ext uri="{FF2B5EF4-FFF2-40B4-BE49-F238E27FC236}">
                <a16:creationId xmlns:a16="http://schemas.microsoft.com/office/drawing/2014/main" id="{228F61FC-3AAB-3394-9DF6-655593FC71CF}"/>
              </a:ext>
            </a:extLst>
          </p:cNvPr>
          <p:cNvSpPr>
            <a:spLocks noChangeArrowheads="1"/>
          </p:cNvSpPr>
          <p:nvPr/>
        </p:nvSpPr>
        <p:spPr bwMode="auto">
          <a:xfrm>
            <a:off x="835416" y="1134739"/>
            <a:ext cx="23804738" cy="3691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4838" tIns="37413" rIns="74838" bIns="37413">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a:spcBef>
                <a:spcPct val="0"/>
              </a:spcBef>
              <a:buFontTx/>
              <a:buNone/>
            </a:pPr>
            <a:r>
              <a:rPr lang="en-US" altLang="fr-FR" sz="4100" b="1" dirty="0">
                <a:solidFill>
                  <a:schemeClr val="bg1"/>
                </a:solidFill>
              </a:rPr>
              <a:t>A Machine Learning Approach for the Prediction of Formability and Thermodynamic Stability </a:t>
            </a:r>
          </a:p>
          <a:p>
            <a:pPr algn="ctr">
              <a:spcBef>
                <a:spcPct val="0"/>
              </a:spcBef>
              <a:buFontTx/>
              <a:buNone/>
            </a:pPr>
            <a:r>
              <a:rPr lang="en-US" altLang="fr-FR" sz="4100" b="1" dirty="0">
                <a:solidFill>
                  <a:schemeClr val="bg1"/>
                </a:solidFill>
              </a:rPr>
              <a:t>of Single and Double Perovskite Oxides</a:t>
            </a:r>
          </a:p>
          <a:p>
            <a:pPr algn="ctr">
              <a:spcBef>
                <a:spcPct val="0"/>
              </a:spcBef>
              <a:buFontTx/>
              <a:buNone/>
            </a:pPr>
            <a:endParaRPr lang="en-US" altLang="fr-FR" sz="4100" b="1" dirty="0">
              <a:solidFill>
                <a:schemeClr val="bg1"/>
              </a:solidFill>
            </a:endParaRPr>
          </a:p>
          <a:p>
            <a:pPr algn="ctr">
              <a:spcBef>
                <a:spcPct val="0"/>
              </a:spcBef>
              <a:buFontTx/>
              <a:buNone/>
            </a:pPr>
            <a:r>
              <a:rPr lang="en-US" altLang="fr-FR" sz="2800" b="1" dirty="0" err="1">
                <a:solidFill>
                  <a:schemeClr val="bg1"/>
                </a:solidFill>
              </a:rPr>
              <a:t>Masrat</a:t>
            </a:r>
            <a:r>
              <a:rPr lang="en-US" altLang="fr-FR" sz="2800" b="1" dirty="0">
                <a:solidFill>
                  <a:schemeClr val="bg1"/>
                </a:solidFill>
              </a:rPr>
              <a:t> </a:t>
            </a:r>
            <a:r>
              <a:rPr lang="en-US" altLang="fr-FR" sz="2800" b="1" dirty="0" err="1">
                <a:solidFill>
                  <a:schemeClr val="bg1"/>
                </a:solidFill>
              </a:rPr>
              <a:t>Rasool</a:t>
            </a:r>
            <a:r>
              <a:rPr lang="en-US" altLang="fr-FR" sz="2800" b="1" baseline="30000" dirty="0" err="1">
                <a:solidFill>
                  <a:schemeClr val="bg1"/>
                </a:solidFill>
              </a:rPr>
              <a:t>a</a:t>
            </a:r>
            <a:r>
              <a:rPr lang="en-US" altLang="fr-FR" sz="2800" b="1" dirty="0">
                <a:solidFill>
                  <a:schemeClr val="bg1"/>
                </a:solidFill>
              </a:rPr>
              <a:t>, Samir  </a:t>
            </a:r>
            <a:r>
              <a:rPr lang="en-US" altLang="fr-FR" sz="2800" b="1" dirty="0" err="1">
                <a:solidFill>
                  <a:schemeClr val="bg1"/>
                </a:solidFill>
              </a:rPr>
              <a:t>Brahim</a:t>
            </a:r>
            <a:r>
              <a:rPr lang="en-US" altLang="fr-FR" sz="2800" b="1" dirty="0">
                <a:solidFill>
                  <a:schemeClr val="bg1"/>
                </a:solidFill>
              </a:rPr>
              <a:t> </a:t>
            </a:r>
            <a:r>
              <a:rPr lang="en-US" altLang="fr-FR" sz="2800" b="1">
                <a:solidFill>
                  <a:schemeClr val="bg1"/>
                </a:solidFill>
              </a:rPr>
              <a:t>Belhaouari</a:t>
            </a:r>
            <a:r>
              <a:rPr lang="en-US" altLang="fr-FR" sz="2800" b="1" baseline="30000">
                <a:solidFill>
                  <a:schemeClr val="bg1"/>
                </a:solidFill>
              </a:rPr>
              <a:t>a</a:t>
            </a:r>
            <a:r>
              <a:rPr lang="en-US" altLang="fr-FR" sz="2800" b="1" dirty="0">
                <a:solidFill>
                  <a:schemeClr val="bg1"/>
                </a:solidFill>
              </a:rPr>
              <a:t>, Fedwa El </a:t>
            </a:r>
            <a:r>
              <a:rPr lang="en-US" altLang="fr-FR" sz="2800" b="1" dirty="0" err="1">
                <a:solidFill>
                  <a:schemeClr val="bg1"/>
                </a:solidFill>
              </a:rPr>
              <a:t>Mellouhi</a:t>
            </a:r>
            <a:r>
              <a:rPr lang="en-US" altLang="fr-FR" sz="2800" b="1" baseline="30000" dirty="0" err="1">
                <a:solidFill>
                  <a:schemeClr val="bg1"/>
                </a:solidFill>
              </a:rPr>
              <a:t>b</a:t>
            </a:r>
            <a:endParaRPr lang="en-US" altLang="fr-FR" sz="2800" b="1" baseline="30000" dirty="0">
              <a:solidFill>
                <a:schemeClr val="bg1"/>
              </a:solidFill>
            </a:endParaRPr>
          </a:p>
          <a:p>
            <a:pPr algn="ctr">
              <a:spcBef>
                <a:spcPct val="0"/>
              </a:spcBef>
              <a:buFontTx/>
              <a:buNone/>
            </a:pPr>
            <a:endParaRPr lang="en-US" altLang="fr-FR" sz="2800" b="1" dirty="0">
              <a:solidFill>
                <a:schemeClr val="bg1"/>
              </a:solidFill>
            </a:endParaRPr>
          </a:p>
          <a:p>
            <a:pPr algn="ctr">
              <a:spcBef>
                <a:spcPct val="0"/>
              </a:spcBef>
              <a:buFontTx/>
              <a:buNone/>
            </a:pPr>
            <a:r>
              <a:rPr lang="en-US" altLang="fr-FR" sz="2800" b="1" baseline="30000" dirty="0" err="1">
                <a:solidFill>
                  <a:schemeClr val="bg1"/>
                </a:solidFill>
              </a:rPr>
              <a:t>a</a:t>
            </a:r>
            <a:r>
              <a:rPr lang="en-US" altLang="fr-FR" sz="2800" b="1" dirty="0" err="1">
                <a:solidFill>
                  <a:schemeClr val="bg1"/>
                </a:solidFill>
              </a:rPr>
              <a:t>College</a:t>
            </a:r>
            <a:r>
              <a:rPr lang="en-US" altLang="fr-FR" sz="2800" b="1" dirty="0">
                <a:solidFill>
                  <a:schemeClr val="bg1"/>
                </a:solidFill>
              </a:rPr>
              <a:t> of Science and Engineering, Hamad bin Khalifa University</a:t>
            </a:r>
          </a:p>
          <a:p>
            <a:pPr algn="ctr">
              <a:spcBef>
                <a:spcPct val="0"/>
              </a:spcBef>
              <a:buFontTx/>
              <a:buNone/>
            </a:pPr>
            <a:r>
              <a:rPr lang="en-US" altLang="fr-FR" sz="2800" b="1" baseline="30000" dirty="0" err="1">
                <a:solidFill>
                  <a:schemeClr val="bg1"/>
                </a:solidFill>
              </a:rPr>
              <a:t>b</a:t>
            </a:r>
            <a:r>
              <a:rPr lang="en-US" altLang="fr-FR" sz="2800" b="1" dirty="0" err="1">
                <a:solidFill>
                  <a:schemeClr val="bg1"/>
                </a:solidFill>
              </a:rPr>
              <a:t>Qatar</a:t>
            </a:r>
            <a:r>
              <a:rPr lang="en-US" altLang="fr-FR" sz="2800" b="1" dirty="0">
                <a:solidFill>
                  <a:schemeClr val="bg1"/>
                </a:solidFill>
              </a:rPr>
              <a:t> Environment &amp; Energy Research Institute, Hamad bin Khalifa University</a:t>
            </a:r>
          </a:p>
        </p:txBody>
      </p:sp>
      <p:sp>
        <p:nvSpPr>
          <p:cNvPr id="5122" name="Text Box 471">
            <a:extLst>
              <a:ext uri="{FF2B5EF4-FFF2-40B4-BE49-F238E27FC236}">
                <a16:creationId xmlns:a16="http://schemas.microsoft.com/office/drawing/2014/main" id="{FDC7D327-4B26-E221-CA28-A71F21AB4D57}"/>
              </a:ext>
            </a:extLst>
          </p:cNvPr>
          <p:cNvSpPr txBox="1">
            <a:spLocks noChangeArrowheads="1"/>
          </p:cNvSpPr>
          <p:nvPr/>
        </p:nvSpPr>
        <p:spPr bwMode="auto">
          <a:xfrm>
            <a:off x="652463" y="6181712"/>
            <a:ext cx="9321800" cy="6302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857" tIns="37421" rIns="74857" bIns="37421">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a:spcBef>
                <a:spcPct val="50000"/>
              </a:spcBef>
              <a:buFontTx/>
              <a:buNone/>
            </a:pPr>
            <a:r>
              <a:rPr lang="en-US" altLang="fr-FR" sz="3600" b="1" dirty="0">
                <a:solidFill>
                  <a:schemeClr val="bg1"/>
                </a:solidFill>
                <a:latin typeface="Arial Narrow" panose="020B0604020202020204" pitchFamily="34" charset="0"/>
              </a:rPr>
              <a:t>Abstract</a:t>
            </a:r>
          </a:p>
        </p:txBody>
      </p:sp>
      <p:sp>
        <p:nvSpPr>
          <p:cNvPr id="5123" name="Text Box 472">
            <a:extLst>
              <a:ext uri="{FF2B5EF4-FFF2-40B4-BE49-F238E27FC236}">
                <a16:creationId xmlns:a16="http://schemas.microsoft.com/office/drawing/2014/main" id="{7E5F30A8-F404-954B-EBCE-E0E7064A2555}"/>
              </a:ext>
            </a:extLst>
          </p:cNvPr>
          <p:cNvSpPr txBox="1">
            <a:spLocks noChangeArrowheads="1"/>
          </p:cNvSpPr>
          <p:nvPr/>
        </p:nvSpPr>
        <p:spPr bwMode="auto">
          <a:xfrm>
            <a:off x="625716" y="6576718"/>
            <a:ext cx="9317038" cy="8913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995" tIns="374995" rIns="374995" bIns="374995">
            <a:spAutoFit/>
          </a:bodyPr>
          <a:lstStyle>
            <a:lvl1pPr defTabSz="36004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36004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36004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just" eaLnBrk="1" hangingPunct="1">
              <a:spcBef>
                <a:spcPct val="0"/>
              </a:spcBef>
              <a:buNone/>
            </a:pPr>
            <a:r>
              <a:rPr lang="en-QA" dirty="0">
                <a:latin typeface="Fira Sans" panose="020B0503050000020004" pitchFamily="34" charset="0"/>
              </a:rPr>
              <a:t>Perovskite oxides' fascinating and versatile properties continue to pique widespread interest. These properties may be even more amenable to tuning if their compositional complexity is increased by using double perovskite-ordered configurations with multiple cations.The goal of this work is to optimally explore the vast chemical space of single and double oxide perovskites in search of new compositions that are likely to form stable compounds. We built ML models to predict the thermodynamic phase stability of perovskite oxides using data from the experimental literature and in-house density functional theory computations; these datasets, with 1505 and 3469 examples, respectively, represent the current state-of-the-art in the open literature on perovskite and double perovskite compounds[1] . Energy above the convex hull (E</a:t>
            </a:r>
            <a:r>
              <a:rPr lang="en-QA" baseline="-25000" dirty="0">
                <a:latin typeface="Fira Sans" panose="020B0503050000020004" pitchFamily="34" charset="0"/>
              </a:rPr>
              <a:t>hull</a:t>
            </a:r>
            <a:r>
              <a:rPr lang="en-QA" dirty="0">
                <a:latin typeface="Fira Sans" panose="020B0503050000020004" pitchFamily="34" charset="0"/>
              </a:rPr>
              <a:t>) was used as a direct measure of phase stability through convex hull analysis. The Ehull value of each perovskite compound was correlated with a total of 70 features based on elemental property data, but feature selection revealed that only 16 features were necessary to generate the most accurate models without significant overfitting.</a:t>
            </a:r>
          </a:p>
          <a:p>
            <a:pPr algn="just" eaLnBrk="1" hangingPunct="1">
              <a:spcBef>
                <a:spcPct val="0"/>
              </a:spcBef>
              <a:buFontTx/>
              <a:buNone/>
            </a:pPr>
            <a:endParaRPr lang="en-US" altLang="fr-FR" sz="2600" b="1" dirty="0">
              <a:latin typeface="Fira Sans" panose="020B0503050000020004" pitchFamily="34" charset="0"/>
              <a:cs typeface="Times New Roman" panose="02020603050405020304" pitchFamily="18" charset="0"/>
            </a:endParaRPr>
          </a:p>
        </p:txBody>
      </p:sp>
      <p:sp>
        <p:nvSpPr>
          <p:cNvPr id="5124" name="Text Box 473">
            <a:extLst>
              <a:ext uri="{FF2B5EF4-FFF2-40B4-BE49-F238E27FC236}">
                <a16:creationId xmlns:a16="http://schemas.microsoft.com/office/drawing/2014/main" id="{FD3E272B-19F6-A21B-1EC7-C6D89EAB69BD}"/>
              </a:ext>
            </a:extLst>
          </p:cNvPr>
          <p:cNvSpPr txBox="1">
            <a:spLocks noChangeArrowheads="1"/>
          </p:cNvSpPr>
          <p:nvPr/>
        </p:nvSpPr>
        <p:spPr bwMode="auto">
          <a:xfrm>
            <a:off x="652463" y="14662470"/>
            <a:ext cx="9321800" cy="63023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857" tIns="37421" rIns="74857" bIns="37421">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a:spcBef>
                <a:spcPct val="50000"/>
              </a:spcBef>
              <a:buFontTx/>
              <a:buNone/>
            </a:pPr>
            <a:r>
              <a:rPr lang="en-US" altLang="fr-FR" sz="3600" b="1" dirty="0">
                <a:solidFill>
                  <a:schemeClr val="bg1"/>
                </a:solidFill>
                <a:latin typeface="Arial Narrow" panose="020B0604020202020204" pitchFamily="34" charset="0"/>
              </a:rPr>
              <a:t>Methods</a:t>
            </a:r>
          </a:p>
        </p:txBody>
      </p:sp>
      <p:sp>
        <p:nvSpPr>
          <p:cNvPr id="5131" name="Text Box 490">
            <a:extLst>
              <a:ext uri="{FF2B5EF4-FFF2-40B4-BE49-F238E27FC236}">
                <a16:creationId xmlns:a16="http://schemas.microsoft.com/office/drawing/2014/main" id="{127A45D1-413F-D80A-7A0F-2E0E4C85A7BE}"/>
              </a:ext>
            </a:extLst>
          </p:cNvPr>
          <p:cNvSpPr txBox="1">
            <a:spLocks noChangeArrowheads="1"/>
          </p:cNvSpPr>
          <p:nvPr/>
        </p:nvSpPr>
        <p:spPr bwMode="auto">
          <a:xfrm>
            <a:off x="637114" y="29272854"/>
            <a:ext cx="9315450" cy="63023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857" tIns="37421" rIns="74857" bIns="37421">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a:spcBef>
                <a:spcPct val="50000"/>
              </a:spcBef>
              <a:buFontTx/>
              <a:buNone/>
            </a:pPr>
            <a:r>
              <a:rPr lang="en-US" altLang="fr-FR" sz="3600" b="1" dirty="0">
                <a:solidFill>
                  <a:srgbClr val="F8F8F8"/>
                </a:solidFill>
                <a:latin typeface="Arial Narrow" panose="020B0604020202020204" pitchFamily="34" charset="0"/>
              </a:rPr>
              <a:t>Feature Generation and Selection</a:t>
            </a:r>
          </a:p>
        </p:txBody>
      </p:sp>
      <p:sp>
        <p:nvSpPr>
          <p:cNvPr id="5132" name="Text Box 491">
            <a:extLst>
              <a:ext uri="{FF2B5EF4-FFF2-40B4-BE49-F238E27FC236}">
                <a16:creationId xmlns:a16="http://schemas.microsoft.com/office/drawing/2014/main" id="{B80EB16C-0825-1AC6-20F3-A953336BD828}"/>
              </a:ext>
            </a:extLst>
          </p:cNvPr>
          <p:cNvSpPr txBox="1">
            <a:spLocks noChangeArrowheads="1"/>
          </p:cNvSpPr>
          <p:nvPr/>
        </p:nvSpPr>
        <p:spPr bwMode="auto">
          <a:xfrm>
            <a:off x="564190" y="29613055"/>
            <a:ext cx="9315450" cy="13253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995" tIns="374995" rIns="374995" bIns="374995">
            <a:spAutoFit/>
          </a:bodyPr>
          <a:lstStyle>
            <a:lvl1pPr defTabSz="36004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36004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36004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just" eaLnBrk="1" hangingPunct="1">
              <a:spcBef>
                <a:spcPct val="0"/>
              </a:spcBef>
              <a:buFontTx/>
              <a:buNone/>
            </a:pPr>
            <a:r>
              <a:rPr lang="en-US" sz="2800" dirty="0">
                <a:latin typeface="Fira Sans" panose="020B0503050000020004" pitchFamily="34" charset="0"/>
              </a:rPr>
              <a:t>To train the categorization models, a vast number of structural and chemical features were first added. We used Recursive Feature Elimination (RFE) [3], a feature selection approach to remove redundant or irrelevant features. The number of times that the randomized approach picks a certain feature by repeating random subsamples of the data and fitting to a logistic regression model in a classification task (or lasso model for regression) [4] is used to select features in stability selection. </a:t>
            </a:r>
          </a:p>
          <a:p>
            <a:pPr algn="just" eaLnBrk="1" hangingPunct="1">
              <a:spcBef>
                <a:spcPct val="0"/>
              </a:spcBef>
              <a:buFontTx/>
              <a:buNone/>
            </a:pPr>
            <a:r>
              <a:rPr lang="en-US" sz="2800" dirty="0">
                <a:latin typeface="Fira Sans" panose="020B0503050000020004" pitchFamily="34" charset="0"/>
              </a:rPr>
              <a:t>RFE picks the most important features by iteratively deleting those with the smallest weight supplied by an extra trees classifier in a classification task [2].</a:t>
            </a:r>
          </a:p>
          <a:p>
            <a:pPr algn="just" eaLnBrk="1" hangingPunct="1">
              <a:spcBef>
                <a:spcPct val="0"/>
              </a:spcBef>
              <a:buFontTx/>
              <a:buNone/>
            </a:pPr>
            <a:r>
              <a:rPr lang="en-US" sz="2800" dirty="0">
                <a:latin typeface="Fira Sans" panose="020B0503050000020004" pitchFamily="34" charset="0"/>
              </a:rPr>
              <a:t>The quantity of mutual information between each feature and the target classification value is used to rank all features in univariate feature selection. Based on entropy measured by a nearest neighbor, mutual information assesses the degree of reliance between features and the goal value. Prior to performing feature selection, all features are standardized to have a mean of 0 and a standard deviation of 1. As standardization of the feature set is a frequent need for many machine learning models, such as artificial neural networks [6] and support vector machines [5], which are both sensitive to feature scaling, thus normalization is employed to ensure that all features are scaled in the same way.</a:t>
            </a:r>
            <a:endParaRPr lang="en-US" altLang="fr-FR" sz="2600" dirty="0">
              <a:latin typeface="Fira Sans" panose="020B0503050000020004" pitchFamily="34" charset="0"/>
            </a:endParaRPr>
          </a:p>
        </p:txBody>
      </p:sp>
      <p:sp>
        <p:nvSpPr>
          <p:cNvPr id="5209" name="Text Box 494">
            <a:extLst>
              <a:ext uri="{FF2B5EF4-FFF2-40B4-BE49-F238E27FC236}">
                <a16:creationId xmlns:a16="http://schemas.microsoft.com/office/drawing/2014/main" id="{8E476DF3-4F1C-F298-2575-CCE960017B8E}"/>
              </a:ext>
            </a:extLst>
          </p:cNvPr>
          <p:cNvSpPr txBox="1">
            <a:spLocks noChangeArrowheads="1"/>
          </p:cNvSpPr>
          <p:nvPr/>
        </p:nvSpPr>
        <p:spPr bwMode="auto">
          <a:xfrm>
            <a:off x="1752009" y="28861963"/>
            <a:ext cx="711569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25717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25717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25717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25717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25717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buFontTx/>
              <a:buNone/>
            </a:pPr>
            <a:r>
              <a:rPr lang="en-US" altLang="fr-FR" sz="1600" dirty="0">
                <a:solidFill>
                  <a:srgbClr val="00B0F0"/>
                </a:solidFill>
                <a:latin typeface="Times New Roman" panose="02020603050405020304" pitchFamily="18" charset="0"/>
                <a:cs typeface="Times New Roman" panose="02020603050405020304" pitchFamily="18" charset="0"/>
              </a:rPr>
              <a:t>Figure 1: Ontology of Feature Engineering in this work </a:t>
            </a:r>
          </a:p>
        </p:txBody>
      </p:sp>
      <p:sp>
        <p:nvSpPr>
          <p:cNvPr id="5134" name="Text Box 495">
            <a:extLst>
              <a:ext uri="{FF2B5EF4-FFF2-40B4-BE49-F238E27FC236}">
                <a16:creationId xmlns:a16="http://schemas.microsoft.com/office/drawing/2014/main" id="{EC6004ED-ED87-AA0E-2846-4665F263E5F0}"/>
              </a:ext>
            </a:extLst>
          </p:cNvPr>
          <p:cNvSpPr txBox="1">
            <a:spLocks noChangeArrowheads="1"/>
          </p:cNvSpPr>
          <p:nvPr/>
        </p:nvSpPr>
        <p:spPr bwMode="auto">
          <a:xfrm>
            <a:off x="10453688" y="6248400"/>
            <a:ext cx="9320212" cy="6302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857" tIns="37421" rIns="74857" bIns="37421">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a:spcBef>
                <a:spcPct val="50000"/>
              </a:spcBef>
              <a:buFontTx/>
              <a:buNone/>
            </a:pPr>
            <a:r>
              <a:rPr lang="en-US" altLang="fr-FR" sz="3600" b="1" dirty="0">
                <a:solidFill>
                  <a:schemeClr val="bg1"/>
                </a:solidFill>
                <a:latin typeface="Arial Narrow" panose="020B0604020202020204" pitchFamily="34" charset="0"/>
              </a:rPr>
              <a:t>Results</a:t>
            </a:r>
          </a:p>
        </p:txBody>
      </p:sp>
      <p:sp>
        <p:nvSpPr>
          <p:cNvPr id="5135" name="Text Box 496">
            <a:extLst>
              <a:ext uri="{FF2B5EF4-FFF2-40B4-BE49-F238E27FC236}">
                <a16:creationId xmlns:a16="http://schemas.microsoft.com/office/drawing/2014/main" id="{1AEEBEF5-5E14-24DB-96D9-1B9A3D78387A}"/>
              </a:ext>
            </a:extLst>
          </p:cNvPr>
          <p:cNvSpPr txBox="1">
            <a:spLocks noChangeArrowheads="1"/>
          </p:cNvSpPr>
          <p:nvPr/>
        </p:nvSpPr>
        <p:spPr bwMode="auto">
          <a:xfrm>
            <a:off x="10439713" y="6592643"/>
            <a:ext cx="9320212" cy="6358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995" tIns="374995" rIns="374995" bIns="374995">
            <a:spAutoFit/>
          </a:bodyPr>
          <a:lstStyle>
            <a:lvl1pPr defTabSz="36004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36004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36004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just" eaLnBrk="1" hangingPunct="1">
              <a:spcBef>
                <a:spcPct val="0"/>
              </a:spcBef>
              <a:buFontTx/>
              <a:buNone/>
            </a:pPr>
            <a:r>
              <a:rPr lang="en-US" altLang="fr-FR" sz="2600" dirty="0">
                <a:latin typeface="Fira Sans" panose="020B0503050000020004" pitchFamily="34" charset="0"/>
              </a:rPr>
              <a:t>The 20 features and the related training data sets formability and Stability were used to create the two RFC models for formability and stability prediction stated above. Both models were also put to the test with random characteristics in order to determine their resilience and determine the genuine relevance values for the features. These random traits ranked near the bottom of the relative feature relevance rankings, as expected. The models were then put to the test on the test data sets that were constructed with the 80/20 shuffle split indicated before. Figures 2 and Figure 3 illustrate the formability and cubic stability classification models’ comprehensive feature importance and performance metrics, respectively.</a:t>
            </a:r>
          </a:p>
        </p:txBody>
      </p:sp>
      <p:sp>
        <p:nvSpPr>
          <p:cNvPr id="5136" name="Text Box 500">
            <a:extLst>
              <a:ext uri="{FF2B5EF4-FFF2-40B4-BE49-F238E27FC236}">
                <a16:creationId xmlns:a16="http://schemas.microsoft.com/office/drawing/2014/main" id="{1B7EED46-6526-7B99-84A3-770C52C2F9E2}"/>
              </a:ext>
            </a:extLst>
          </p:cNvPr>
          <p:cNvSpPr txBox="1">
            <a:spLocks noChangeArrowheads="1"/>
          </p:cNvSpPr>
          <p:nvPr/>
        </p:nvSpPr>
        <p:spPr bwMode="auto">
          <a:xfrm>
            <a:off x="10705219" y="14456222"/>
            <a:ext cx="87584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25717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25717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25717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25717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25717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None/>
            </a:pPr>
            <a:r>
              <a:rPr lang="en-US" altLang="fr-FR" sz="1300" dirty="0">
                <a:solidFill>
                  <a:srgbClr val="1BADCF"/>
                </a:solidFill>
                <a:latin typeface="Arial Narrow" panose="020B0604020202020204" pitchFamily="34" charset="0"/>
              </a:rPr>
              <a:t>Figure 2: Random forest classification results for perovskite formability. (a) Feature importance plot for all the features with non-zero values, (b) receiver operating characteristic (ROC) curves, and (c) precision-recall curves of the cross-validated random forest classification on test data</a:t>
            </a:r>
          </a:p>
        </p:txBody>
      </p:sp>
      <p:sp>
        <p:nvSpPr>
          <p:cNvPr id="5139" name="Text Box 509">
            <a:extLst>
              <a:ext uri="{FF2B5EF4-FFF2-40B4-BE49-F238E27FC236}">
                <a16:creationId xmlns:a16="http://schemas.microsoft.com/office/drawing/2014/main" id="{68F97FFC-8656-535A-A745-3A657E1DE7D0}"/>
              </a:ext>
            </a:extLst>
          </p:cNvPr>
          <p:cNvSpPr txBox="1">
            <a:spLocks noChangeArrowheads="1"/>
          </p:cNvSpPr>
          <p:nvPr/>
        </p:nvSpPr>
        <p:spPr bwMode="auto">
          <a:xfrm>
            <a:off x="10480995" y="28365724"/>
            <a:ext cx="9320212" cy="6302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857" tIns="37421" rIns="74857" bIns="37421">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a:spcBef>
                <a:spcPct val="50000"/>
              </a:spcBef>
              <a:buFontTx/>
              <a:buNone/>
            </a:pPr>
            <a:r>
              <a:rPr lang="en-US" altLang="fr-FR" sz="3600" b="1" dirty="0">
                <a:solidFill>
                  <a:schemeClr val="bg1"/>
                </a:solidFill>
                <a:latin typeface="Arial Narrow" panose="020B0604020202020204" pitchFamily="34" charset="0"/>
              </a:rPr>
              <a:t>Generating New Features</a:t>
            </a:r>
          </a:p>
        </p:txBody>
      </p:sp>
      <p:sp>
        <p:nvSpPr>
          <p:cNvPr id="5141" name="Text Box 514">
            <a:extLst>
              <a:ext uri="{FF2B5EF4-FFF2-40B4-BE49-F238E27FC236}">
                <a16:creationId xmlns:a16="http://schemas.microsoft.com/office/drawing/2014/main" id="{720C5DFD-7027-C943-AAC2-724A0871A379}"/>
              </a:ext>
            </a:extLst>
          </p:cNvPr>
          <p:cNvSpPr txBox="1">
            <a:spLocks noChangeArrowheads="1"/>
          </p:cNvSpPr>
          <p:nvPr/>
        </p:nvSpPr>
        <p:spPr bwMode="auto">
          <a:xfrm>
            <a:off x="10291480" y="28697169"/>
            <a:ext cx="9546705" cy="8513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74995" tIns="374995" rIns="374995" bIns="374995">
            <a:spAutoFit/>
          </a:bodyPr>
          <a:lstStyle>
            <a:lvl1pPr defTabSz="36004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36004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36004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just">
              <a:spcBef>
                <a:spcPct val="0"/>
              </a:spcBef>
              <a:buFontTx/>
              <a:buNone/>
            </a:pPr>
            <a:r>
              <a:rPr lang="en-US" sz="2800" dirty="0">
                <a:latin typeface="Fira Sans" panose="020B0503050000020004" pitchFamily="34" charset="0"/>
              </a:rPr>
              <a:t>The new features were produced by</a:t>
            </a:r>
            <a:br>
              <a:rPr lang="en-US" sz="2800" dirty="0">
                <a:latin typeface="Fira Sans" panose="020B0503050000020004" pitchFamily="34" charset="0"/>
              </a:rPr>
            </a:br>
            <a:r>
              <a:rPr lang="en-US" sz="2800" dirty="0">
                <a:latin typeface="Fira Sans" panose="020B0503050000020004" pitchFamily="34" charset="0"/>
              </a:rPr>
              <a:t>combining the features with similar chemical properties and almost same importance. Four new features BX,HOMO,LUMO and radii are generated by combining their A-site and B-site ions. The total number of features are reduced. </a:t>
            </a:r>
          </a:p>
          <a:p>
            <a:pPr algn="just">
              <a:spcBef>
                <a:spcPct val="0"/>
              </a:spcBef>
              <a:buFontTx/>
              <a:buNone/>
            </a:pPr>
            <a:r>
              <a:rPr lang="en-US" altLang="fr-FR" sz="2800" dirty="0">
                <a:latin typeface="Fira Sans" panose="020B0503050000020004" pitchFamily="34" charset="0"/>
              </a:rPr>
              <a:t>The benefits would be:</a:t>
            </a:r>
          </a:p>
          <a:p>
            <a:pPr marL="514350" indent="-514350" algn="just">
              <a:spcBef>
                <a:spcPct val="0"/>
              </a:spcBef>
              <a:buFontTx/>
              <a:buAutoNum type="arabicPeriod"/>
            </a:pPr>
            <a:r>
              <a:rPr lang="en-US" altLang="fr-FR" sz="2800" dirty="0">
                <a:latin typeface="Fira Sans" panose="020B0503050000020004" pitchFamily="34" charset="0"/>
              </a:rPr>
              <a:t>Reduces Overfitting: Because there is less redundant data, there is less opportunity to make</a:t>
            </a:r>
            <a:br>
              <a:rPr lang="en-US" altLang="fr-FR" sz="2800" dirty="0">
                <a:latin typeface="Fira Sans" panose="020B0503050000020004" pitchFamily="34" charset="0"/>
              </a:rPr>
            </a:br>
            <a:r>
              <a:rPr lang="en-US" altLang="fr-FR" sz="2800" dirty="0">
                <a:latin typeface="Fira Sans" panose="020B0503050000020004" pitchFamily="34" charset="0"/>
              </a:rPr>
              <a:t>decisions based on noise.</a:t>
            </a:r>
          </a:p>
          <a:p>
            <a:pPr marL="514350" indent="-514350" algn="just">
              <a:spcBef>
                <a:spcPct val="0"/>
              </a:spcBef>
              <a:buFontTx/>
              <a:buAutoNum type="arabicPeriod"/>
            </a:pPr>
            <a:r>
              <a:rPr lang="en-US" altLang="fr-FR" sz="2800" dirty="0">
                <a:latin typeface="Fira Sans" panose="020B0503050000020004" pitchFamily="34" charset="0"/>
              </a:rPr>
              <a:t>Improves Accuracy: Less misleading data means better modeling accuracy.</a:t>
            </a:r>
          </a:p>
          <a:p>
            <a:pPr marL="514350" indent="-514350">
              <a:spcBef>
                <a:spcPct val="0"/>
              </a:spcBef>
              <a:buFontTx/>
              <a:buAutoNum type="arabicPeriod"/>
            </a:pPr>
            <a:r>
              <a:rPr lang="en-US" altLang="fr-FR" sz="2800" dirty="0">
                <a:latin typeface="Fira Sans" panose="020B0503050000020004" pitchFamily="34" charset="0"/>
              </a:rPr>
              <a:t>Reduces Training Time: With less data, algorithms can train faster.</a:t>
            </a:r>
            <a:br>
              <a:rPr lang="en-US" altLang="fr-FR" sz="2800" dirty="0">
                <a:latin typeface="Fira Sans" panose="020B0503050000020004" pitchFamily="34" charset="0"/>
              </a:rPr>
            </a:br>
            <a:endParaRPr lang="en-US" altLang="fr-FR" sz="2800" dirty="0">
              <a:latin typeface="Fira Sans" panose="020B0503050000020004" pitchFamily="34" charset="0"/>
            </a:endParaRPr>
          </a:p>
          <a:p>
            <a:pPr>
              <a:spcBef>
                <a:spcPct val="0"/>
              </a:spcBef>
              <a:buFontTx/>
              <a:buNone/>
            </a:pPr>
            <a:br>
              <a:rPr lang="en-US" altLang="fr-FR" sz="2800" dirty="0">
                <a:latin typeface="Fira Sans" panose="020B0503050000020004" pitchFamily="34" charset="0"/>
              </a:rPr>
            </a:br>
            <a:endParaRPr lang="en-US" altLang="fr-FR" sz="2800" dirty="0">
              <a:latin typeface="Fira Sans" panose="020B0503050000020004" pitchFamily="34" charset="0"/>
            </a:endParaRPr>
          </a:p>
          <a:p>
            <a:pPr>
              <a:spcBef>
                <a:spcPct val="0"/>
              </a:spcBef>
              <a:buFontTx/>
              <a:buNone/>
            </a:pPr>
            <a:endParaRPr lang="en-US" altLang="fr-FR" sz="2800" dirty="0">
              <a:latin typeface="Fira Sans" panose="020B0503050000020004" pitchFamily="34" charset="0"/>
            </a:endParaRPr>
          </a:p>
        </p:txBody>
      </p:sp>
      <p:sp>
        <p:nvSpPr>
          <p:cNvPr id="5143" name="Text Box 522">
            <a:extLst>
              <a:ext uri="{FF2B5EF4-FFF2-40B4-BE49-F238E27FC236}">
                <a16:creationId xmlns:a16="http://schemas.microsoft.com/office/drawing/2014/main" id="{8FE88FBD-2BA6-25AA-F8FB-C83DB0CD1294}"/>
              </a:ext>
            </a:extLst>
          </p:cNvPr>
          <p:cNvSpPr txBox="1">
            <a:spLocks noChangeArrowheads="1"/>
          </p:cNvSpPr>
          <p:nvPr/>
        </p:nvSpPr>
        <p:spPr bwMode="auto">
          <a:xfrm>
            <a:off x="20253325" y="6248400"/>
            <a:ext cx="9320213" cy="1183569"/>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857" tIns="37421" rIns="74857" bIns="37421">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a:spcBef>
                <a:spcPct val="50000"/>
              </a:spcBef>
              <a:buNone/>
            </a:pPr>
            <a:r>
              <a:rPr lang="en-US" altLang="fr-FR" sz="3600" b="1" dirty="0">
                <a:solidFill>
                  <a:schemeClr val="bg1"/>
                </a:solidFill>
                <a:latin typeface="Arial Narrow" panose="020B0604020202020204" pitchFamily="34" charset="0"/>
              </a:rPr>
              <a:t>Comparison of Perovskite Formability and Cubic Stability</a:t>
            </a:r>
          </a:p>
        </p:txBody>
      </p:sp>
      <p:sp>
        <p:nvSpPr>
          <p:cNvPr id="59" name="Text Box 500">
            <a:extLst>
              <a:ext uri="{FF2B5EF4-FFF2-40B4-BE49-F238E27FC236}">
                <a16:creationId xmlns:a16="http://schemas.microsoft.com/office/drawing/2014/main" id="{B82BD8C0-7FBD-DB25-52C3-EA309B39713A}"/>
              </a:ext>
            </a:extLst>
          </p:cNvPr>
          <p:cNvSpPr txBox="1">
            <a:spLocks noChangeArrowheads="1"/>
          </p:cNvSpPr>
          <p:nvPr/>
        </p:nvSpPr>
        <p:spPr bwMode="auto">
          <a:xfrm>
            <a:off x="10759960" y="37443065"/>
            <a:ext cx="9720975" cy="50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25717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25717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25717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25717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25717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None/>
            </a:pPr>
            <a:r>
              <a:rPr lang="en-US" altLang="fr-FR" sz="1300" dirty="0">
                <a:solidFill>
                  <a:srgbClr val="1BADCF"/>
                </a:solidFill>
                <a:latin typeface="Arial Narrow" panose="020B0604020202020204" pitchFamily="34" charset="0"/>
              </a:rPr>
              <a:t>Figure 5 :Random forest classification results with newly generated features. Feature importance plot for all the features with non-zero values.</a:t>
            </a:r>
          </a:p>
          <a:p>
            <a:pPr eaLnBrk="1" hangingPunct="1">
              <a:spcBef>
                <a:spcPct val="50000"/>
              </a:spcBef>
              <a:buNone/>
            </a:pPr>
            <a:r>
              <a:rPr lang="en-US" altLang="fr-FR" sz="1300" dirty="0">
                <a:solidFill>
                  <a:srgbClr val="1BADCF"/>
                </a:solidFill>
                <a:latin typeface="Arial Narrow" panose="020B0604020202020204" pitchFamily="34" charset="0"/>
              </a:rPr>
              <a:t>a) </a:t>
            </a:r>
            <a:r>
              <a:rPr lang="en-US" altLang="fr-FR" sz="1300" dirty="0" err="1">
                <a:solidFill>
                  <a:srgbClr val="1BADCF"/>
                </a:solidFill>
                <a:latin typeface="Arial Narrow" panose="020B0604020202020204" pitchFamily="34" charset="0"/>
              </a:rPr>
              <a:t>Fomability</a:t>
            </a:r>
            <a:r>
              <a:rPr lang="en-US" altLang="fr-FR" sz="1300" dirty="0">
                <a:solidFill>
                  <a:srgbClr val="1BADCF"/>
                </a:solidFill>
                <a:latin typeface="Arial Narrow" panose="020B0604020202020204" pitchFamily="34" charset="0"/>
              </a:rPr>
              <a:t> b) Thermodynamic Stability</a:t>
            </a:r>
          </a:p>
        </p:txBody>
      </p:sp>
      <p:sp>
        <p:nvSpPr>
          <p:cNvPr id="5181" name="Text Box 561">
            <a:extLst>
              <a:ext uri="{FF2B5EF4-FFF2-40B4-BE49-F238E27FC236}">
                <a16:creationId xmlns:a16="http://schemas.microsoft.com/office/drawing/2014/main" id="{1CF9234F-497D-F0CC-181B-ABA931AEB8BD}"/>
              </a:ext>
            </a:extLst>
          </p:cNvPr>
          <p:cNvSpPr txBox="1">
            <a:spLocks noChangeArrowheads="1"/>
          </p:cNvSpPr>
          <p:nvPr/>
        </p:nvSpPr>
        <p:spPr bwMode="auto">
          <a:xfrm>
            <a:off x="20253325" y="25355326"/>
            <a:ext cx="9320212" cy="63023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857" tIns="37421" rIns="74857" bIns="37421">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a:spcBef>
                <a:spcPct val="50000"/>
              </a:spcBef>
              <a:buFontTx/>
              <a:buNone/>
            </a:pPr>
            <a:r>
              <a:rPr lang="en-US" altLang="fr-FR" sz="3600" b="1" dirty="0">
                <a:solidFill>
                  <a:schemeClr val="bg1"/>
                </a:solidFill>
                <a:latin typeface="Arial Narrow" panose="020B0604020202020204" pitchFamily="34" charset="0"/>
              </a:rPr>
              <a:t>Conclusion</a:t>
            </a:r>
          </a:p>
        </p:txBody>
      </p:sp>
      <p:sp>
        <p:nvSpPr>
          <p:cNvPr id="5182" name="Text Box 562">
            <a:extLst>
              <a:ext uri="{FF2B5EF4-FFF2-40B4-BE49-F238E27FC236}">
                <a16:creationId xmlns:a16="http://schemas.microsoft.com/office/drawing/2014/main" id="{CBB7C4BC-7798-912A-CF10-5B820A799593}"/>
              </a:ext>
            </a:extLst>
          </p:cNvPr>
          <p:cNvSpPr txBox="1">
            <a:spLocks noChangeArrowheads="1"/>
          </p:cNvSpPr>
          <p:nvPr/>
        </p:nvSpPr>
        <p:spPr bwMode="auto">
          <a:xfrm>
            <a:off x="20253325" y="32334412"/>
            <a:ext cx="9320212" cy="63023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857" tIns="37421" rIns="74857" bIns="37421">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a:spcBef>
                <a:spcPct val="50000"/>
              </a:spcBef>
              <a:buFontTx/>
              <a:buNone/>
            </a:pPr>
            <a:r>
              <a:rPr lang="en-US" altLang="fr-FR" sz="3600" b="1" dirty="0">
                <a:solidFill>
                  <a:schemeClr val="bg1"/>
                </a:solidFill>
                <a:latin typeface="Arial Narrow" panose="020B0604020202020204" pitchFamily="34" charset="0"/>
              </a:rPr>
              <a:t>Acknowledgement</a:t>
            </a:r>
          </a:p>
        </p:txBody>
      </p:sp>
      <p:sp>
        <p:nvSpPr>
          <p:cNvPr id="5183" name="Text Box 563">
            <a:extLst>
              <a:ext uri="{FF2B5EF4-FFF2-40B4-BE49-F238E27FC236}">
                <a16:creationId xmlns:a16="http://schemas.microsoft.com/office/drawing/2014/main" id="{56312295-DBA7-B447-020D-D6C1D62E78C3}"/>
              </a:ext>
            </a:extLst>
          </p:cNvPr>
          <p:cNvSpPr txBox="1">
            <a:spLocks noChangeArrowheads="1"/>
          </p:cNvSpPr>
          <p:nvPr/>
        </p:nvSpPr>
        <p:spPr bwMode="auto">
          <a:xfrm>
            <a:off x="20253325" y="34575240"/>
            <a:ext cx="9320212" cy="63023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4857" tIns="37421" rIns="74857" bIns="37421">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a:spcBef>
                <a:spcPct val="50000"/>
              </a:spcBef>
              <a:buFontTx/>
              <a:buNone/>
            </a:pPr>
            <a:r>
              <a:rPr lang="en-US" altLang="fr-FR" sz="3600" b="1" dirty="0">
                <a:solidFill>
                  <a:schemeClr val="bg1"/>
                </a:solidFill>
                <a:latin typeface="Arial Narrow" panose="020B0604020202020204" pitchFamily="34" charset="0"/>
              </a:rPr>
              <a:t>References</a:t>
            </a:r>
          </a:p>
        </p:txBody>
      </p:sp>
      <p:sp>
        <p:nvSpPr>
          <p:cNvPr id="5185" name="Text Box 565">
            <a:extLst>
              <a:ext uri="{FF2B5EF4-FFF2-40B4-BE49-F238E27FC236}">
                <a16:creationId xmlns:a16="http://schemas.microsoft.com/office/drawing/2014/main" id="{1317FA86-1D58-A854-918F-85AA2C0C35EF}"/>
              </a:ext>
            </a:extLst>
          </p:cNvPr>
          <p:cNvSpPr txBox="1">
            <a:spLocks noChangeArrowheads="1"/>
          </p:cNvSpPr>
          <p:nvPr/>
        </p:nvSpPr>
        <p:spPr bwMode="auto">
          <a:xfrm>
            <a:off x="20167453" y="32655716"/>
            <a:ext cx="9272587" cy="2234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995" tIns="374995" rIns="374995" bIns="374995">
            <a:spAutoFit/>
          </a:bodyPr>
          <a:lstStyle>
            <a:lvl1pPr defTabSz="36004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36004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36004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dirty="0">
                <a:latin typeface="Fira Sans" panose="020B0503050000020004" pitchFamily="34" charset="0"/>
              </a:rPr>
              <a:t>The funding received for the Project, An Artificial Intelligence Platform for Accelerating Materials Discovery (AIPAM), awarded by the Hamad Bin Khalifa University Vice President Office grant number VPR-TG01-006</a:t>
            </a:r>
            <a:endParaRPr lang="en-US" altLang="fr-FR" sz="2600" dirty="0">
              <a:latin typeface="Fira Sans" panose="020B0503050000020004" pitchFamily="34" charset="0"/>
            </a:endParaRPr>
          </a:p>
        </p:txBody>
      </p:sp>
      <p:graphicFrame>
        <p:nvGraphicFramePr>
          <p:cNvPr id="2639" name="Group 591">
            <a:extLst>
              <a:ext uri="{FF2B5EF4-FFF2-40B4-BE49-F238E27FC236}">
                <a16:creationId xmlns:a16="http://schemas.microsoft.com/office/drawing/2014/main" id="{D1FB7876-51EE-5B48-B446-8077E31D08C5}"/>
              </a:ext>
            </a:extLst>
          </p:cNvPr>
          <p:cNvGraphicFramePr>
            <a:graphicFrameLocks noGrp="1"/>
          </p:cNvGraphicFramePr>
          <p:nvPr>
            <p:extLst>
              <p:ext uri="{D42A27DB-BD31-4B8C-83A1-F6EECF244321}">
                <p14:modId xmlns:p14="http://schemas.microsoft.com/office/powerpoint/2010/main" val="2635466995"/>
              </p:ext>
            </p:extLst>
          </p:nvPr>
        </p:nvGraphicFramePr>
        <p:xfrm>
          <a:off x="20167453" y="35205477"/>
          <a:ext cx="9197975" cy="9440599"/>
        </p:xfrm>
        <a:graphic>
          <a:graphicData uri="http://schemas.openxmlformats.org/drawingml/2006/table">
            <a:tbl>
              <a:tblPr/>
              <a:tblGrid>
                <a:gridCol w="3863975">
                  <a:extLst>
                    <a:ext uri="{9D8B030D-6E8A-4147-A177-3AD203B41FA5}">
                      <a16:colId xmlns:a16="http://schemas.microsoft.com/office/drawing/2014/main" val="1788611979"/>
                    </a:ext>
                  </a:extLst>
                </a:gridCol>
                <a:gridCol w="5334000">
                  <a:extLst>
                    <a:ext uri="{9D8B030D-6E8A-4147-A177-3AD203B41FA5}">
                      <a16:colId xmlns:a16="http://schemas.microsoft.com/office/drawing/2014/main" val="2856524594"/>
                    </a:ext>
                  </a:extLst>
                </a:gridCol>
              </a:tblGrid>
              <a:tr h="1358900">
                <a:tc gridSpan="2">
                  <a:txBody>
                    <a:bodyPr/>
                    <a:lstStyle>
                      <a:lvl1pPr defTabSz="534988" eaLnBrk="0" hangingPunct="0">
                        <a:spcBef>
                          <a:spcPct val="20000"/>
                        </a:spcBef>
                        <a:defRPr sz="2000">
                          <a:solidFill>
                            <a:schemeClr val="tx2"/>
                          </a:solidFill>
                          <a:latin typeface="Arial" panose="020B0604020202020204" pitchFamily="34" charset="0"/>
                          <a:ea typeface="MS PGothic" panose="020B0600070205080204" pitchFamily="34" charset="-128"/>
                        </a:defRPr>
                      </a:lvl1pPr>
                      <a:lvl2pPr marL="742950" indent="-285750" defTabSz="534988" eaLnBrk="0" hangingPunct="0">
                        <a:spcBef>
                          <a:spcPct val="20000"/>
                        </a:spcBef>
                        <a:defRPr sz="2000">
                          <a:solidFill>
                            <a:schemeClr val="tx2"/>
                          </a:solidFill>
                          <a:latin typeface="Arial" panose="020B0604020202020204" pitchFamily="34" charset="0"/>
                          <a:ea typeface="MS PGothic" panose="020B0600070205080204" pitchFamily="34" charset="-128"/>
                        </a:defRPr>
                      </a:lvl2pPr>
                      <a:lvl3pPr marL="1143000" indent="-228600" defTabSz="534988" eaLnBrk="0" hangingPunct="0">
                        <a:spcBef>
                          <a:spcPct val="20000"/>
                        </a:spcBef>
                        <a:defRPr>
                          <a:solidFill>
                            <a:schemeClr val="tx1"/>
                          </a:solidFill>
                          <a:latin typeface="Arial" panose="020B0604020202020204" pitchFamily="34" charset="0"/>
                          <a:ea typeface="MS PGothic" panose="020B0600070205080204" pitchFamily="34" charset="-128"/>
                        </a:defRPr>
                      </a:lvl3pPr>
                      <a:lvl4pPr marL="1600200" indent="-228600" defTabSz="534988" eaLnBrk="0" hangingPunct="0">
                        <a:spcBef>
                          <a:spcPct val="20000"/>
                        </a:spcBef>
                        <a:defRPr sz="1400">
                          <a:solidFill>
                            <a:schemeClr val="tx1"/>
                          </a:solidFill>
                          <a:latin typeface="Arial" panose="020B0604020202020204" pitchFamily="34" charset="0"/>
                          <a:ea typeface="MS PGothic" panose="020B0600070205080204" pitchFamily="34" charset="-128"/>
                        </a:defRPr>
                      </a:lvl4pPr>
                      <a:lvl5pPr marL="2057400" indent="-228600" defTabSz="534988" eaLnBrk="0" hangingPunct="0">
                        <a:spcBef>
                          <a:spcPct val="20000"/>
                        </a:spcBef>
                        <a:defRPr sz="1400">
                          <a:solidFill>
                            <a:schemeClr val="tx1"/>
                          </a:solidFill>
                          <a:latin typeface="Arial" panose="020B0604020202020204" pitchFamily="34" charset="0"/>
                          <a:ea typeface="MS PGothic" panose="020B0600070205080204" pitchFamily="34" charset="-128"/>
                        </a:defRPr>
                      </a:lvl5pPr>
                      <a:lvl6pPr marL="2514600" indent="-228600" defTabSz="534988" eaLnBrk="0" fontAlgn="base" hangingPunct="0">
                        <a:spcBef>
                          <a:spcPct val="2000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defTabSz="534988" eaLnBrk="0" fontAlgn="base" hangingPunct="0">
                        <a:spcBef>
                          <a:spcPct val="2000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defTabSz="534988" eaLnBrk="0" fontAlgn="base" hangingPunct="0">
                        <a:spcBef>
                          <a:spcPct val="2000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defTabSz="534988" eaLnBrk="0" fontAlgn="base" hangingPunct="0">
                        <a:spcBef>
                          <a:spcPct val="20000"/>
                        </a:spcBef>
                        <a:spcAft>
                          <a:spcPct val="0"/>
                        </a:spcAft>
                        <a:defRPr sz="1400">
                          <a:solidFill>
                            <a:schemeClr val="tx1"/>
                          </a:solidFill>
                          <a:latin typeface="Arial" panose="020B0604020202020204" pitchFamily="34" charset="0"/>
                          <a:ea typeface="MS PGothic" panose="020B0600070205080204" pitchFamily="34" charset="-128"/>
                        </a:defRPr>
                      </a:lvl9pPr>
                    </a:lstStyle>
                    <a:p>
                      <a:pPr marL="0" marR="0" lvl="0" indent="0" algn="l" defTabSz="534988" rtl="0" eaLnBrk="1" fontAlgn="base" latinLnBrk="0" hangingPunct="1">
                        <a:lnSpc>
                          <a:spcPct val="100000"/>
                        </a:lnSpc>
                        <a:spcBef>
                          <a:spcPct val="0"/>
                        </a:spcBef>
                        <a:spcAft>
                          <a:spcPct val="0"/>
                        </a:spcAft>
                        <a:buClrTx/>
                        <a:buSzTx/>
                        <a:buFontTx/>
                        <a:buNone/>
                        <a:tabLst/>
                        <a:defRPr/>
                      </a:pPr>
                      <a:r>
                        <a:rPr kumimoji="0" lang="en-US" altLang="fr-FR" sz="2400" b="1" i="0" u="none" strike="noStrike" cap="none" normalizeH="0" baseline="0" dirty="0">
                          <a:ln>
                            <a:noFill/>
                          </a:ln>
                          <a:solidFill>
                            <a:srgbClr val="7896CE"/>
                          </a:solidFill>
                          <a:effectLst/>
                          <a:latin typeface="Fira Sans" panose="020B0503050000020004" pitchFamily="34" charset="0"/>
                          <a:ea typeface="MS PGothic" panose="020B0600070205080204" pitchFamily="34" charset="-128"/>
                        </a:rPr>
                        <a:t>1. </a:t>
                      </a:r>
                      <a:r>
                        <a:rPr lang="en-US" sz="2400" b="0" i="0" dirty="0">
                          <a:effectLst/>
                          <a:latin typeface="Fira Sans" panose="020B0503050000020004" pitchFamily="34" charset="0"/>
                        </a:rPr>
                        <a:t>Anjana </a:t>
                      </a:r>
                      <a:r>
                        <a:rPr lang="en-US" sz="2400" b="0" i="0" dirty="0" err="1">
                          <a:effectLst/>
                          <a:latin typeface="Fira Sans" panose="020B0503050000020004" pitchFamily="34" charset="0"/>
                        </a:rPr>
                        <a:t>Talapatra</a:t>
                      </a:r>
                      <a:r>
                        <a:rPr lang="en-US" sz="2400" b="0" i="0" dirty="0">
                          <a:effectLst/>
                          <a:latin typeface="Fira Sans" panose="020B0503050000020004" pitchFamily="34" charset="0"/>
                        </a:rPr>
                        <a:t> et al. “A Machine Learning Approach for the Prediction of Formability</a:t>
                      </a:r>
                      <a:br>
                        <a:rPr lang="en-US" sz="2400" dirty="0">
                          <a:latin typeface="Fira Sans" panose="020B0503050000020004" pitchFamily="34" charset="0"/>
                        </a:rPr>
                      </a:br>
                      <a:r>
                        <a:rPr lang="en-US" sz="2400" b="0" i="0" dirty="0">
                          <a:effectLst/>
                          <a:latin typeface="Fira Sans" panose="020B0503050000020004" pitchFamily="34" charset="0"/>
                        </a:rPr>
                        <a:t>and Thermodynamic Stability of Single and Double Perovskite Oxides”. In: Chemistry of</a:t>
                      </a:r>
                      <a:br>
                        <a:rPr lang="en-US" sz="2400" dirty="0">
                          <a:latin typeface="Fira Sans" panose="020B0503050000020004" pitchFamily="34" charset="0"/>
                        </a:rPr>
                      </a:br>
                      <a:r>
                        <a:rPr lang="en-US" sz="2400" b="0" i="0" dirty="0">
                          <a:effectLst/>
                          <a:latin typeface="Fira Sans" panose="020B0503050000020004" pitchFamily="34" charset="0"/>
                        </a:rPr>
                        <a:t>Materials 33.3 (2021), pp. 845–858</a:t>
                      </a:r>
                      <a:endParaRPr kumimoji="0" lang="en-US" altLang="fr-FR" sz="2400" b="0" i="0" u="none" strike="noStrike" cap="none" normalizeH="0" baseline="0" dirty="0">
                        <a:ln>
                          <a:noFill/>
                        </a:ln>
                        <a:solidFill>
                          <a:schemeClr val="tx2"/>
                        </a:solidFill>
                        <a:effectLst/>
                        <a:latin typeface="Fira Sans" panose="020B0503050000020004" pitchFamily="34" charset="0"/>
                        <a:ea typeface="MS PGothic" panose="020B0600070205080204" pitchFamily="34" charset="-128"/>
                      </a:endParaRPr>
                    </a:p>
                    <a:p>
                      <a:pPr marL="0" marR="0" lvl="0" indent="0" algn="l" defTabSz="534988" rtl="0" eaLnBrk="1" fontAlgn="base" latinLnBrk="0" hangingPunct="1">
                        <a:lnSpc>
                          <a:spcPct val="100000"/>
                        </a:lnSpc>
                        <a:spcBef>
                          <a:spcPct val="0"/>
                        </a:spcBef>
                        <a:spcAft>
                          <a:spcPct val="0"/>
                        </a:spcAft>
                        <a:buClrTx/>
                        <a:buSzTx/>
                        <a:buFontTx/>
                        <a:buNone/>
                        <a:tabLst/>
                      </a:pPr>
                      <a:r>
                        <a:rPr kumimoji="0" lang="en-US" altLang="fr-FR" sz="2400" b="1" i="0" u="none" strike="noStrike" cap="none" normalizeH="0" baseline="0" dirty="0">
                          <a:ln>
                            <a:noFill/>
                          </a:ln>
                          <a:solidFill>
                            <a:srgbClr val="7896CE"/>
                          </a:solidFill>
                          <a:effectLst/>
                          <a:latin typeface="Fira Sans" panose="020B0503050000020004" pitchFamily="34" charset="0"/>
                          <a:ea typeface="MS PGothic" panose="020B0600070205080204" pitchFamily="34" charset="-128"/>
                        </a:rPr>
                        <a:t>2. </a:t>
                      </a:r>
                      <a:r>
                        <a:rPr lang="en-US" sz="2400" dirty="0">
                          <a:latin typeface="Fira Sans" panose="020B0503050000020004" pitchFamily="34" charset="0"/>
                        </a:rPr>
                        <a:t>Fabian </a:t>
                      </a:r>
                      <a:r>
                        <a:rPr lang="en-US" sz="2400" dirty="0" err="1">
                          <a:latin typeface="Fira Sans" panose="020B0503050000020004" pitchFamily="34" charset="0"/>
                        </a:rPr>
                        <a:t>Pedregosa</a:t>
                      </a:r>
                      <a:r>
                        <a:rPr lang="en-US" sz="2400" dirty="0">
                          <a:latin typeface="Fira Sans" panose="020B0503050000020004" pitchFamily="34" charset="0"/>
                        </a:rPr>
                        <a:t> et al. “Scikit-learn: Machine learning in Python”. In: the Journal of machine Learning research 12 (2011), pp. 2825–2830.</a:t>
                      </a:r>
                    </a:p>
                    <a:p>
                      <a:pPr marL="0" marR="0" lvl="0" indent="0" algn="l" defTabSz="534988" rtl="0" eaLnBrk="1" fontAlgn="base" latinLnBrk="0" hangingPunct="1">
                        <a:lnSpc>
                          <a:spcPct val="100000"/>
                        </a:lnSpc>
                        <a:spcBef>
                          <a:spcPct val="0"/>
                        </a:spcBef>
                        <a:spcAft>
                          <a:spcPct val="0"/>
                        </a:spcAft>
                        <a:buClrTx/>
                        <a:buSzTx/>
                        <a:buFontTx/>
                        <a:buNone/>
                        <a:tabLst/>
                      </a:pPr>
                      <a:r>
                        <a:rPr kumimoji="0" lang="en-US" altLang="fr-FR" sz="2400" b="1" i="0" u="none" strike="noStrike" cap="none" normalizeH="0" baseline="0" dirty="0">
                          <a:ln>
                            <a:noFill/>
                          </a:ln>
                          <a:solidFill>
                            <a:srgbClr val="7896CE"/>
                          </a:solidFill>
                          <a:effectLst/>
                          <a:latin typeface="Fira Sans" panose="020B0503050000020004" pitchFamily="34" charset="0"/>
                          <a:ea typeface="MS PGothic" panose="020B0600070205080204" pitchFamily="34" charset="-128"/>
                        </a:rPr>
                        <a:t>3. </a:t>
                      </a:r>
                      <a:r>
                        <a:rPr lang="en-US" sz="2400" dirty="0">
                          <a:latin typeface="Fira Sans" panose="020B0503050000020004" pitchFamily="34" charset="0"/>
                        </a:rPr>
                        <a:t>Isabelle Guyon et al. “Gene selection for cancer classification using support vector machines”. In: Machine learning 46.1 (2002), pp. 389–422.</a:t>
                      </a:r>
                    </a:p>
                    <a:p>
                      <a:pPr marL="0" marR="0" lvl="0" indent="0" algn="l" defTabSz="534988" rtl="0" eaLnBrk="1" fontAlgn="base" latinLnBrk="0" hangingPunct="1">
                        <a:lnSpc>
                          <a:spcPct val="100000"/>
                        </a:lnSpc>
                        <a:spcBef>
                          <a:spcPct val="0"/>
                        </a:spcBef>
                        <a:spcAft>
                          <a:spcPct val="0"/>
                        </a:spcAft>
                        <a:buClrTx/>
                        <a:buSzTx/>
                        <a:buFontTx/>
                        <a:buNone/>
                        <a:tabLst/>
                      </a:pPr>
                      <a:r>
                        <a:rPr kumimoji="0" lang="en-US" altLang="fr-FR" sz="2400" b="1" i="0" u="none" strike="noStrike" cap="none" normalizeH="0" baseline="0" dirty="0">
                          <a:ln>
                            <a:noFill/>
                          </a:ln>
                          <a:solidFill>
                            <a:srgbClr val="7896CE"/>
                          </a:solidFill>
                          <a:effectLst/>
                          <a:latin typeface="Fira Sans" panose="020B0503050000020004" pitchFamily="34" charset="0"/>
                          <a:ea typeface="MS PGothic" panose="020B0600070205080204" pitchFamily="34" charset="-128"/>
                        </a:rPr>
                        <a:t>4. </a:t>
                      </a:r>
                      <a:r>
                        <a:rPr lang="en-US" sz="2400" dirty="0">
                          <a:latin typeface="Fira Sans" panose="020B0503050000020004" pitchFamily="34" charset="0"/>
                        </a:rPr>
                        <a:t>David W Hosmer Jr, Stanley </a:t>
                      </a:r>
                      <a:r>
                        <a:rPr lang="en-US" sz="2400" dirty="0" err="1">
                          <a:latin typeface="Fira Sans" panose="020B0503050000020004" pitchFamily="34" charset="0"/>
                        </a:rPr>
                        <a:t>Lemeshow</a:t>
                      </a:r>
                      <a:r>
                        <a:rPr lang="en-US" sz="2400" dirty="0">
                          <a:latin typeface="Fira Sans" panose="020B0503050000020004" pitchFamily="34" charset="0"/>
                        </a:rPr>
                        <a:t>, and Rodney X Sturdivant. Applied logistic regression. Vol. 398. John Wiley &amp; Sons, 2013.</a:t>
                      </a:r>
                    </a:p>
                    <a:p>
                      <a:pPr marL="0" marR="0" lvl="0" indent="0" algn="l" defTabSz="534988" rtl="0" eaLnBrk="1" fontAlgn="base" latinLnBrk="0" hangingPunct="1">
                        <a:lnSpc>
                          <a:spcPct val="100000"/>
                        </a:lnSpc>
                        <a:spcBef>
                          <a:spcPct val="0"/>
                        </a:spcBef>
                        <a:spcAft>
                          <a:spcPct val="0"/>
                        </a:spcAft>
                        <a:buClrTx/>
                        <a:buSzTx/>
                        <a:buFontTx/>
                        <a:buNone/>
                        <a:tabLst/>
                      </a:pPr>
                      <a:r>
                        <a:rPr kumimoji="0" lang="en-US" altLang="fr-FR" sz="2400" b="1" i="0" u="none" strike="noStrike" cap="none" normalizeH="0" baseline="0" dirty="0">
                          <a:ln>
                            <a:noFill/>
                          </a:ln>
                          <a:solidFill>
                            <a:srgbClr val="7896CE"/>
                          </a:solidFill>
                          <a:effectLst/>
                          <a:latin typeface="Fira Sans" panose="020B0503050000020004" pitchFamily="34" charset="0"/>
                          <a:ea typeface="MS PGothic" panose="020B0600070205080204" pitchFamily="34" charset="-128"/>
                        </a:rPr>
                        <a:t>5. </a:t>
                      </a:r>
                      <a:r>
                        <a:rPr lang="en-US" sz="2400" dirty="0">
                          <a:latin typeface="Fira Sans" panose="020B0503050000020004" pitchFamily="34" charset="0"/>
                        </a:rPr>
                        <a:t>Johan AK </a:t>
                      </a:r>
                      <a:r>
                        <a:rPr lang="en-US" sz="2400" dirty="0" err="1">
                          <a:latin typeface="Fira Sans" panose="020B0503050000020004" pitchFamily="34" charset="0"/>
                        </a:rPr>
                        <a:t>Suykens</a:t>
                      </a:r>
                      <a:r>
                        <a:rPr lang="en-US" sz="2400" dirty="0">
                          <a:latin typeface="Fira Sans" panose="020B0503050000020004" pitchFamily="34" charset="0"/>
                        </a:rPr>
                        <a:t> et al. Least squares support vector machines. World scientific, 2002.</a:t>
                      </a:r>
                    </a:p>
                    <a:p>
                      <a:pPr marL="0" marR="0" lvl="0" indent="0" algn="l" defTabSz="534988" rtl="0" eaLnBrk="1" fontAlgn="base" latinLnBrk="0" hangingPunct="1">
                        <a:lnSpc>
                          <a:spcPct val="100000"/>
                        </a:lnSpc>
                        <a:spcBef>
                          <a:spcPct val="0"/>
                        </a:spcBef>
                        <a:spcAft>
                          <a:spcPct val="0"/>
                        </a:spcAft>
                        <a:buClrTx/>
                        <a:buSzTx/>
                        <a:buFontTx/>
                        <a:buNone/>
                        <a:tabLst/>
                      </a:pPr>
                      <a:r>
                        <a:rPr kumimoji="0" lang="en-US" altLang="fr-FR" sz="2400" b="1" i="0" u="none" strike="noStrike" cap="none" normalizeH="0" baseline="0" dirty="0">
                          <a:ln>
                            <a:noFill/>
                          </a:ln>
                          <a:solidFill>
                            <a:srgbClr val="7896CE"/>
                          </a:solidFill>
                          <a:effectLst/>
                          <a:latin typeface="Fira Sans" panose="020B0503050000020004" pitchFamily="34" charset="0"/>
                          <a:ea typeface="MS PGothic" panose="020B0600070205080204" pitchFamily="34" charset="-128"/>
                        </a:rPr>
                        <a:t>6. </a:t>
                      </a:r>
                      <a:r>
                        <a:rPr lang="en-US" sz="2400" dirty="0" err="1">
                          <a:latin typeface="Fira Sans" panose="020B0503050000020004" pitchFamily="34" charset="0"/>
                        </a:rPr>
                        <a:t>Bayya</a:t>
                      </a:r>
                      <a:r>
                        <a:rPr lang="en-US" sz="2400" dirty="0">
                          <a:latin typeface="Fira Sans" panose="020B0503050000020004" pitchFamily="34" charset="0"/>
                        </a:rPr>
                        <a:t> </a:t>
                      </a:r>
                      <a:r>
                        <a:rPr lang="en-US" sz="2400" dirty="0" err="1">
                          <a:latin typeface="Fira Sans" panose="020B0503050000020004" pitchFamily="34" charset="0"/>
                        </a:rPr>
                        <a:t>Yegnanarayana</a:t>
                      </a:r>
                      <a:r>
                        <a:rPr lang="en-US" sz="2400" dirty="0">
                          <a:latin typeface="Fira Sans" panose="020B0503050000020004" pitchFamily="34" charset="0"/>
                        </a:rPr>
                        <a:t>. Artificial neural networks. PHI Learning Pvt. Ltd., 2009.</a:t>
                      </a:r>
                      <a:endParaRPr kumimoji="0" lang="en-US" altLang="fr-FR" sz="2400" b="1" i="0" u="none" strike="noStrike" cap="none" normalizeH="0" baseline="0" dirty="0">
                        <a:ln>
                          <a:noFill/>
                        </a:ln>
                        <a:solidFill>
                          <a:srgbClr val="7896CE"/>
                        </a:solidFill>
                        <a:effectLst/>
                        <a:latin typeface="Fira Sans" panose="020B0503050000020004" pitchFamily="34" charset="0"/>
                        <a:ea typeface="MS PGothic" panose="020B0600070205080204" pitchFamily="34" charset="-128"/>
                      </a:endParaRPr>
                    </a:p>
                  </a:txBody>
                  <a:tcPr marL="315365" marR="315365" marT="44600" marB="445991" horzOverflow="overflow">
                    <a:lnL>
                      <a:noFill/>
                    </a:lnL>
                    <a:lnR>
                      <a:noFill/>
                    </a:lnR>
                    <a:lnT>
                      <a:noFill/>
                    </a:lnT>
                    <a:lnB>
                      <a:noFill/>
                    </a:lnB>
                    <a:lnTlToBr>
                      <a:noFill/>
                    </a:lnTlToBr>
                    <a:lnBlToTr>
                      <a:noFill/>
                    </a:lnBlToTr>
                    <a:noFill/>
                  </a:tcPr>
                </a:tc>
                <a:tc hMerge="1">
                  <a:txBody>
                    <a:bodyPr/>
                    <a:lstStyle/>
                    <a:p>
                      <a:endParaRPr lang="fr-FR"/>
                    </a:p>
                  </a:txBody>
                  <a:tcPr/>
                </a:tc>
                <a:extLst>
                  <a:ext uri="{0D108BD9-81ED-4DB2-BD59-A6C34878D82A}">
                    <a16:rowId xmlns:a16="http://schemas.microsoft.com/office/drawing/2014/main" val="3448052456"/>
                  </a:ext>
                </a:extLst>
              </a:tr>
              <a:tr h="2732088">
                <a:tc>
                  <a:txBody>
                    <a:bodyPr/>
                    <a:lstStyle>
                      <a:lvl1pPr defTabSz="534988" eaLnBrk="0" hangingPunct="0">
                        <a:spcBef>
                          <a:spcPct val="20000"/>
                        </a:spcBef>
                        <a:defRPr sz="2000">
                          <a:solidFill>
                            <a:schemeClr val="tx2"/>
                          </a:solidFill>
                          <a:latin typeface="Arial" panose="020B0604020202020204" pitchFamily="34" charset="0"/>
                          <a:ea typeface="MS PGothic" panose="020B0600070205080204" pitchFamily="34" charset="-128"/>
                        </a:defRPr>
                      </a:lvl1pPr>
                      <a:lvl2pPr marL="742950" indent="-285750" defTabSz="534988" eaLnBrk="0" hangingPunct="0">
                        <a:spcBef>
                          <a:spcPct val="20000"/>
                        </a:spcBef>
                        <a:defRPr sz="2000">
                          <a:solidFill>
                            <a:schemeClr val="tx2"/>
                          </a:solidFill>
                          <a:latin typeface="Arial" panose="020B0604020202020204" pitchFamily="34" charset="0"/>
                          <a:ea typeface="MS PGothic" panose="020B0600070205080204" pitchFamily="34" charset="-128"/>
                        </a:defRPr>
                      </a:lvl2pPr>
                      <a:lvl3pPr marL="1143000" indent="-228600" defTabSz="534988" eaLnBrk="0" hangingPunct="0">
                        <a:spcBef>
                          <a:spcPct val="20000"/>
                        </a:spcBef>
                        <a:defRPr>
                          <a:solidFill>
                            <a:schemeClr val="tx1"/>
                          </a:solidFill>
                          <a:latin typeface="Arial" panose="020B0604020202020204" pitchFamily="34" charset="0"/>
                          <a:ea typeface="MS PGothic" panose="020B0600070205080204" pitchFamily="34" charset="-128"/>
                        </a:defRPr>
                      </a:lvl3pPr>
                      <a:lvl4pPr marL="1600200" indent="-228600" defTabSz="534988" eaLnBrk="0" hangingPunct="0">
                        <a:spcBef>
                          <a:spcPct val="20000"/>
                        </a:spcBef>
                        <a:defRPr sz="1400">
                          <a:solidFill>
                            <a:schemeClr val="tx1"/>
                          </a:solidFill>
                          <a:latin typeface="Arial" panose="020B0604020202020204" pitchFamily="34" charset="0"/>
                          <a:ea typeface="MS PGothic" panose="020B0600070205080204" pitchFamily="34" charset="-128"/>
                        </a:defRPr>
                      </a:lvl4pPr>
                      <a:lvl5pPr marL="2057400" indent="-228600" defTabSz="534988" eaLnBrk="0" hangingPunct="0">
                        <a:spcBef>
                          <a:spcPct val="20000"/>
                        </a:spcBef>
                        <a:defRPr sz="1400">
                          <a:solidFill>
                            <a:schemeClr val="tx1"/>
                          </a:solidFill>
                          <a:latin typeface="Arial" panose="020B0604020202020204" pitchFamily="34" charset="0"/>
                          <a:ea typeface="MS PGothic" panose="020B0600070205080204" pitchFamily="34" charset="-128"/>
                        </a:defRPr>
                      </a:lvl5pPr>
                      <a:lvl6pPr marL="2514600" indent="-228600" defTabSz="534988" eaLnBrk="0" fontAlgn="base" hangingPunct="0">
                        <a:spcBef>
                          <a:spcPct val="2000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defTabSz="534988" eaLnBrk="0" fontAlgn="base" hangingPunct="0">
                        <a:spcBef>
                          <a:spcPct val="2000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defTabSz="534988" eaLnBrk="0" fontAlgn="base" hangingPunct="0">
                        <a:spcBef>
                          <a:spcPct val="2000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defTabSz="534988" eaLnBrk="0" fontAlgn="base" hangingPunct="0">
                        <a:spcBef>
                          <a:spcPct val="20000"/>
                        </a:spcBef>
                        <a:spcAft>
                          <a:spcPct val="0"/>
                        </a:spcAft>
                        <a:defRPr sz="1400">
                          <a:solidFill>
                            <a:schemeClr val="tx1"/>
                          </a:solidFill>
                          <a:latin typeface="Arial" panose="020B0604020202020204" pitchFamily="34" charset="0"/>
                          <a:ea typeface="MS PGothic" panose="020B0600070205080204" pitchFamily="34" charset="-128"/>
                        </a:defRPr>
                      </a:lvl9pPr>
                    </a:lstStyle>
                    <a:p>
                      <a:pPr marL="0" marR="0" lvl="0" indent="0" algn="l" defTabSz="534988" rtl="0" eaLnBrk="1" fontAlgn="base" latinLnBrk="0" hangingPunct="1">
                        <a:lnSpc>
                          <a:spcPct val="100000"/>
                        </a:lnSpc>
                        <a:spcBef>
                          <a:spcPct val="20000"/>
                        </a:spcBef>
                        <a:spcAft>
                          <a:spcPct val="0"/>
                        </a:spcAft>
                        <a:buClrTx/>
                        <a:buSzTx/>
                        <a:buFontTx/>
                        <a:buNone/>
                        <a:tabLst/>
                        <a:defRPr/>
                      </a:pPr>
                      <a:endParaRPr kumimoji="0" lang="en-US" altLang="fr-FR" sz="2400" b="0" i="0" u="none" strike="noStrike" cap="none" normalizeH="0" baseline="0" dirty="0">
                        <a:ln>
                          <a:noFill/>
                        </a:ln>
                        <a:solidFill>
                          <a:schemeClr val="tx2"/>
                        </a:solidFill>
                        <a:effectLst/>
                        <a:latin typeface="Fira Sans" panose="020B0503050000020004" pitchFamily="34" charset="0"/>
                        <a:ea typeface="MS PGothic" panose="020B0600070205080204" pitchFamily="34" charset="-128"/>
                      </a:endParaRPr>
                    </a:p>
                  </a:txBody>
                  <a:tcPr marL="315365" marR="315365" marT="44600" marB="445991" horzOverflow="overflow">
                    <a:lnL>
                      <a:noFill/>
                    </a:lnL>
                    <a:lnR>
                      <a:noFill/>
                    </a:lnR>
                    <a:lnT>
                      <a:noFill/>
                    </a:lnT>
                    <a:lnB>
                      <a:noFill/>
                    </a:lnB>
                    <a:lnTlToBr>
                      <a:noFill/>
                    </a:lnTlToBr>
                    <a:lnBlToTr>
                      <a:noFill/>
                    </a:lnBlToTr>
                    <a:noFill/>
                  </a:tcPr>
                </a:tc>
                <a:tc>
                  <a:txBody>
                    <a:bodyPr/>
                    <a:lstStyle>
                      <a:lvl1pPr defTabSz="534988" eaLnBrk="0" hangingPunct="0">
                        <a:spcBef>
                          <a:spcPct val="20000"/>
                        </a:spcBef>
                        <a:defRPr sz="2000">
                          <a:solidFill>
                            <a:schemeClr val="tx2"/>
                          </a:solidFill>
                          <a:latin typeface="Arial" panose="020B0604020202020204" pitchFamily="34" charset="0"/>
                          <a:ea typeface="MS PGothic" panose="020B0600070205080204" pitchFamily="34" charset="-128"/>
                        </a:defRPr>
                      </a:lvl1pPr>
                      <a:lvl2pPr marL="742950" indent="-285750" defTabSz="534988" eaLnBrk="0" hangingPunct="0">
                        <a:spcBef>
                          <a:spcPct val="20000"/>
                        </a:spcBef>
                        <a:defRPr sz="2000">
                          <a:solidFill>
                            <a:schemeClr val="tx2"/>
                          </a:solidFill>
                          <a:latin typeface="Arial" panose="020B0604020202020204" pitchFamily="34" charset="0"/>
                          <a:ea typeface="MS PGothic" panose="020B0600070205080204" pitchFamily="34" charset="-128"/>
                        </a:defRPr>
                      </a:lvl2pPr>
                      <a:lvl3pPr marL="1143000" indent="-228600" defTabSz="534988" eaLnBrk="0" hangingPunct="0">
                        <a:spcBef>
                          <a:spcPct val="20000"/>
                        </a:spcBef>
                        <a:defRPr>
                          <a:solidFill>
                            <a:schemeClr val="tx1"/>
                          </a:solidFill>
                          <a:latin typeface="Arial" panose="020B0604020202020204" pitchFamily="34" charset="0"/>
                          <a:ea typeface="MS PGothic" panose="020B0600070205080204" pitchFamily="34" charset="-128"/>
                        </a:defRPr>
                      </a:lvl3pPr>
                      <a:lvl4pPr marL="1600200" indent="-228600" defTabSz="534988" eaLnBrk="0" hangingPunct="0">
                        <a:spcBef>
                          <a:spcPct val="20000"/>
                        </a:spcBef>
                        <a:defRPr sz="1400">
                          <a:solidFill>
                            <a:schemeClr val="tx1"/>
                          </a:solidFill>
                          <a:latin typeface="Arial" panose="020B0604020202020204" pitchFamily="34" charset="0"/>
                          <a:ea typeface="MS PGothic" panose="020B0600070205080204" pitchFamily="34" charset="-128"/>
                        </a:defRPr>
                      </a:lvl4pPr>
                      <a:lvl5pPr marL="2057400" indent="-228600" defTabSz="534988" eaLnBrk="0" hangingPunct="0">
                        <a:spcBef>
                          <a:spcPct val="20000"/>
                        </a:spcBef>
                        <a:defRPr sz="1400">
                          <a:solidFill>
                            <a:schemeClr val="tx1"/>
                          </a:solidFill>
                          <a:latin typeface="Arial" panose="020B0604020202020204" pitchFamily="34" charset="0"/>
                          <a:ea typeface="MS PGothic" panose="020B0600070205080204" pitchFamily="34" charset="-128"/>
                        </a:defRPr>
                      </a:lvl5pPr>
                      <a:lvl6pPr marL="2514600" indent="-228600" defTabSz="534988" eaLnBrk="0" fontAlgn="base" hangingPunct="0">
                        <a:spcBef>
                          <a:spcPct val="20000"/>
                        </a:spcBef>
                        <a:spcAft>
                          <a:spcPct val="0"/>
                        </a:spcAft>
                        <a:defRPr sz="1400">
                          <a:solidFill>
                            <a:schemeClr val="tx1"/>
                          </a:solidFill>
                          <a:latin typeface="Arial" panose="020B0604020202020204" pitchFamily="34" charset="0"/>
                          <a:ea typeface="MS PGothic" panose="020B0600070205080204" pitchFamily="34" charset="-128"/>
                        </a:defRPr>
                      </a:lvl6pPr>
                      <a:lvl7pPr marL="2971800" indent="-228600" defTabSz="534988" eaLnBrk="0" fontAlgn="base" hangingPunct="0">
                        <a:spcBef>
                          <a:spcPct val="20000"/>
                        </a:spcBef>
                        <a:spcAft>
                          <a:spcPct val="0"/>
                        </a:spcAft>
                        <a:defRPr sz="1400">
                          <a:solidFill>
                            <a:schemeClr val="tx1"/>
                          </a:solidFill>
                          <a:latin typeface="Arial" panose="020B0604020202020204" pitchFamily="34" charset="0"/>
                          <a:ea typeface="MS PGothic" panose="020B0600070205080204" pitchFamily="34" charset="-128"/>
                        </a:defRPr>
                      </a:lvl7pPr>
                      <a:lvl8pPr marL="3429000" indent="-228600" defTabSz="534988" eaLnBrk="0" fontAlgn="base" hangingPunct="0">
                        <a:spcBef>
                          <a:spcPct val="20000"/>
                        </a:spcBef>
                        <a:spcAft>
                          <a:spcPct val="0"/>
                        </a:spcAft>
                        <a:defRPr sz="1400">
                          <a:solidFill>
                            <a:schemeClr val="tx1"/>
                          </a:solidFill>
                          <a:latin typeface="Arial" panose="020B0604020202020204" pitchFamily="34" charset="0"/>
                          <a:ea typeface="MS PGothic" panose="020B0600070205080204" pitchFamily="34" charset="-128"/>
                        </a:defRPr>
                      </a:lvl8pPr>
                      <a:lvl9pPr marL="3886200" indent="-228600" defTabSz="534988" eaLnBrk="0" fontAlgn="base" hangingPunct="0">
                        <a:spcBef>
                          <a:spcPct val="20000"/>
                        </a:spcBef>
                        <a:spcAft>
                          <a:spcPct val="0"/>
                        </a:spcAft>
                        <a:defRPr sz="1400">
                          <a:solidFill>
                            <a:schemeClr val="tx1"/>
                          </a:solidFill>
                          <a:latin typeface="Arial" panose="020B0604020202020204" pitchFamily="34" charset="0"/>
                          <a:ea typeface="MS PGothic" panose="020B0600070205080204" pitchFamily="34" charset="-128"/>
                        </a:defRPr>
                      </a:lvl9pPr>
                    </a:lstStyle>
                    <a:p>
                      <a:pPr marL="0" marR="0" lvl="0" indent="0" algn="l" defTabSz="534988" rtl="0" eaLnBrk="1" fontAlgn="base" latinLnBrk="0" hangingPunct="1">
                        <a:lnSpc>
                          <a:spcPct val="100000"/>
                        </a:lnSpc>
                        <a:spcBef>
                          <a:spcPct val="20000"/>
                        </a:spcBef>
                        <a:spcAft>
                          <a:spcPct val="0"/>
                        </a:spcAft>
                        <a:buClrTx/>
                        <a:buSzTx/>
                        <a:buFontTx/>
                        <a:buNone/>
                        <a:tabLst/>
                      </a:pPr>
                      <a:endParaRPr kumimoji="0" lang="en-US" altLang="fr-FR" sz="2400" b="0" i="0" u="none" strike="noStrike" cap="none" normalizeH="0" baseline="0" dirty="0">
                        <a:ln>
                          <a:noFill/>
                        </a:ln>
                        <a:solidFill>
                          <a:schemeClr val="tx2"/>
                        </a:solidFill>
                        <a:effectLst/>
                        <a:latin typeface="Fira Sans" panose="020B0503050000020004" pitchFamily="34" charset="0"/>
                        <a:ea typeface="MS PGothic" panose="020B0600070205080204" pitchFamily="34" charset="-128"/>
                      </a:endParaRPr>
                    </a:p>
                  </a:txBody>
                  <a:tcPr marL="315365" marR="315365" marT="44600" marB="44599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2562461729"/>
                  </a:ext>
                </a:extLst>
              </a:tr>
            </a:tbl>
          </a:graphicData>
        </a:graphic>
      </p:graphicFrame>
      <p:sp>
        <p:nvSpPr>
          <p:cNvPr id="5190" name="Text Box 474">
            <a:extLst>
              <a:ext uri="{FF2B5EF4-FFF2-40B4-BE49-F238E27FC236}">
                <a16:creationId xmlns:a16="http://schemas.microsoft.com/office/drawing/2014/main" id="{F697439F-ABFD-E312-91B6-76E9DD9DB375}"/>
              </a:ext>
            </a:extLst>
          </p:cNvPr>
          <p:cNvSpPr txBox="1">
            <a:spLocks noChangeArrowheads="1"/>
          </p:cNvSpPr>
          <p:nvPr/>
        </p:nvSpPr>
        <p:spPr bwMode="auto">
          <a:xfrm>
            <a:off x="575179" y="14977588"/>
            <a:ext cx="9321800" cy="10236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995" tIns="374995" rIns="374995" bIns="374995">
            <a:spAutoFit/>
          </a:bodyPr>
          <a:lstStyle>
            <a:lvl1pPr defTabSz="36004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36004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36004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just" eaLnBrk="1" hangingPunct="1">
              <a:spcBef>
                <a:spcPct val="0"/>
              </a:spcBef>
              <a:buFontTx/>
              <a:buNone/>
            </a:pPr>
            <a:r>
              <a:rPr lang="en-US" sz="2800" dirty="0">
                <a:latin typeface="Fira Sans" panose="020B0503050000020004" pitchFamily="34" charset="0"/>
              </a:rPr>
              <a:t>For predicting formability and thermodynamic stability of perovskites, our machine learning models went through five stages of development and validation.</a:t>
            </a:r>
          </a:p>
          <a:p>
            <a:pPr algn="just" eaLnBrk="1" hangingPunct="1">
              <a:spcBef>
                <a:spcPct val="0"/>
              </a:spcBef>
              <a:buFontTx/>
              <a:buNone/>
            </a:pPr>
            <a:r>
              <a:rPr lang="en-US" sz="2800" dirty="0">
                <a:latin typeface="Fira Sans" panose="020B0503050000020004" pitchFamily="34" charset="0"/>
              </a:rPr>
              <a:t> (</a:t>
            </a:r>
            <a:r>
              <a:rPr lang="en-US" sz="2800" dirty="0" err="1">
                <a:latin typeface="Fira Sans" panose="020B0503050000020004" pitchFamily="34" charset="0"/>
              </a:rPr>
              <a:t>i</a:t>
            </a:r>
            <a:r>
              <a:rPr lang="en-US" sz="2800" dirty="0">
                <a:latin typeface="Fira Sans" panose="020B0503050000020004" pitchFamily="34" charset="0"/>
              </a:rPr>
              <a:t>) The development of a feature set capable of capturing the thermodynamic properties of perovskite oxides. </a:t>
            </a:r>
          </a:p>
          <a:p>
            <a:pPr algn="just" eaLnBrk="1" hangingPunct="1">
              <a:spcBef>
                <a:spcPct val="0"/>
              </a:spcBef>
              <a:buFontTx/>
              <a:buNone/>
            </a:pPr>
            <a:r>
              <a:rPr lang="en-US" sz="2800" dirty="0">
                <a:latin typeface="Fira Sans" panose="020B0503050000020004" pitchFamily="34" charset="0"/>
              </a:rPr>
              <a:t>(ii) Using feature selection to identify significant features that have a high correlation with stability.</a:t>
            </a:r>
          </a:p>
          <a:p>
            <a:pPr algn="just" eaLnBrk="1" hangingPunct="1">
              <a:spcBef>
                <a:spcPct val="0"/>
              </a:spcBef>
              <a:buFontTx/>
              <a:buNone/>
            </a:pPr>
            <a:r>
              <a:rPr lang="en-US" sz="2800" dirty="0">
                <a:latin typeface="Fira Sans" panose="020B0503050000020004" pitchFamily="34" charset="0"/>
              </a:rPr>
              <a:t> (iii) From the set of possible machine learning algorithms, choose the best machine learning model. </a:t>
            </a:r>
          </a:p>
          <a:p>
            <a:pPr algn="just" eaLnBrk="1" hangingPunct="1">
              <a:spcBef>
                <a:spcPct val="0"/>
              </a:spcBef>
              <a:buFontTx/>
              <a:buNone/>
            </a:pPr>
            <a:r>
              <a:rPr lang="en-US" sz="2800" dirty="0">
                <a:latin typeface="Fira Sans" panose="020B0503050000020004" pitchFamily="34" charset="0"/>
              </a:rPr>
              <a:t>(iv) Validation of the model for various perovskite composition spaces, depending on the frequency with which each element appears in the training dataset. Each of the above processes required to build our machine learning models is described in detail in the sections that follow.</a:t>
            </a:r>
          </a:p>
          <a:p>
            <a:pPr algn="just" eaLnBrk="1" hangingPunct="1">
              <a:spcBef>
                <a:spcPct val="0"/>
              </a:spcBef>
              <a:buFontTx/>
              <a:buNone/>
            </a:pPr>
            <a:r>
              <a:rPr lang="en-US" sz="2800" dirty="0">
                <a:latin typeface="Fira Sans" panose="020B0503050000020004" pitchFamily="34" charset="0"/>
              </a:rPr>
              <a:t>For all machine learning models, feature selection methods, and model evaluations, we used the python library scikit-learn [2], which is a free machine learning library.</a:t>
            </a:r>
            <a:endParaRPr lang="en-US" altLang="fr-FR" sz="2600" dirty="0">
              <a:latin typeface="Fira Sans" panose="020B0503050000020004" pitchFamily="34" charset="0"/>
            </a:endParaRPr>
          </a:p>
        </p:txBody>
      </p:sp>
      <p:sp>
        <p:nvSpPr>
          <p:cNvPr id="60" name="TextBox 59">
            <a:extLst>
              <a:ext uri="{FF2B5EF4-FFF2-40B4-BE49-F238E27FC236}">
                <a16:creationId xmlns:a16="http://schemas.microsoft.com/office/drawing/2014/main" id="{6B3E58F1-79A9-355F-37A7-4838FF2C7465}"/>
              </a:ext>
            </a:extLst>
          </p:cNvPr>
          <p:cNvSpPr txBox="1"/>
          <p:nvPr/>
        </p:nvSpPr>
        <p:spPr>
          <a:xfrm>
            <a:off x="10507836" y="37965792"/>
            <a:ext cx="9122252" cy="3970318"/>
          </a:xfrm>
          <a:prstGeom prst="rect">
            <a:avLst/>
          </a:prstGeom>
          <a:noFill/>
        </p:spPr>
        <p:txBody>
          <a:bodyPr wrap="square" rtlCol="0">
            <a:spAutoFit/>
          </a:bodyPr>
          <a:lstStyle/>
          <a:p>
            <a:pPr algn="just"/>
            <a:r>
              <a:rPr lang="en-US" sz="2800" dirty="0">
                <a:solidFill>
                  <a:schemeClr val="tx2"/>
                </a:solidFill>
                <a:latin typeface="Fira Sans" panose="020B0503050000020004" pitchFamily="34" charset="0"/>
              </a:rPr>
              <a:t>The classical geometric tolerance factor (t) and octahedral factor (</a:t>
            </a:r>
            <a:r>
              <a:rPr lang="el-GR" sz="2800" dirty="0">
                <a:solidFill>
                  <a:schemeClr val="tx2"/>
                </a:solidFill>
                <a:latin typeface="Fira Sans" panose="020B0503050000020004" pitchFamily="34" charset="0"/>
              </a:rPr>
              <a:t>μ) </a:t>
            </a:r>
            <a:r>
              <a:rPr lang="en-US" sz="2800" dirty="0">
                <a:solidFill>
                  <a:schemeClr val="tx2"/>
                </a:solidFill>
                <a:latin typeface="Fira Sans" panose="020B0503050000020004" pitchFamily="34" charset="0"/>
              </a:rPr>
              <a:t>are heavily featured on this list as well, which is typical. Furthermore, a variety of B-site symmetric properties such as the </a:t>
            </a:r>
            <a:r>
              <a:rPr lang="en-US" sz="2800" dirty="0" err="1">
                <a:solidFill>
                  <a:schemeClr val="tx2"/>
                </a:solidFill>
                <a:latin typeface="Fira Sans" panose="020B0503050000020004" pitchFamily="34" charset="0"/>
              </a:rPr>
              <a:t>Zunger</a:t>
            </a:r>
            <a:r>
              <a:rPr lang="en-US" sz="2800" dirty="0">
                <a:solidFill>
                  <a:schemeClr val="tx2"/>
                </a:solidFill>
                <a:latin typeface="Fira Sans" panose="020B0503050000020004" pitchFamily="34" charset="0"/>
              </a:rPr>
              <a:t> pseudopotential radius (Z radius), electronegativity (X), and LUMO are the most crucial in distinguishing between compounds that form perovskites and those that do not. Therefore, the importance of features is almost similar to the old feature set. </a:t>
            </a:r>
            <a:endParaRPr lang="en-QA" sz="2800" dirty="0">
              <a:solidFill>
                <a:schemeClr val="tx2"/>
              </a:solidFill>
              <a:latin typeface="Fira Sans" panose="020B0503050000020004" pitchFamily="34" charset="0"/>
            </a:endParaRPr>
          </a:p>
        </p:txBody>
      </p:sp>
      <p:pic>
        <p:nvPicPr>
          <p:cNvPr id="6" name="Picture 5" descr="Text&#10;&#10;Description automatically generated with low confidence">
            <a:extLst>
              <a:ext uri="{FF2B5EF4-FFF2-40B4-BE49-F238E27FC236}">
                <a16:creationId xmlns:a16="http://schemas.microsoft.com/office/drawing/2014/main" id="{EE90FFCD-6787-3D0C-F686-530B9B907071}"/>
              </a:ext>
            </a:extLst>
          </p:cNvPr>
          <p:cNvPicPr>
            <a:picLocks noChangeAspect="1"/>
          </p:cNvPicPr>
          <p:nvPr/>
        </p:nvPicPr>
        <p:blipFill>
          <a:blip r:embed="rId3"/>
          <a:stretch>
            <a:fillRect/>
          </a:stretch>
        </p:blipFill>
        <p:spPr>
          <a:xfrm>
            <a:off x="25238375" y="3004048"/>
            <a:ext cx="5036838" cy="2230440"/>
          </a:xfrm>
          <a:prstGeom prst="rect">
            <a:avLst/>
          </a:prstGeom>
        </p:spPr>
      </p:pic>
      <p:pic>
        <p:nvPicPr>
          <p:cNvPr id="16" name="Picture 15" descr="Graphical user interface, text, application, chat or text message&#10;&#10;Description automatically generated">
            <a:extLst>
              <a:ext uri="{FF2B5EF4-FFF2-40B4-BE49-F238E27FC236}">
                <a16:creationId xmlns:a16="http://schemas.microsoft.com/office/drawing/2014/main" id="{455FE3FF-C67A-0B37-02A0-EBFC9FE66647}"/>
              </a:ext>
            </a:extLst>
          </p:cNvPr>
          <p:cNvPicPr>
            <a:picLocks noChangeAspect="1"/>
          </p:cNvPicPr>
          <p:nvPr/>
        </p:nvPicPr>
        <p:blipFill>
          <a:blip r:embed="rId4"/>
          <a:stretch>
            <a:fillRect/>
          </a:stretch>
        </p:blipFill>
        <p:spPr>
          <a:xfrm>
            <a:off x="1668370" y="24748023"/>
            <a:ext cx="7040355" cy="4003923"/>
          </a:xfrm>
          <a:prstGeom prst="rect">
            <a:avLst/>
          </a:prstGeom>
          <a:effectLst>
            <a:outerShdw blurRad="50800" dist="38100" dir="8100000" algn="tr" rotWithShape="0">
              <a:prstClr val="black">
                <a:alpha val="40000"/>
              </a:prstClr>
            </a:outerShdw>
          </a:effectLst>
        </p:spPr>
      </p:pic>
      <p:pic>
        <p:nvPicPr>
          <p:cNvPr id="21" name="Picture 20" descr="Chart&#10;&#10;Description automatically generated with medium confidence">
            <a:extLst>
              <a:ext uri="{FF2B5EF4-FFF2-40B4-BE49-F238E27FC236}">
                <a16:creationId xmlns:a16="http://schemas.microsoft.com/office/drawing/2014/main" id="{CE68F6FF-6C5B-E8ED-4C9F-D862E65B5C3B}"/>
              </a:ext>
            </a:extLst>
          </p:cNvPr>
          <p:cNvPicPr>
            <a:picLocks noChangeAspect="1"/>
          </p:cNvPicPr>
          <p:nvPr/>
        </p:nvPicPr>
        <p:blipFill>
          <a:blip r:embed="rId5"/>
          <a:stretch>
            <a:fillRect/>
          </a:stretch>
        </p:blipFill>
        <p:spPr>
          <a:xfrm>
            <a:off x="10409544" y="12450939"/>
            <a:ext cx="3280526" cy="2090861"/>
          </a:xfrm>
          <a:prstGeom prst="rect">
            <a:avLst/>
          </a:prstGeom>
          <a:effectLst/>
        </p:spPr>
      </p:pic>
      <p:pic>
        <p:nvPicPr>
          <p:cNvPr id="23" name="Picture 22" descr="A picture containing line chart&#10;&#10;Description automatically generated">
            <a:extLst>
              <a:ext uri="{FF2B5EF4-FFF2-40B4-BE49-F238E27FC236}">
                <a16:creationId xmlns:a16="http://schemas.microsoft.com/office/drawing/2014/main" id="{2D9886D3-2ED7-E12F-1DBD-D7C420E45760}"/>
              </a:ext>
            </a:extLst>
          </p:cNvPr>
          <p:cNvPicPr>
            <a:picLocks noChangeAspect="1"/>
          </p:cNvPicPr>
          <p:nvPr/>
        </p:nvPicPr>
        <p:blipFill>
          <a:blip r:embed="rId6"/>
          <a:stretch>
            <a:fillRect/>
          </a:stretch>
        </p:blipFill>
        <p:spPr>
          <a:xfrm>
            <a:off x="13649526" y="12482485"/>
            <a:ext cx="3005279" cy="2042753"/>
          </a:xfrm>
          <a:prstGeom prst="rect">
            <a:avLst/>
          </a:prstGeom>
          <a:effectLst/>
        </p:spPr>
      </p:pic>
      <p:pic>
        <p:nvPicPr>
          <p:cNvPr id="26" name="Picture 25" descr="Shape&#10;&#10;Description automatically generated with medium confidence">
            <a:extLst>
              <a:ext uri="{FF2B5EF4-FFF2-40B4-BE49-F238E27FC236}">
                <a16:creationId xmlns:a16="http://schemas.microsoft.com/office/drawing/2014/main" id="{C0842B13-E0DD-D963-413C-D278A25D8C42}"/>
              </a:ext>
            </a:extLst>
          </p:cNvPr>
          <p:cNvPicPr>
            <a:picLocks noChangeAspect="1"/>
          </p:cNvPicPr>
          <p:nvPr/>
        </p:nvPicPr>
        <p:blipFill>
          <a:blip r:embed="rId7"/>
          <a:stretch>
            <a:fillRect/>
          </a:stretch>
        </p:blipFill>
        <p:spPr>
          <a:xfrm>
            <a:off x="16536408" y="12423141"/>
            <a:ext cx="3169083" cy="2177758"/>
          </a:xfrm>
          <a:prstGeom prst="rect">
            <a:avLst/>
          </a:prstGeom>
          <a:effectLst/>
        </p:spPr>
      </p:pic>
      <p:sp>
        <p:nvSpPr>
          <p:cNvPr id="34" name="TextBox 33">
            <a:extLst>
              <a:ext uri="{FF2B5EF4-FFF2-40B4-BE49-F238E27FC236}">
                <a16:creationId xmlns:a16="http://schemas.microsoft.com/office/drawing/2014/main" id="{BC4131D6-A973-3709-B3A7-ADED90441B11}"/>
              </a:ext>
            </a:extLst>
          </p:cNvPr>
          <p:cNvSpPr txBox="1"/>
          <p:nvPr/>
        </p:nvSpPr>
        <p:spPr>
          <a:xfrm>
            <a:off x="11430000" y="16055788"/>
            <a:ext cx="184731" cy="461665"/>
          </a:xfrm>
          <a:prstGeom prst="rect">
            <a:avLst/>
          </a:prstGeom>
          <a:noFill/>
        </p:spPr>
        <p:txBody>
          <a:bodyPr wrap="none" rtlCol="0">
            <a:spAutoFit/>
          </a:bodyPr>
          <a:lstStyle/>
          <a:p>
            <a:endParaRPr lang="en-QA" dirty="0"/>
          </a:p>
        </p:txBody>
      </p:sp>
      <p:pic>
        <p:nvPicPr>
          <p:cNvPr id="27" name="Picture 26">
            <a:extLst>
              <a:ext uri="{FF2B5EF4-FFF2-40B4-BE49-F238E27FC236}">
                <a16:creationId xmlns:a16="http://schemas.microsoft.com/office/drawing/2014/main" id="{6911DCBE-627A-43F0-B92D-E3F50C459C52}"/>
              </a:ext>
            </a:extLst>
          </p:cNvPr>
          <p:cNvPicPr>
            <a:picLocks noChangeAspect="1"/>
          </p:cNvPicPr>
          <p:nvPr/>
        </p:nvPicPr>
        <p:blipFill>
          <a:blip r:embed="rId8"/>
          <a:stretch>
            <a:fillRect/>
          </a:stretch>
        </p:blipFill>
        <p:spPr>
          <a:xfrm>
            <a:off x="17830007" y="35448133"/>
            <a:ext cx="1800081" cy="844167"/>
          </a:xfrm>
          <a:prstGeom prst="rect">
            <a:avLst/>
          </a:prstGeom>
          <a:effectLst>
            <a:reflection endPos="0" dist="50800" dir="5400000" sy="-100000" algn="bl" rotWithShape="0"/>
          </a:effectLst>
        </p:spPr>
      </p:pic>
      <p:pic>
        <p:nvPicPr>
          <p:cNvPr id="29" name="Picture 28" descr="Chart&#10;&#10;Description automatically generated">
            <a:extLst>
              <a:ext uri="{FF2B5EF4-FFF2-40B4-BE49-F238E27FC236}">
                <a16:creationId xmlns:a16="http://schemas.microsoft.com/office/drawing/2014/main" id="{F565EBCA-B2FD-79C9-78C4-05623E00B067}"/>
              </a:ext>
            </a:extLst>
          </p:cNvPr>
          <p:cNvPicPr>
            <a:picLocks noChangeAspect="1"/>
          </p:cNvPicPr>
          <p:nvPr/>
        </p:nvPicPr>
        <p:blipFill rotWithShape="1">
          <a:blip r:embed="rId9"/>
          <a:srcRect r="5582"/>
          <a:stretch/>
        </p:blipFill>
        <p:spPr>
          <a:xfrm>
            <a:off x="10459189" y="35006092"/>
            <a:ext cx="3984462" cy="2446255"/>
          </a:xfrm>
          <a:prstGeom prst="rect">
            <a:avLst/>
          </a:prstGeom>
          <a:effectLst>
            <a:reflection stA="19000" endPos="0" dist="50800" dir="5400000" sy="-100000" algn="bl" rotWithShape="0"/>
          </a:effectLst>
        </p:spPr>
      </p:pic>
      <p:sp>
        <p:nvSpPr>
          <p:cNvPr id="36" name="TextBox 35">
            <a:extLst>
              <a:ext uri="{FF2B5EF4-FFF2-40B4-BE49-F238E27FC236}">
                <a16:creationId xmlns:a16="http://schemas.microsoft.com/office/drawing/2014/main" id="{8AADFB61-04F9-5DA0-C684-43C10891AE04}"/>
              </a:ext>
            </a:extLst>
          </p:cNvPr>
          <p:cNvSpPr txBox="1"/>
          <p:nvPr/>
        </p:nvSpPr>
        <p:spPr>
          <a:xfrm>
            <a:off x="10585242" y="17511118"/>
            <a:ext cx="9324159" cy="2677656"/>
          </a:xfrm>
          <a:prstGeom prst="rect">
            <a:avLst/>
          </a:prstGeom>
          <a:noFill/>
        </p:spPr>
        <p:txBody>
          <a:bodyPr wrap="square">
            <a:spAutoFit/>
          </a:bodyPr>
          <a:lstStyle/>
          <a:p>
            <a:r>
              <a:rPr lang="en-US" sz="2800" dirty="0">
                <a:solidFill>
                  <a:schemeClr val="tx2"/>
                </a:solidFill>
                <a:latin typeface="Fira Sans" panose="020B0503050000020004" pitchFamily="34" charset="0"/>
              </a:rPr>
              <a:t>We tested five classifiers, including: Gradient Boosting, support vector machines, Extra Trees, Naive Bayesian and Random Forest. The F1 score from cross-validation was used to optimize the parameters of the five models. Table 1 presents the accuracy, precision, recall, and F1 score of these five models. </a:t>
            </a:r>
          </a:p>
        </p:txBody>
      </p:sp>
      <p:graphicFrame>
        <p:nvGraphicFramePr>
          <p:cNvPr id="37" name="Table 37">
            <a:extLst>
              <a:ext uri="{FF2B5EF4-FFF2-40B4-BE49-F238E27FC236}">
                <a16:creationId xmlns:a16="http://schemas.microsoft.com/office/drawing/2014/main" id="{DBB0DACF-B352-5004-6740-CFB77A3A2578}"/>
              </a:ext>
            </a:extLst>
          </p:cNvPr>
          <p:cNvGraphicFramePr>
            <a:graphicFrameLocks noGrp="1"/>
          </p:cNvGraphicFramePr>
          <p:nvPr>
            <p:extLst>
              <p:ext uri="{D42A27DB-BD31-4B8C-83A1-F6EECF244321}">
                <p14:modId xmlns:p14="http://schemas.microsoft.com/office/powerpoint/2010/main" val="3875109265"/>
              </p:ext>
            </p:extLst>
          </p:nvPr>
        </p:nvGraphicFramePr>
        <p:xfrm>
          <a:off x="10643972" y="20370390"/>
          <a:ext cx="8848698" cy="2210202"/>
        </p:xfrm>
        <a:graphic>
          <a:graphicData uri="http://schemas.openxmlformats.org/drawingml/2006/table">
            <a:tbl>
              <a:tblPr firstRow="1" bandRow="1">
                <a:tableStyleId>{793D81CF-94F2-401A-BA57-92F5A7B2D0C5}</a:tableStyleId>
              </a:tblPr>
              <a:tblGrid>
                <a:gridCol w="1474783">
                  <a:extLst>
                    <a:ext uri="{9D8B030D-6E8A-4147-A177-3AD203B41FA5}">
                      <a16:colId xmlns:a16="http://schemas.microsoft.com/office/drawing/2014/main" val="3409256465"/>
                    </a:ext>
                  </a:extLst>
                </a:gridCol>
                <a:gridCol w="1474783">
                  <a:extLst>
                    <a:ext uri="{9D8B030D-6E8A-4147-A177-3AD203B41FA5}">
                      <a16:colId xmlns:a16="http://schemas.microsoft.com/office/drawing/2014/main" val="1309018437"/>
                    </a:ext>
                  </a:extLst>
                </a:gridCol>
                <a:gridCol w="1474783">
                  <a:extLst>
                    <a:ext uri="{9D8B030D-6E8A-4147-A177-3AD203B41FA5}">
                      <a16:colId xmlns:a16="http://schemas.microsoft.com/office/drawing/2014/main" val="426372802"/>
                    </a:ext>
                  </a:extLst>
                </a:gridCol>
                <a:gridCol w="1474783">
                  <a:extLst>
                    <a:ext uri="{9D8B030D-6E8A-4147-A177-3AD203B41FA5}">
                      <a16:colId xmlns:a16="http://schemas.microsoft.com/office/drawing/2014/main" val="4291219799"/>
                    </a:ext>
                  </a:extLst>
                </a:gridCol>
                <a:gridCol w="1474783">
                  <a:extLst>
                    <a:ext uri="{9D8B030D-6E8A-4147-A177-3AD203B41FA5}">
                      <a16:colId xmlns:a16="http://schemas.microsoft.com/office/drawing/2014/main" val="341470938"/>
                    </a:ext>
                  </a:extLst>
                </a:gridCol>
                <a:gridCol w="1474783">
                  <a:extLst>
                    <a:ext uri="{9D8B030D-6E8A-4147-A177-3AD203B41FA5}">
                      <a16:colId xmlns:a16="http://schemas.microsoft.com/office/drawing/2014/main" val="2800069213"/>
                    </a:ext>
                  </a:extLst>
                </a:gridCol>
              </a:tblGrid>
              <a:tr h="580987">
                <a:tc>
                  <a:txBody>
                    <a:bodyPr/>
                    <a:lstStyle/>
                    <a:p>
                      <a:r>
                        <a:rPr lang="en-QA" dirty="0"/>
                        <a:t>Model</a:t>
                      </a:r>
                    </a:p>
                  </a:txBody>
                  <a:tcPr/>
                </a:tc>
                <a:tc>
                  <a:txBody>
                    <a:bodyPr/>
                    <a:lstStyle/>
                    <a:p>
                      <a:r>
                        <a:rPr lang="en-US" dirty="0"/>
                        <a:t>Random Forest</a:t>
                      </a:r>
                      <a:endParaRPr lang="en-QA" dirty="0"/>
                    </a:p>
                  </a:txBody>
                  <a:tcPr/>
                </a:tc>
                <a:tc>
                  <a:txBody>
                    <a:bodyPr/>
                    <a:lstStyle/>
                    <a:p>
                      <a:r>
                        <a:rPr lang="en-US" dirty="0"/>
                        <a:t>Extra Trees</a:t>
                      </a:r>
                      <a:endParaRPr lang="en-QA" dirty="0"/>
                    </a:p>
                  </a:txBody>
                  <a:tcPr/>
                </a:tc>
                <a:tc>
                  <a:txBody>
                    <a:bodyPr/>
                    <a:lstStyle/>
                    <a:p>
                      <a:r>
                        <a:rPr lang="en-US" dirty="0"/>
                        <a:t>R</a:t>
                      </a:r>
                      <a:r>
                        <a:rPr lang="en-QA" dirty="0"/>
                        <a:t>adient Boosting</a:t>
                      </a:r>
                    </a:p>
                  </a:txBody>
                  <a:tcPr/>
                </a:tc>
                <a:tc>
                  <a:txBody>
                    <a:bodyPr/>
                    <a:lstStyle/>
                    <a:p>
                      <a:r>
                        <a:rPr lang="en-US" dirty="0" err="1"/>
                        <a:t>Su</a:t>
                      </a:r>
                      <a:r>
                        <a:rPr lang="en-QA" dirty="0"/>
                        <a:t>pport Vector</a:t>
                      </a:r>
                    </a:p>
                  </a:txBody>
                  <a:tcPr/>
                </a:tc>
                <a:tc>
                  <a:txBody>
                    <a:bodyPr/>
                    <a:lstStyle/>
                    <a:p>
                      <a:r>
                        <a:rPr lang="en-US" dirty="0"/>
                        <a:t>Na</a:t>
                      </a:r>
                      <a:r>
                        <a:rPr lang="en-QA" dirty="0"/>
                        <a:t>ive Bayes</a:t>
                      </a:r>
                    </a:p>
                  </a:txBody>
                  <a:tcPr/>
                </a:tc>
                <a:extLst>
                  <a:ext uri="{0D108BD9-81ED-4DB2-BD59-A6C34878D82A}">
                    <a16:rowId xmlns:a16="http://schemas.microsoft.com/office/drawing/2014/main" val="2627432051"/>
                  </a:ext>
                </a:extLst>
              </a:tr>
              <a:tr h="373047">
                <a:tc>
                  <a:txBody>
                    <a:bodyPr/>
                    <a:lstStyle/>
                    <a:p>
                      <a:r>
                        <a:rPr lang="en-QA" dirty="0"/>
                        <a:t>Accuracy</a:t>
                      </a:r>
                    </a:p>
                  </a:txBody>
                  <a:tcPr/>
                </a:tc>
                <a:tc>
                  <a:txBody>
                    <a:bodyPr/>
                    <a:lstStyle/>
                    <a:p>
                      <a:r>
                        <a:rPr lang="en-QA" dirty="0"/>
                        <a:t>0.897</a:t>
                      </a:r>
                    </a:p>
                  </a:txBody>
                  <a:tcPr/>
                </a:tc>
                <a:tc>
                  <a:txBody>
                    <a:bodyPr/>
                    <a:lstStyle/>
                    <a:p>
                      <a:r>
                        <a:rPr lang="en-QA" dirty="0"/>
                        <a:t>0.910</a:t>
                      </a:r>
                    </a:p>
                  </a:txBody>
                  <a:tcPr>
                    <a:pattFill prst="wdDnDiag">
                      <a:fgClr>
                        <a:schemeClr val="accent2">
                          <a:lumMod val="40000"/>
                          <a:lumOff val="60000"/>
                        </a:schemeClr>
                      </a:fgClr>
                      <a:bgClr>
                        <a:schemeClr val="bg1"/>
                      </a:bgClr>
                    </a:pattFill>
                  </a:tcPr>
                </a:tc>
                <a:tc>
                  <a:txBody>
                    <a:bodyPr/>
                    <a:lstStyle/>
                    <a:p>
                      <a:r>
                        <a:rPr lang="en-QA" dirty="0"/>
                        <a:t>0.897</a:t>
                      </a:r>
                    </a:p>
                  </a:txBody>
                  <a:tcPr/>
                </a:tc>
                <a:tc>
                  <a:txBody>
                    <a:bodyPr/>
                    <a:lstStyle/>
                    <a:p>
                      <a:r>
                        <a:rPr lang="en-QA" dirty="0"/>
                        <a:t>0.90</a:t>
                      </a:r>
                    </a:p>
                  </a:txBody>
                  <a:tcPr/>
                </a:tc>
                <a:tc>
                  <a:txBody>
                    <a:bodyPr/>
                    <a:lstStyle/>
                    <a:p>
                      <a:r>
                        <a:rPr lang="en-QA" dirty="0"/>
                        <a:t>0.90</a:t>
                      </a:r>
                    </a:p>
                  </a:txBody>
                  <a:tcPr/>
                </a:tc>
                <a:extLst>
                  <a:ext uri="{0D108BD9-81ED-4DB2-BD59-A6C34878D82A}">
                    <a16:rowId xmlns:a16="http://schemas.microsoft.com/office/drawing/2014/main" val="873521827"/>
                  </a:ext>
                </a:extLst>
              </a:tr>
              <a:tr h="352923">
                <a:tc>
                  <a:txBody>
                    <a:bodyPr/>
                    <a:lstStyle/>
                    <a:p>
                      <a:r>
                        <a:rPr lang="en-QA" dirty="0"/>
                        <a:t>Precision</a:t>
                      </a:r>
                    </a:p>
                  </a:txBody>
                  <a:tcPr/>
                </a:tc>
                <a:tc>
                  <a:txBody>
                    <a:bodyPr/>
                    <a:lstStyle/>
                    <a:p>
                      <a:r>
                        <a:rPr lang="en-QA" dirty="0"/>
                        <a:t>0.89</a:t>
                      </a:r>
                    </a:p>
                  </a:txBody>
                  <a:tcPr/>
                </a:tc>
                <a:tc>
                  <a:txBody>
                    <a:bodyPr/>
                    <a:lstStyle/>
                    <a:p>
                      <a:r>
                        <a:rPr lang="en-QA" dirty="0"/>
                        <a:t>0.91</a:t>
                      </a:r>
                    </a:p>
                  </a:txBody>
                  <a:tcPr>
                    <a:pattFill prst="wdDnDiag">
                      <a:fgClr>
                        <a:schemeClr val="accent2">
                          <a:lumMod val="40000"/>
                          <a:lumOff val="60000"/>
                        </a:schemeClr>
                      </a:fgClr>
                      <a:bgClr>
                        <a:schemeClr val="bg1"/>
                      </a:bgClr>
                    </a:pattFill>
                  </a:tcPr>
                </a:tc>
                <a:tc>
                  <a:txBody>
                    <a:bodyPr/>
                    <a:lstStyle/>
                    <a:p>
                      <a:r>
                        <a:rPr lang="en-QA" dirty="0"/>
                        <a:t>0.89</a:t>
                      </a:r>
                    </a:p>
                  </a:txBody>
                  <a:tcPr/>
                </a:tc>
                <a:tc>
                  <a:txBody>
                    <a:bodyPr/>
                    <a:lstStyle/>
                    <a:p>
                      <a:r>
                        <a:rPr lang="en-QA" dirty="0"/>
                        <a:t>0.89</a:t>
                      </a:r>
                    </a:p>
                  </a:txBody>
                  <a:tcPr/>
                </a:tc>
                <a:tc>
                  <a:txBody>
                    <a:bodyPr/>
                    <a:lstStyle/>
                    <a:p>
                      <a:r>
                        <a:rPr lang="en-QA" dirty="0"/>
                        <a:t>0.89</a:t>
                      </a:r>
                    </a:p>
                  </a:txBody>
                  <a:tcPr/>
                </a:tc>
                <a:extLst>
                  <a:ext uri="{0D108BD9-81ED-4DB2-BD59-A6C34878D82A}">
                    <a16:rowId xmlns:a16="http://schemas.microsoft.com/office/drawing/2014/main" val="2476278878"/>
                  </a:ext>
                </a:extLst>
              </a:tr>
              <a:tr h="331993">
                <a:tc>
                  <a:txBody>
                    <a:bodyPr/>
                    <a:lstStyle/>
                    <a:p>
                      <a:r>
                        <a:rPr lang="en-QA" dirty="0"/>
                        <a:t>Recall</a:t>
                      </a:r>
                    </a:p>
                  </a:txBody>
                  <a:tcPr/>
                </a:tc>
                <a:tc>
                  <a:txBody>
                    <a:bodyPr/>
                    <a:lstStyle/>
                    <a:p>
                      <a:r>
                        <a:rPr lang="en-QA" dirty="0"/>
                        <a:t>0.89</a:t>
                      </a:r>
                    </a:p>
                  </a:txBody>
                  <a:tcPr/>
                </a:tc>
                <a:tc>
                  <a:txBody>
                    <a:bodyPr/>
                    <a:lstStyle/>
                    <a:p>
                      <a:r>
                        <a:rPr lang="en-QA" dirty="0"/>
                        <a:t>0.91</a:t>
                      </a:r>
                    </a:p>
                  </a:txBody>
                  <a:tcPr>
                    <a:pattFill prst="wdDnDiag">
                      <a:fgClr>
                        <a:schemeClr val="accent2">
                          <a:lumMod val="40000"/>
                          <a:lumOff val="60000"/>
                        </a:schemeClr>
                      </a:fgClr>
                      <a:bgClr>
                        <a:schemeClr val="bg1"/>
                      </a:bgClr>
                    </a:pattFill>
                  </a:tcPr>
                </a:tc>
                <a:tc>
                  <a:txBody>
                    <a:bodyPr/>
                    <a:lstStyle/>
                    <a:p>
                      <a:r>
                        <a:rPr lang="en-QA" dirty="0"/>
                        <a:t>0.89</a:t>
                      </a:r>
                    </a:p>
                  </a:txBody>
                  <a:tcPr/>
                </a:tc>
                <a:tc>
                  <a:txBody>
                    <a:bodyPr/>
                    <a:lstStyle/>
                    <a:p>
                      <a:r>
                        <a:rPr lang="en-QA" dirty="0"/>
                        <a:t>0.89</a:t>
                      </a:r>
                    </a:p>
                  </a:txBody>
                  <a:tcPr/>
                </a:tc>
                <a:tc>
                  <a:txBody>
                    <a:bodyPr/>
                    <a:lstStyle/>
                    <a:p>
                      <a:r>
                        <a:rPr lang="en-QA" dirty="0"/>
                        <a:t>0.89</a:t>
                      </a:r>
                    </a:p>
                  </a:txBody>
                  <a:tcPr/>
                </a:tc>
                <a:extLst>
                  <a:ext uri="{0D108BD9-81ED-4DB2-BD59-A6C34878D82A}">
                    <a16:rowId xmlns:a16="http://schemas.microsoft.com/office/drawing/2014/main" val="1575523009"/>
                  </a:ext>
                </a:extLst>
              </a:tr>
              <a:tr h="465555">
                <a:tc>
                  <a:txBody>
                    <a:bodyPr/>
                    <a:lstStyle/>
                    <a:p>
                      <a:r>
                        <a:rPr lang="en-US" dirty="0"/>
                        <a:t>F</a:t>
                      </a:r>
                      <a:r>
                        <a:rPr lang="en-QA" dirty="0"/>
                        <a:t>1 Score</a:t>
                      </a:r>
                    </a:p>
                  </a:txBody>
                  <a:tcPr/>
                </a:tc>
                <a:tc>
                  <a:txBody>
                    <a:bodyPr/>
                    <a:lstStyle/>
                    <a:p>
                      <a:r>
                        <a:rPr lang="en-QA" dirty="0"/>
                        <a:t>0.88</a:t>
                      </a:r>
                    </a:p>
                  </a:txBody>
                  <a:tcPr/>
                </a:tc>
                <a:tc>
                  <a:txBody>
                    <a:bodyPr/>
                    <a:lstStyle/>
                    <a:p>
                      <a:r>
                        <a:rPr lang="en-QA" dirty="0"/>
                        <a:t>0.91</a:t>
                      </a:r>
                    </a:p>
                  </a:txBody>
                  <a:tcPr>
                    <a:pattFill prst="wdDnDiag">
                      <a:fgClr>
                        <a:schemeClr val="accent2">
                          <a:lumMod val="40000"/>
                          <a:lumOff val="60000"/>
                        </a:schemeClr>
                      </a:fgClr>
                      <a:bgClr>
                        <a:schemeClr val="bg1"/>
                      </a:bgClr>
                    </a:pattFill>
                  </a:tcPr>
                </a:tc>
                <a:tc>
                  <a:txBody>
                    <a:bodyPr/>
                    <a:lstStyle/>
                    <a:p>
                      <a:r>
                        <a:rPr lang="en-QA" dirty="0"/>
                        <a:t>0.88</a:t>
                      </a:r>
                    </a:p>
                  </a:txBody>
                  <a:tcPr/>
                </a:tc>
                <a:tc>
                  <a:txBody>
                    <a:bodyPr/>
                    <a:lstStyle/>
                    <a:p>
                      <a:r>
                        <a:rPr lang="en-QA" dirty="0"/>
                        <a:t>0.88</a:t>
                      </a:r>
                    </a:p>
                  </a:txBody>
                  <a:tcPr/>
                </a:tc>
                <a:tc>
                  <a:txBody>
                    <a:bodyPr/>
                    <a:lstStyle/>
                    <a:p>
                      <a:r>
                        <a:rPr lang="en-QA" dirty="0"/>
                        <a:t>0.88</a:t>
                      </a:r>
                    </a:p>
                  </a:txBody>
                  <a:tcPr/>
                </a:tc>
                <a:extLst>
                  <a:ext uri="{0D108BD9-81ED-4DB2-BD59-A6C34878D82A}">
                    <a16:rowId xmlns:a16="http://schemas.microsoft.com/office/drawing/2014/main" val="167868031"/>
                  </a:ext>
                </a:extLst>
              </a:tr>
            </a:tbl>
          </a:graphicData>
        </a:graphic>
      </p:graphicFrame>
      <p:sp>
        <p:nvSpPr>
          <p:cNvPr id="38" name="Text Box 500">
            <a:extLst>
              <a:ext uri="{FF2B5EF4-FFF2-40B4-BE49-F238E27FC236}">
                <a16:creationId xmlns:a16="http://schemas.microsoft.com/office/drawing/2014/main" id="{7D6144FA-349D-89EE-CF55-0CB2F5AA4722}"/>
              </a:ext>
            </a:extLst>
          </p:cNvPr>
          <p:cNvSpPr txBox="1">
            <a:spLocks noChangeArrowheads="1"/>
          </p:cNvSpPr>
          <p:nvPr/>
        </p:nvSpPr>
        <p:spPr bwMode="auto">
          <a:xfrm>
            <a:off x="11009934" y="20086430"/>
            <a:ext cx="8758409"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25717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25717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25717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25717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25717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None/>
            </a:pPr>
            <a:r>
              <a:rPr lang="en-US" altLang="fr-FR" sz="1300" dirty="0">
                <a:solidFill>
                  <a:srgbClr val="1BADCF"/>
                </a:solidFill>
                <a:latin typeface="Arial Narrow" panose="020B0604020202020204" pitchFamily="34" charset="0"/>
              </a:rPr>
              <a:t>Table 1: Comparison of Classification Accuracy, Precision, Recall and F1 Score among five classifiers with 20 features.</a:t>
            </a:r>
          </a:p>
        </p:txBody>
      </p:sp>
      <p:pic>
        <p:nvPicPr>
          <p:cNvPr id="42" name="Picture 41" descr="A picture containing shape&#10;&#10;Description automatically generated">
            <a:extLst>
              <a:ext uri="{FF2B5EF4-FFF2-40B4-BE49-F238E27FC236}">
                <a16:creationId xmlns:a16="http://schemas.microsoft.com/office/drawing/2014/main" id="{B9E33CD0-DDB8-4B3A-EC77-B96D3D4087AA}"/>
              </a:ext>
            </a:extLst>
          </p:cNvPr>
          <p:cNvPicPr>
            <a:picLocks noChangeAspect="1"/>
          </p:cNvPicPr>
          <p:nvPr/>
        </p:nvPicPr>
        <p:blipFill>
          <a:blip r:embed="rId10"/>
          <a:stretch>
            <a:fillRect/>
          </a:stretch>
        </p:blipFill>
        <p:spPr>
          <a:xfrm>
            <a:off x="10496785" y="14919551"/>
            <a:ext cx="3292224" cy="2074999"/>
          </a:xfrm>
          <a:prstGeom prst="rect">
            <a:avLst/>
          </a:prstGeom>
          <a:effectLst/>
        </p:spPr>
      </p:pic>
      <p:pic>
        <p:nvPicPr>
          <p:cNvPr id="62" name="Picture 61" descr="Chart, scatter chart&#10;&#10;Description automatically generated">
            <a:extLst>
              <a:ext uri="{FF2B5EF4-FFF2-40B4-BE49-F238E27FC236}">
                <a16:creationId xmlns:a16="http://schemas.microsoft.com/office/drawing/2014/main" id="{0F8E9B7F-D677-A073-6CAB-C4CEC8D2D6E7}"/>
              </a:ext>
            </a:extLst>
          </p:cNvPr>
          <p:cNvPicPr>
            <a:picLocks noChangeAspect="1"/>
          </p:cNvPicPr>
          <p:nvPr/>
        </p:nvPicPr>
        <p:blipFill>
          <a:blip r:embed="rId11"/>
          <a:stretch>
            <a:fillRect/>
          </a:stretch>
        </p:blipFill>
        <p:spPr>
          <a:xfrm>
            <a:off x="21573594" y="13017264"/>
            <a:ext cx="6214573" cy="4550886"/>
          </a:xfrm>
          <a:prstGeom prst="rect">
            <a:avLst/>
          </a:prstGeom>
        </p:spPr>
      </p:pic>
      <p:pic>
        <p:nvPicPr>
          <p:cNvPr id="44" name="Picture 43" descr="A picture containing line chart&#10;&#10;Description automatically generated">
            <a:extLst>
              <a:ext uri="{FF2B5EF4-FFF2-40B4-BE49-F238E27FC236}">
                <a16:creationId xmlns:a16="http://schemas.microsoft.com/office/drawing/2014/main" id="{59DD49ED-94FE-0F36-6F28-6F8E799B56D2}"/>
              </a:ext>
            </a:extLst>
          </p:cNvPr>
          <p:cNvPicPr>
            <a:picLocks noChangeAspect="1"/>
          </p:cNvPicPr>
          <p:nvPr/>
        </p:nvPicPr>
        <p:blipFill>
          <a:blip r:embed="rId6"/>
          <a:stretch>
            <a:fillRect/>
          </a:stretch>
        </p:blipFill>
        <p:spPr>
          <a:xfrm>
            <a:off x="13648032" y="14947559"/>
            <a:ext cx="3036668" cy="1957400"/>
          </a:xfrm>
          <a:prstGeom prst="rect">
            <a:avLst/>
          </a:prstGeom>
        </p:spPr>
      </p:pic>
      <p:pic>
        <p:nvPicPr>
          <p:cNvPr id="47" name="Picture 46" descr="Shape&#10;&#10;Description automatically generated">
            <a:extLst>
              <a:ext uri="{FF2B5EF4-FFF2-40B4-BE49-F238E27FC236}">
                <a16:creationId xmlns:a16="http://schemas.microsoft.com/office/drawing/2014/main" id="{F8BE95AD-D0D5-1A6C-AD3F-67D75DC6116A}"/>
              </a:ext>
            </a:extLst>
          </p:cNvPr>
          <p:cNvPicPr>
            <a:picLocks noChangeAspect="1"/>
          </p:cNvPicPr>
          <p:nvPr/>
        </p:nvPicPr>
        <p:blipFill>
          <a:blip r:embed="rId12"/>
          <a:stretch>
            <a:fillRect/>
          </a:stretch>
        </p:blipFill>
        <p:spPr>
          <a:xfrm>
            <a:off x="16628030" y="14889561"/>
            <a:ext cx="2991006" cy="1981218"/>
          </a:xfrm>
          <a:prstGeom prst="rect">
            <a:avLst/>
          </a:prstGeom>
        </p:spPr>
      </p:pic>
      <p:sp>
        <p:nvSpPr>
          <p:cNvPr id="48" name="Text Box 500">
            <a:extLst>
              <a:ext uri="{FF2B5EF4-FFF2-40B4-BE49-F238E27FC236}">
                <a16:creationId xmlns:a16="http://schemas.microsoft.com/office/drawing/2014/main" id="{E8329B59-D1A9-2782-B5C2-4228691C37E1}"/>
              </a:ext>
            </a:extLst>
          </p:cNvPr>
          <p:cNvSpPr txBox="1">
            <a:spLocks noChangeArrowheads="1"/>
          </p:cNvSpPr>
          <p:nvPr/>
        </p:nvSpPr>
        <p:spPr bwMode="auto">
          <a:xfrm>
            <a:off x="10585242" y="17047106"/>
            <a:ext cx="963869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25717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25717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25717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25717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25717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None/>
            </a:pPr>
            <a:r>
              <a:rPr lang="en-US" altLang="fr-FR" sz="1300" dirty="0">
                <a:solidFill>
                  <a:srgbClr val="1BADCF"/>
                </a:solidFill>
                <a:latin typeface="Arial Narrow" panose="020B0604020202020204" pitchFamily="34" charset="0"/>
              </a:rPr>
              <a:t>Figure 3:Random forest classification results for cubic stability. (a) Feature importance plot for all the features with non-zero values, (b) receiver operating characteristic (ROC) curves, and (c) precision-recall curves of the cross-validated random forest classification on test data</a:t>
            </a:r>
          </a:p>
        </p:txBody>
      </p:sp>
      <p:pic>
        <p:nvPicPr>
          <p:cNvPr id="50" name="Picture 49" descr="Chart, line chart&#10;&#10;Description automatically generated">
            <a:extLst>
              <a:ext uri="{FF2B5EF4-FFF2-40B4-BE49-F238E27FC236}">
                <a16:creationId xmlns:a16="http://schemas.microsoft.com/office/drawing/2014/main" id="{91AB38B6-7C80-5A96-71B8-B798EF452AE3}"/>
              </a:ext>
            </a:extLst>
          </p:cNvPr>
          <p:cNvPicPr>
            <a:picLocks noChangeAspect="1"/>
          </p:cNvPicPr>
          <p:nvPr/>
        </p:nvPicPr>
        <p:blipFill>
          <a:blip r:embed="rId13"/>
          <a:stretch>
            <a:fillRect/>
          </a:stretch>
        </p:blipFill>
        <p:spPr>
          <a:xfrm>
            <a:off x="10643972" y="22797382"/>
            <a:ext cx="4102961" cy="2808197"/>
          </a:xfrm>
          <a:prstGeom prst="rect">
            <a:avLst/>
          </a:prstGeom>
        </p:spPr>
      </p:pic>
      <p:pic>
        <p:nvPicPr>
          <p:cNvPr id="52" name="Picture 51" descr="Chart, line chart&#10;&#10;Description automatically generated">
            <a:extLst>
              <a:ext uri="{FF2B5EF4-FFF2-40B4-BE49-F238E27FC236}">
                <a16:creationId xmlns:a16="http://schemas.microsoft.com/office/drawing/2014/main" id="{355A8565-8B29-CCA8-E5E9-27FA022E7DAB}"/>
              </a:ext>
            </a:extLst>
          </p:cNvPr>
          <p:cNvPicPr>
            <a:picLocks noChangeAspect="1"/>
          </p:cNvPicPr>
          <p:nvPr/>
        </p:nvPicPr>
        <p:blipFill>
          <a:blip r:embed="rId14"/>
          <a:stretch>
            <a:fillRect/>
          </a:stretch>
        </p:blipFill>
        <p:spPr>
          <a:xfrm>
            <a:off x="14971093" y="22748385"/>
            <a:ext cx="4239963" cy="2901967"/>
          </a:xfrm>
          <a:prstGeom prst="rect">
            <a:avLst/>
          </a:prstGeom>
        </p:spPr>
      </p:pic>
      <p:sp>
        <p:nvSpPr>
          <p:cNvPr id="53" name="TextBox 52">
            <a:extLst>
              <a:ext uri="{FF2B5EF4-FFF2-40B4-BE49-F238E27FC236}">
                <a16:creationId xmlns:a16="http://schemas.microsoft.com/office/drawing/2014/main" id="{6D52DAC5-F36A-E7F0-5E22-536F1AE80090}"/>
              </a:ext>
            </a:extLst>
          </p:cNvPr>
          <p:cNvSpPr txBox="1"/>
          <p:nvPr/>
        </p:nvSpPr>
        <p:spPr>
          <a:xfrm>
            <a:off x="10453688" y="25772657"/>
            <a:ext cx="9196271" cy="3046988"/>
          </a:xfrm>
          <a:prstGeom prst="rect">
            <a:avLst/>
          </a:prstGeom>
          <a:noFill/>
        </p:spPr>
        <p:txBody>
          <a:bodyPr wrap="square" rtlCol="0">
            <a:spAutoFit/>
          </a:bodyPr>
          <a:lstStyle/>
          <a:p>
            <a:pPr algn="just"/>
            <a:r>
              <a:rPr lang="en-US" sz="2800" dirty="0">
                <a:solidFill>
                  <a:schemeClr val="tx2"/>
                </a:solidFill>
                <a:latin typeface="Fira Sans" panose="020B0503050000020004" pitchFamily="34" charset="0"/>
              </a:rPr>
              <a:t>Further, the classification accuracy of these five classifiers against the number of features is graphed for comparison purposes. The results obtained were graphed and is depicted in figure 4. As can be seen, extra trees classifier provides the highest accuracy with less than 20 features.</a:t>
            </a:r>
          </a:p>
          <a:p>
            <a:pPr algn="just"/>
            <a:endParaRPr lang="en-QA" dirty="0">
              <a:solidFill>
                <a:schemeClr val="tx2"/>
              </a:solidFill>
              <a:latin typeface="Fira Sans" panose="020B0503050000020004" pitchFamily="34" charset="0"/>
            </a:endParaRPr>
          </a:p>
        </p:txBody>
      </p:sp>
      <p:sp>
        <p:nvSpPr>
          <p:cNvPr id="56" name="Text Box 500">
            <a:extLst>
              <a:ext uri="{FF2B5EF4-FFF2-40B4-BE49-F238E27FC236}">
                <a16:creationId xmlns:a16="http://schemas.microsoft.com/office/drawing/2014/main" id="{C325F892-7408-905E-6B5E-74AF3D8D876D}"/>
              </a:ext>
            </a:extLst>
          </p:cNvPr>
          <p:cNvSpPr txBox="1">
            <a:spLocks noChangeArrowheads="1"/>
          </p:cNvSpPr>
          <p:nvPr/>
        </p:nvSpPr>
        <p:spPr bwMode="auto">
          <a:xfrm>
            <a:off x="11031013" y="25631374"/>
            <a:ext cx="8878388"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25717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25717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25717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25717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25717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None/>
            </a:pPr>
            <a:r>
              <a:rPr lang="en-US" altLang="fr-FR" sz="1300" dirty="0">
                <a:solidFill>
                  <a:srgbClr val="1BADCF"/>
                </a:solidFill>
                <a:latin typeface="Arial Narrow" panose="020B0604020202020204" pitchFamily="34" charset="0"/>
              </a:rPr>
              <a:t>Figure 4: The classification accuracy of test dataset and the number of features for five classifier for formability and stability dataset.</a:t>
            </a:r>
          </a:p>
        </p:txBody>
      </p:sp>
      <p:pic>
        <p:nvPicPr>
          <p:cNvPr id="58" name="Picture 57" descr="Chart&#10;&#10;Description automatically generated">
            <a:extLst>
              <a:ext uri="{FF2B5EF4-FFF2-40B4-BE49-F238E27FC236}">
                <a16:creationId xmlns:a16="http://schemas.microsoft.com/office/drawing/2014/main" id="{23EFB33B-8D76-583A-7E20-2E8D16A98525}"/>
              </a:ext>
            </a:extLst>
          </p:cNvPr>
          <p:cNvPicPr>
            <a:picLocks noChangeAspect="1"/>
          </p:cNvPicPr>
          <p:nvPr/>
        </p:nvPicPr>
        <p:blipFill rotWithShape="1">
          <a:blip r:embed="rId15"/>
          <a:srcRect r="6300"/>
          <a:stretch/>
        </p:blipFill>
        <p:spPr>
          <a:xfrm>
            <a:off x="14181001" y="34978474"/>
            <a:ext cx="3595018" cy="2352926"/>
          </a:xfrm>
          <a:prstGeom prst="rect">
            <a:avLst/>
          </a:prstGeom>
        </p:spPr>
      </p:pic>
      <p:sp>
        <p:nvSpPr>
          <p:cNvPr id="38976" name="Text Box 500">
            <a:extLst>
              <a:ext uri="{FF2B5EF4-FFF2-40B4-BE49-F238E27FC236}">
                <a16:creationId xmlns:a16="http://schemas.microsoft.com/office/drawing/2014/main" id="{6041C658-D572-E385-3AC4-67F82FDA414F}"/>
              </a:ext>
            </a:extLst>
          </p:cNvPr>
          <p:cNvSpPr txBox="1">
            <a:spLocks noChangeArrowheads="1"/>
          </p:cNvSpPr>
          <p:nvPr/>
        </p:nvSpPr>
        <p:spPr bwMode="auto">
          <a:xfrm>
            <a:off x="20480935" y="17721205"/>
            <a:ext cx="918702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25717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25717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25717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25717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25717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25717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buNone/>
            </a:pPr>
            <a:r>
              <a:rPr lang="en-US" altLang="fr-FR" sz="1300" dirty="0">
                <a:solidFill>
                  <a:srgbClr val="1BADCF"/>
                </a:solidFill>
                <a:latin typeface="Arial Narrow" panose="020B0604020202020204" pitchFamily="34" charset="0"/>
              </a:rPr>
              <a:t>Figure 6: Energy above hull (∆Eh) in </a:t>
            </a:r>
            <a:r>
              <a:rPr lang="en-US" altLang="fr-FR" sz="1300" dirty="0" err="1">
                <a:solidFill>
                  <a:srgbClr val="1BADCF"/>
                </a:solidFill>
                <a:latin typeface="Arial Narrow" panose="020B0604020202020204" pitchFamily="34" charset="0"/>
              </a:rPr>
              <a:t>meV</a:t>
            </a:r>
            <a:r>
              <a:rPr lang="en-US" altLang="fr-FR" sz="1300" dirty="0">
                <a:solidFill>
                  <a:srgbClr val="1BADCF"/>
                </a:solidFill>
                <a:latin typeface="Arial Narrow" panose="020B0604020202020204" pitchFamily="34" charset="0"/>
              </a:rPr>
              <a:t> is plotted against the tolerance factor (t) for the data set D</a:t>
            </a:r>
            <a:r>
              <a:rPr lang="en-US" altLang="fr-FR" sz="1300" baseline="-25000" dirty="0">
                <a:solidFill>
                  <a:srgbClr val="1BADCF"/>
                </a:solidFill>
                <a:latin typeface="Arial Narrow" panose="020B0604020202020204" pitchFamily="34" charset="0"/>
              </a:rPr>
              <a:t>F ∩S </a:t>
            </a:r>
            <a:r>
              <a:rPr lang="en-US" altLang="fr-FR" sz="1300" dirty="0">
                <a:solidFill>
                  <a:srgbClr val="1BADCF"/>
                </a:solidFill>
                <a:latin typeface="Arial Narrow" panose="020B0604020202020204" pitchFamily="34" charset="0"/>
              </a:rPr>
              <a:t>which is the intersection of the perovskite formability and stability data sets (D</a:t>
            </a:r>
            <a:r>
              <a:rPr lang="en-US" altLang="fr-FR" sz="1300" baseline="-25000" dirty="0">
                <a:solidFill>
                  <a:srgbClr val="1BADCF"/>
                </a:solidFill>
                <a:latin typeface="Arial Narrow" panose="020B0604020202020204" pitchFamily="34" charset="0"/>
              </a:rPr>
              <a:t>F</a:t>
            </a:r>
            <a:r>
              <a:rPr lang="en-US" altLang="fr-FR" sz="1300" dirty="0">
                <a:solidFill>
                  <a:srgbClr val="1BADCF"/>
                </a:solidFill>
                <a:latin typeface="Arial Narrow" panose="020B0604020202020204" pitchFamily="34" charset="0"/>
              </a:rPr>
              <a:t> and and D</a:t>
            </a:r>
            <a:r>
              <a:rPr lang="en-US" altLang="fr-FR" sz="1300" baseline="-25000" dirty="0">
                <a:solidFill>
                  <a:srgbClr val="1BADCF"/>
                </a:solidFill>
                <a:latin typeface="Arial Narrow" panose="020B0604020202020204" pitchFamily="34" charset="0"/>
              </a:rPr>
              <a:t>S</a:t>
            </a:r>
            <a:r>
              <a:rPr lang="en-US" altLang="fr-FR" sz="1300" dirty="0">
                <a:solidFill>
                  <a:srgbClr val="1BADCF"/>
                </a:solidFill>
                <a:latin typeface="Arial Narrow" panose="020B0604020202020204" pitchFamily="34" charset="0"/>
              </a:rPr>
              <a:t>)</a:t>
            </a:r>
            <a:endParaRPr lang="en-US" altLang="fr-FR" sz="1300" baseline="-25000" dirty="0">
              <a:solidFill>
                <a:srgbClr val="1BADCF"/>
              </a:solidFill>
              <a:latin typeface="Arial Narrow" panose="020B0604020202020204" pitchFamily="34" charset="0"/>
            </a:endParaRPr>
          </a:p>
        </p:txBody>
      </p:sp>
      <p:sp>
        <p:nvSpPr>
          <p:cNvPr id="38977" name="TextBox 38976">
            <a:extLst>
              <a:ext uri="{FF2B5EF4-FFF2-40B4-BE49-F238E27FC236}">
                <a16:creationId xmlns:a16="http://schemas.microsoft.com/office/drawing/2014/main" id="{754A2BD2-25FC-EB3E-0B94-1ED062C31669}"/>
              </a:ext>
            </a:extLst>
          </p:cNvPr>
          <p:cNvSpPr txBox="1"/>
          <p:nvPr/>
        </p:nvSpPr>
        <p:spPr>
          <a:xfrm>
            <a:off x="20399310" y="7378263"/>
            <a:ext cx="9064082" cy="6124754"/>
          </a:xfrm>
          <a:prstGeom prst="rect">
            <a:avLst/>
          </a:prstGeom>
          <a:noFill/>
        </p:spPr>
        <p:txBody>
          <a:bodyPr wrap="square" rtlCol="0">
            <a:spAutoFit/>
          </a:bodyPr>
          <a:lstStyle/>
          <a:p>
            <a:pPr algn="just"/>
            <a:r>
              <a:rPr lang="en-US" sz="2800" dirty="0">
                <a:solidFill>
                  <a:schemeClr val="tx2"/>
                </a:solidFill>
                <a:latin typeface="Fira Sans" panose="020B0503050000020004" pitchFamily="34" charset="0"/>
              </a:rPr>
              <a:t>It is unknown whether a formable perovskite is necessarily thermodynamically stable and vice versa. It necessary to have both formability and thermodynamic stability to ensure a composition’s viability as a perovskite candidate, or is one a more robust metric than the other? The intersection of the compounds in the formability and stability data sets was extracted to form a new data set D</a:t>
            </a:r>
            <a:r>
              <a:rPr lang="en-US" sz="2800" baseline="-25000" dirty="0">
                <a:solidFill>
                  <a:schemeClr val="tx2"/>
                </a:solidFill>
                <a:latin typeface="Fira Sans" panose="020B0503050000020004" pitchFamily="34" charset="0"/>
              </a:rPr>
              <a:t>F ⋂ S </a:t>
            </a:r>
            <a:r>
              <a:rPr lang="en-US" sz="2800" dirty="0">
                <a:solidFill>
                  <a:schemeClr val="tx2"/>
                </a:solidFill>
                <a:latin typeface="Fira Sans" panose="020B0503050000020004" pitchFamily="34" charset="0"/>
              </a:rPr>
              <a:t>, which includes chemistries that are both experimentally known to form a perovskite or not and have energies above hull from DFT. Non-perovskites account for approximately 10% of these, with the remainder (1067) being perovskites. </a:t>
            </a:r>
          </a:p>
          <a:p>
            <a:pPr algn="just"/>
            <a:endParaRPr lang="en-US" sz="2800" dirty="0">
              <a:solidFill>
                <a:schemeClr val="tx2"/>
              </a:solidFill>
              <a:latin typeface="Fira Sans" panose="020B0503050000020004" pitchFamily="34" charset="0"/>
            </a:endParaRPr>
          </a:p>
        </p:txBody>
      </p:sp>
      <p:sp>
        <p:nvSpPr>
          <p:cNvPr id="38978" name="TextBox 38977">
            <a:extLst>
              <a:ext uri="{FF2B5EF4-FFF2-40B4-BE49-F238E27FC236}">
                <a16:creationId xmlns:a16="http://schemas.microsoft.com/office/drawing/2014/main" id="{D4FC38FE-2079-66C8-F494-72F746D2BD65}"/>
              </a:ext>
            </a:extLst>
          </p:cNvPr>
          <p:cNvSpPr txBox="1"/>
          <p:nvPr/>
        </p:nvSpPr>
        <p:spPr>
          <a:xfrm>
            <a:off x="20361027" y="18095470"/>
            <a:ext cx="8962860" cy="7417415"/>
          </a:xfrm>
          <a:prstGeom prst="rect">
            <a:avLst/>
          </a:prstGeom>
          <a:noFill/>
        </p:spPr>
        <p:txBody>
          <a:bodyPr wrap="square" rtlCol="0">
            <a:spAutoFit/>
          </a:bodyPr>
          <a:lstStyle/>
          <a:p>
            <a:pPr algn="just"/>
            <a:r>
              <a:rPr lang="en-US" sz="2800" dirty="0">
                <a:solidFill>
                  <a:schemeClr val="tx2"/>
                </a:solidFill>
                <a:latin typeface="Fira Sans" panose="020B0503050000020004" pitchFamily="34" charset="0"/>
              </a:rPr>
              <a:t>Using an energy greater than the hull threshold of 50</a:t>
            </a:r>
            <a:br>
              <a:rPr lang="en-US" sz="2800" dirty="0">
                <a:solidFill>
                  <a:schemeClr val="tx2"/>
                </a:solidFill>
                <a:latin typeface="Fira Sans" panose="020B0503050000020004" pitchFamily="34" charset="0"/>
              </a:rPr>
            </a:br>
            <a:r>
              <a:rPr lang="en-US" sz="2800" dirty="0" err="1">
                <a:solidFill>
                  <a:schemeClr val="tx2"/>
                </a:solidFill>
                <a:latin typeface="Fira Sans" panose="020B0503050000020004" pitchFamily="34" charset="0"/>
              </a:rPr>
              <a:t>meV</a:t>
            </a:r>
            <a:r>
              <a:rPr lang="en-US" sz="2800" dirty="0">
                <a:solidFill>
                  <a:schemeClr val="tx2"/>
                </a:solidFill>
                <a:latin typeface="Fira Sans" panose="020B0503050000020004" pitchFamily="34" charset="0"/>
              </a:rPr>
              <a:t>/atom, 816 of the 1237 are classified as stable, while the remaining 421 are classified as unstable. It should be noted that we are only comparing chemistries here. We assume cubic symmetry</a:t>
            </a:r>
            <a:br>
              <a:rPr lang="en-US" sz="2800" dirty="0">
                <a:solidFill>
                  <a:schemeClr val="tx2"/>
                </a:solidFill>
                <a:latin typeface="Fira Sans" panose="020B0503050000020004" pitchFamily="34" charset="0"/>
              </a:rPr>
            </a:br>
            <a:r>
              <a:rPr lang="en-US" sz="2800" dirty="0">
                <a:solidFill>
                  <a:schemeClr val="tx2"/>
                </a:solidFill>
                <a:latin typeface="Fira Sans" panose="020B0503050000020004" pitchFamily="34" charset="0"/>
              </a:rPr>
              <a:t>for the DFT calculations; however, many of the known perovskites have been experimentally synthesized at lower non-cubic symmetries. Further, that we fixed a 50 </a:t>
            </a:r>
            <a:r>
              <a:rPr lang="en-US" sz="2800" dirty="0" err="1">
                <a:solidFill>
                  <a:schemeClr val="tx2"/>
                </a:solidFill>
                <a:latin typeface="Fira Sans" panose="020B0503050000020004" pitchFamily="34" charset="0"/>
              </a:rPr>
              <a:t>meV</a:t>
            </a:r>
            <a:r>
              <a:rPr lang="en-US" sz="2800" dirty="0">
                <a:solidFill>
                  <a:schemeClr val="tx2"/>
                </a:solidFill>
                <a:latin typeface="Fira Sans" panose="020B0503050000020004" pitchFamily="34" charset="0"/>
              </a:rPr>
              <a:t>/atom stability threshold</a:t>
            </a:r>
            <a:br>
              <a:rPr lang="en-US" sz="2800" dirty="0">
                <a:solidFill>
                  <a:schemeClr val="tx2"/>
                </a:solidFill>
                <a:latin typeface="Fira Sans" panose="020B0503050000020004" pitchFamily="34" charset="0"/>
              </a:rPr>
            </a:br>
            <a:r>
              <a:rPr lang="en-US" sz="2800" dirty="0">
                <a:solidFill>
                  <a:schemeClr val="tx2"/>
                </a:solidFill>
                <a:latin typeface="Fira Sans" panose="020B0503050000020004" pitchFamily="34" charset="0"/>
              </a:rPr>
              <a:t>for our stability data set to account for stability at lower symmetries. Close inspection reveals that, for an </a:t>
            </a:r>
            <a:r>
              <a:rPr lang="en-US" sz="2800" dirty="0" err="1">
                <a:solidFill>
                  <a:schemeClr val="tx2"/>
                </a:solidFill>
                <a:latin typeface="Fira Sans" panose="020B0503050000020004" pitchFamily="34" charset="0"/>
              </a:rPr>
              <a:t>Ec</a:t>
            </a:r>
            <a:r>
              <a:rPr lang="en-US" sz="2800" dirty="0">
                <a:solidFill>
                  <a:schemeClr val="tx2"/>
                </a:solidFill>
                <a:latin typeface="Fira Sans" panose="020B0503050000020004" pitchFamily="34" charset="0"/>
              </a:rPr>
              <a:t> threshold of 50 </a:t>
            </a:r>
            <a:r>
              <a:rPr lang="en-US" sz="2800" dirty="0" err="1">
                <a:solidFill>
                  <a:schemeClr val="tx2"/>
                </a:solidFill>
                <a:latin typeface="Fira Sans" panose="020B0503050000020004" pitchFamily="34" charset="0"/>
              </a:rPr>
              <a:t>meV</a:t>
            </a:r>
            <a:r>
              <a:rPr lang="en-US" sz="2800" dirty="0">
                <a:solidFill>
                  <a:schemeClr val="tx2"/>
                </a:solidFill>
                <a:latin typeface="Fira Sans" panose="020B0503050000020004" pitchFamily="34" charset="0"/>
              </a:rPr>
              <a:t>/atom, 56 percent of the compounds in the data set are perovskites and thermodynamically stable, while 10 percent</a:t>
            </a:r>
            <a:br>
              <a:rPr lang="en-US" sz="2800" dirty="0">
                <a:solidFill>
                  <a:schemeClr val="tx2"/>
                </a:solidFill>
                <a:latin typeface="Fira Sans" panose="020B0503050000020004" pitchFamily="34" charset="0"/>
              </a:rPr>
            </a:br>
            <a:r>
              <a:rPr lang="en-US" sz="2800" dirty="0">
                <a:solidFill>
                  <a:schemeClr val="tx2"/>
                </a:solidFill>
                <a:latin typeface="Fira Sans" panose="020B0503050000020004" pitchFamily="34" charset="0"/>
              </a:rPr>
              <a:t>are not perovskites and are not stable, implying that there is agreement between the formability and stability metrics for 66 percent of the data set.</a:t>
            </a:r>
          </a:p>
        </p:txBody>
      </p:sp>
      <p:sp>
        <p:nvSpPr>
          <p:cNvPr id="38979" name="Text Box 565">
            <a:extLst>
              <a:ext uri="{FF2B5EF4-FFF2-40B4-BE49-F238E27FC236}">
                <a16:creationId xmlns:a16="http://schemas.microsoft.com/office/drawing/2014/main" id="{2A71D0F9-FF06-F81B-CCA1-A2AC96E61DE2}"/>
              </a:ext>
            </a:extLst>
          </p:cNvPr>
          <p:cNvSpPr txBox="1">
            <a:spLocks noChangeArrowheads="1"/>
          </p:cNvSpPr>
          <p:nvPr/>
        </p:nvSpPr>
        <p:spPr bwMode="auto">
          <a:xfrm>
            <a:off x="20087779" y="25587082"/>
            <a:ext cx="9272587" cy="72206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74995" tIns="374995" rIns="374995" bIns="374995">
            <a:spAutoFit/>
          </a:bodyPr>
          <a:lstStyle>
            <a:lvl1pPr defTabSz="36004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36004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36004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just" eaLnBrk="1" hangingPunct="1">
              <a:spcBef>
                <a:spcPct val="0"/>
              </a:spcBef>
              <a:buFontTx/>
              <a:buNone/>
            </a:pPr>
            <a:r>
              <a:rPr lang="en-US" sz="2800" dirty="0"/>
              <a:t>To summarize, a systematic computational screening strategy for identifying novel single and double</a:t>
            </a:r>
            <a:br>
              <a:rPr lang="en-US" sz="2800" dirty="0"/>
            </a:br>
            <a:r>
              <a:rPr lang="en-US" sz="2800" dirty="0"/>
              <a:t>oxide perovskites is presented, which efficiently explores a large fraction of the double perovskite</a:t>
            </a:r>
            <a:br>
              <a:rPr lang="en-US" sz="2800" dirty="0"/>
            </a:br>
            <a:r>
              <a:rPr lang="en-US" sz="2800" dirty="0"/>
              <a:t>chemical space. To predict the formability and thermodynamic stability of single and double oxide</a:t>
            </a:r>
            <a:br>
              <a:rPr lang="en-US" sz="2800" dirty="0"/>
            </a:br>
            <a:r>
              <a:rPr lang="en-US" sz="2800" dirty="0"/>
              <a:t>perovskites, ML classification models based on random forests and Extra Trees were developed. The</a:t>
            </a:r>
            <a:br>
              <a:rPr lang="en-US" sz="2800" dirty="0"/>
            </a:br>
            <a:r>
              <a:rPr lang="en-US" sz="2800" dirty="0"/>
              <a:t>ML models were trained to be as accurate as possible while minimizing variance.</a:t>
            </a:r>
          </a:p>
          <a:p>
            <a:pPr algn="just" eaLnBrk="1" hangingPunct="1">
              <a:spcBef>
                <a:spcPct val="0"/>
              </a:spcBef>
              <a:buFontTx/>
              <a:buNone/>
            </a:pPr>
            <a:r>
              <a:rPr lang="en-US" sz="2800" dirty="0"/>
              <a:t>The thermodynamic cubic stability metric was discovered to be more conservative than perovskite</a:t>
            </a:r>
            <a:br>
              <a:rPr lang="en-US" sz="2800" dirty="0"/>
            </a:br>
            <a:r>
              <a:rPr lang="en-US" sz="2800" dirty="0"/>
              <a:t>formability, possibly due to the </a:t>
            </a:r>
            <a:r>
              <a:rPr lang="en-US" sz="2800" dirty="0" err="1"/>
              <a:t>Ec</a:t>
            </a:r>
            <a:r>
              <a:rPr lang="en-US" sz="2800" dirty="0"/>
              <a:t> = 50meV threshold. The ML approach employed in this produced similar results with less features.</a:t>
            </a:r>
            <a:endParaRPr lang="en-US" altLang="fr-FR" sz="2600" dirty="0">
              <a:latin typeface="Arial Narrow" panose="020B0604020202020204" pitchFamily="34" charset="0"/>
            </a:endParaRPr>
          </a:p>
        </p:txBody>
      </p:sp>
      <p:pic>
        <p:nvPicPr>
          <p:cNvPr id="49" name="Picture 48">
            <a:extLst>
              <a:ext uri="{FF2B5EF4-FFF2-40B4-BE49-F238E27FC236}">
                <a16:creationId xmlns:a16="http://schemas.microsoft.com/office/drawing/2014/main" id="{FC72C9A0-3981-1E4F-B39C-405C5903892C}"/>
              </a:ext>
            </a:extLst>
          </p:cNvPr>
          <p:cNvPicPr>
            <a:picLocks noChangeAspect="1"/>
          </p:cNvPicPr>
          <p:nvPr/>
        </p:nvPicPr>
        <p:blipFill>
          <a:blip r:embed="rId16"/>
          <a:srcRect/>
          <a:stretch/>
        </p:blipFill>
        <p:spPr>
          <a:xfrm>
            <a:off x="24947336" y="1146248"/>
            <a:ext cx="5093021" cy="1430298"/>
          </a:xfrm>
          <a:prstGeom prst="rect">
            <a:avLst/>
          </a:prstGeom>
        </p:spPr>
      </p:pic>
      <p:sp>
        <p:nvSpPr>
          <p:cNvPr id="2" name="TextBox 1">
            <a:extLst>
              <a:ext uri="{FF2B5EF4-FFF2-40B4-BE49-F238E27FC236}">
                <a16:creationId xmlns:a16="http://schemas.microsoft.com/office/drawing/2014/main" id="{0E8D87A0-C564-8184-84AF-DDA8D39B7294}"/>
              </a:ext>
            </a:extLst>
          </p:cNvPr>
          <p:cNvSpPr txBox="1"/>
          <p:nvPr/>
        </p:nvSpPr>
        <p:spPr>
          <a:xfrm>
            <a:off x="1298713" y="42287687"/>
            <a:ext cx="184731" cy="461665"/>
          </a:xfrm>
          <a:prstGeom prst="rect">
            <a:avLst/>
          </a:prstGeom>
          <a:noFill/>
        </p:spPr>
        <p:txBody>
          <a:bodyPr wrap="none" rtlCol="0">
            <a:spAutoFit/>
          </a:bodyPr>
          <a:lstStyle/>
          <a:p>
            <a:endParaRPr lang="en-QA" dirty="0"/>
          </a:p>
        </p:txBody>
      </p:sp>
      <p:sp>
        <p:nvSpPr>
          <p:cNvPr id="3" name="TextBox 2">
            <a:extLst>
              <a:ext uri="{FF2B5EF4-FFF2-40B4-BE49-F238E27FC236}">
                <a16:creationId xmlns:a16="http://schemas.microsoft.com/office/drawing/2014/main" id="{7987C8E8-0EF9-6CA3-B280-CD4153DE61B8}"/>
              </a:ext>
            </a:extLst>
          </p:cNvPr>
          <p:cNvSpPr txBox="1"/>
          <p:nvPr/>
        </p:nvSpPr>
        <p:spPr>
          <a:xfrm>
            <a:off x="583096" y="42261183"/>
            <a:ext cx="184731" cy="461665"/>
          </a:xfrm>
          <a:prstGeom prst="rect">
            <a:avLst/>
          </a:prstGeom>
          <a:noFill/>
        </p:spPr>
        <p:txBody>
          <a:bodyPr wrap="none" rtlCol="0">
            <a:spAutoFit/>
          </a:bodyPr>
          <a:lstStyle/>
          <a:p>
            <a:endParaRPr lang="en-QA" dirty="0"/>
          </a:p>
        </p:txBody>
      </p:sp>
      <p:sp>
        <p:nvSpPr>
          <p:cNvPr id="4" name="Rectangle 1">
            <a:extLst>
              <a:ext uri="{FF2B5EF4-FFF2-40B4-BE49-F238E27FC236}">
                <a16:creationId xmlns:a16="http://schemas.microsoft.com/office/drawing/2014/main" id="{92E075F6-EB62-FCC6-7213-E4EFA088D130}"/>
              </a:ext>
            </a:extLst>
          </p:cNvPr>
          <p:cNvSpPr>
            <a:spLocks noChangeArrowheads="1"/>
          </p:cNvSpPr>
          <p:nvPr/>
        </p:nvSpPr>
        <p:spPr bwMode="auto">
          <a:xfrm>
            <a:off x="152400" y="152400"/>
            <a:ext cx="30275213"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QA" altLang="en-QA" sz="1200" b="0" i="0" u="none" strike="noStrike" cap="none" normalizeH="0" baseline="0">
                <a:ln>
                  <a:noFill/>
                </a:ln>
                <a:solidFill>
                  <a:srgbClr val="000000"/>
                </a:solidFill>
                <a:effectLst/>
                <a:latin typeface="inherit"/>
              </a:rPr>
              <a:t>Belhaouari</a:t>
            </a:r>
            <a:endParaRPr kumimoji="0" lang="en-QA" altLang="en-QA" sz="1000" b="0" i="0" u="none" strike="noStrike" cap="none" normalizeH="0" baseline="0">
              <a:ln>
                <a:noFill/>
              </a:ln>
              <a:solidFill>
                <a:srgbClr val="000000"/>
              </a:solidFill>
              <a:effectLst/>
              <a:latin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QA" altLang="en-QA"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5D80D1DE-85D6-90BA-0C9E-FA548650DD72}"/>
              </a:ext>
            </a:extLst>
          </p:cNvPr>
          <p:cNvSpPr>
            <a:spLocks noChangeArrowheads="1"/>
          </p:cNvSpPr>
          <p:nvPr/>
        </p:nvSpPr>
        <p:spPr bwMode="auto">
          <a:xfrm>
            <a:off x="152400" y="152400"/>
            <a:ext cx="30275213"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QA" altLang="en-QA" sz="1000" b="0" i="0" u="none" strike="noStrike" cap="none" normalizeH="0" baseline="0">
                <a:ln>
                  <a:noFill/>
                </a:ln>
                <a:solidFill>
                  <a:srgbClr val="000000"/>
                </a:solidFill>
                <a:effectLst/>
                <a:latin typeface="inherit"/>
              </a:rPr>
              <a:t>To:</a:t>
            </a:r>
          </a:p>
          <a:p>
            <a:pPr marL="0" marR="0" lvl="0" indent="0" algn="l" defTabSz="914400" rtl="0" eaLnBrk="0" fontAlgn="t" latinLnBrk="0" hangingPunct="0">
              <a:lnSpc>
                <a:spcPct val="100000"/>
              </a:lnSpc>
              <a:spcBef>
                <a:spcPct val="0"/>
              </a:spcBef>
              <a:spcAft>
                <a:spcPct val="0"/>
              </a:spcAft>
              <a:buClrTx/>
              <a:buSzTx/>
              <a:buFontTx/>
              <a:buChar char="•"/>
              <a:tabLst/>
            </a:pPr>
            <a:r>
              <a:rPr kumimoji="0" lang="en-QA" altLang="en-QA" sz="1000" b="0" i="0" u="none" strike="noStrike" cap="none" normalizeH="0" baseline="0">
                <a:ln>
                  <a:noFill/>
                </a:ln>
                <a:solidFill>
                  <a:srgbClr val="000000"/>
                </a:solidFill>
                <a:effectLst/>
                <a:latin typeface="inherit"/>
              </a:rPr>
              <a:t>Masrat Rasool</a:t>
            </a:r>
          </a:p>
          <a:p>
            <a:pPr marL="0" marR="0" lvl="0" indent="0" algn="l" defTabSz="914400" rtl="0" eaLnBrk="0" fontAlgn="base" latinLnBrk="0" hangingPunct="0">
              <a:lnSpc>
                <a:spcPct val="100000"/>
              </a:lnSpc>
              <a:spcBef>
                <a:spcPct val="0"/>
              </a:spcBef>
              <a:spcAft>
                <a:spcPct val="0"/>
              </a:spcAft>
              <a:buClrTx/>
              <a:buSzTx/>
              <a:buFontTx/>
              <a:buNone/>
              <a:tabLst/>
            </a:pPr>
            <a:r>
              <a:rPr kumimoji="0" lang="en-QA" altLang="en-QA" sz="900" b="0" i="0" u="none" strike="noStrike" cap="none" normalizeH="0" baseline="0">
                <a:ln>
                  <a:noFill/>
                </a:ln>
                <a:solidFill>
                  <a:srgbClr val="000000"/>
                </a:solidFill>
                <a:effectLst/>
                <a:latin typeface="inherit"/>
              </a:rPr>
              <a:t>Wed 9/7/2022 3:39 PM</a:t>
            </a:r>
            <a:endParaRPr kumimoji="0" lang="en-QA" altLang="en-QA" sz="2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QA" altLang="en-QA" sz="1100" b="0" i="0" u="none" strike="noStrike" cap="none" normalizeH="0" baseline="0">
                <a:ln>
                  <a:noFill/>
                </a:ln>
                <a:solidFill>
                  <a:schemeClr val="tx1"/>
                </a:solidFill>
                <a:effectLst/>
                <a:latin typeface="Segoe UI" panose="020B0502040204020203" pitchFamily="34" charset="0"/>
              </a:rPr>
            </a:br>
            <a:endParaRPr kumimoji="0" lang="en-QA" altLang="en-QA"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Custom Design">
  <a:themeElements>
    <a:clrScheme name="Personnalisée 3">
      <a:dk1>
        <a:srgbClr val="365794"/>
      </a:dk1>
      <a:lt1>
        <a:srgbClr val="FFFFFF"/>
      </a:lt1>
      <a:dk2>
        <a:srgbClr val="000000"/>
      </a:dk2>
      <a:lt2>
        <a:srgbClr val="F4F1E9"/>
      </a:lt2>
      <a:accent1>
        <a:srgbClr val="D7D7D7"/>
      </a:accent1>
      <a:accent2>
        <a:srgbClr val="0D5667"/>
      </a:accent2>
      <a:accent3>
        <a:srgbClr val="14819B"/>
      </a:accent3>
      <a:accent4>
        <a:srgbClr val="000000"/>
      </a:accent4>
      <a:accent5>
        <a:srgbClr val="CEF0F8"/>
      </a:accent5>
      <a:accent6>
        <a:srgbClr val="BF9000"/>
      </a:accent6>
      <a:hlink>
        <a:srgbClr val="6CD3EB"/>
      </a:hlink>
      <a:folHlink>
        <a:srgbClr val="FFC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Default">
      <a:dk1>
        <a:srgbClr val="1BADCF"/>
      </a:dk1>
      <a:lt1>
        <a:srgbClr val="FFFFFF"/>
      </a:lt1>
      <a:dk2>
        <a:srgbClr val="000000"/>
      </a:dk2>
      <a:lt2>
        <a:srgbClr val="F4F1E9"/>
      </a:lt2>
      <a:accent1>
        <a:srgbClr val="D7D7D7"/>
      </a:accent1>
      <a:accent2>
        <a:srgbClr val="003466"/>
      </a:accent2>
      <a:accent3>
        <a:srgbClr val="D2D9E1"/>
      </a:accent3>
      <a:accent4>
        <a:srgbClr val="000000"/>
      </a:accent4>
      <a:accent5>
        <a:srgbClr val="CEF0F8"/>
      </a:accent5>
      <a:accent6>
        <a:srgbClr val="002E5C"/>
      </a:accent6>
      <a:hlink>
        <a:srgbClr val="6CD3EB"/>
      </a:hlink>
      <a:folHlink>
        <a:srgbClr val="FFC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Default">
      <a:dk1>
        <a:srgbClr val="1BADCF"/>
      </a:dk1>
      <a:lt1>
        <a:srgbClr val="FFFFFF"/>
      </a:lt1>
      <a:dk2>
        <a:srgbClr val="000000"/>
      </a:dk2>
      <a:lt2>
        <a:srgbClr val="F4F1E9"/>
      </a:lt2>
      <a:accent1>
        <a:srgbClr val="D7D7D7"/>
      </a:accent1>
      <a:accent2>
        <a:srgbClr val="003466"/>
      </a:accent2>
      <a:accent3>
        <a:srgbClr val="D2D9E1"/>
      </a:accent3>
      <a:accent4>
        <a:srgbClr val="000000"/>
      </a:accent4>
      <a:accent5>
        <a:srgbClr val="CEF0F8"/>
      </a:accent5>
      <a:accent6>
        <a:srgbClr val="002E5C"/>
      </a:accent6>
      <a:hlink>
        <a:srgbClr val="6CD3EB"/>
      </a:hlink>
      <a:folHlink>
        <a:srgbClr val="FFC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21947</TotalTime>
  <Words>1931</Words>
  <Application>Microsoft Macintosh PowerPoint</Application>
  <PresentationFormat>Custom</PresentationFormat>
  <Paragraphs>91</Paragraphs>
  <Slides>1</Slides>
  <Notes>1</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vt:i4>
      </vt:variant>
    </vt:vector>
  </HeadingPairs>
  <TitlesOfParts>
    <vt:vector size="13" baseType="lpstr">
      <vt:lpstr>ＭＳ Ｐゴシック</vt:lpstr>
      <vt:lpstr>ＭＳ Ｐゴシック</vt:lpstr>
      <vt:lpstr>Arial</vt:lpstr>
      <vt:lpstr>Arial Black</vt:lpstr>
      <vt:lpstr>Arial Narrow</vt:lpstr>
      <vt:lpstr>Fira Sans</vt:lpstr>
      <vt:lpstr>inherit</vt:lpstr>
      <vt:lpstr>Segoe UI</vt:lpstr>
      <vt:lpstr>Times New Roman</vt:lpstr>
      <vt:lpstr>Custom Design</vt:lpstr>
      <vt:lpstr>1_Custom Design</vt:lpstr>
      <vt:lpstr>2_Custom Design</vt:lpstr>
      <vt:lpstr>PowerPoint Presentation</vt:lpstr>
    </vt:vector>
  </TitlesOfParts>
  <Company>www.PosterPresentations.com</Company>
  <LinksUpToDate>false</LinksUpToDate>
  <SharedDoc>false</SharedDoc>
  <HyperlinkBase>http://www.posterpresentations.com</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A0 Portrait Poster Template</dc:title>
  <dc:subject>Free PowerPoint poster templates</dc:subject>
  <dc:creator>Copywrite Digital - Tralee - 066 7128671</dc:creator>
  <cp:keywords>poster presentation, poster design, poster template</cp:keywords>
  <dc:description>Non-authorized printing of this poster template by any commercial printing service other than PosterPresentations.com is strictly prohibited._x000d_
Non-profit educational printing centers are exempt._x000d_
To obtain printing authorization call:_x000d_
1.866.649.3004_x000d_
_x000d_
© 2009</dc:description>
  <cp:lastModifiedBy>Dr. Fadwa El-Mellouhi</cp:lastModifiedBy>
  <cp:revision>256</cp:revision>
  <cp:lastPrinted>2009-11-10T08:04:03Z</cp:lastPrinted>
  <dcterms:created xsi:type="dcterms:W3CDTF">2009-11-10T07:29:27Z</dcterms:created>
  <dcterms:modified xsi:type="dcterms:W3CDTF">2022-09-07T17:07:12Z</dcterms:modified>
  <cp:category>Powerpoint poster templates</cp:category>
</cp:coreProperties>
</file>