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-6480" y="-3600"/>
            <a:ext cx="9155880" cy="5149440"/>
            <a:chOff x="-6480" y="-3600"/>
            <a:chExt cx="9155880" cy="5149440"/>
          </a:xfrm>
        </p:grpSpPr>
        <p:sp>
          <p:nvSpPr>
            <p:cNvPr id="1" name="Google Shape;11;p2"/>
            <p:cNvSpPr/>
            <p:nvPr/>
          </p:nvSpPr>
          <p:spPr>
            <a:xfrm>
              <a:off x="-6480" y="-3600"/>
              <a:ext cx="9155880" cy="5149440"/>
            </a:xfrm>
            <a:custGeom>
              <a:avLst/>
              <a:gdLst/>
              <a:ahLst/>
              <a:rect l="l" t="t" r="r" b="b"/>
              <a:pathLst>
                <a:path w="6064414" h="3411233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2"/>
            <p:cNvSpPr/>
            <p:nvPr/>
          </p:nvSpPr>
          <p:spPr>
            <a:xfrm>
              <a:off x="-6480" y="-3600"/>
              <a:ext cx="9155880" cy="5149440"/>
            </a:xfrm>
            <a:custGeom>
              <a:avLst/>
              <a:gdLst/>
              <a:ahLst/>
              <a:rect l="l" t="t" r="r" b="b"/>
              <a:pathLst>
                <a:path w="6064414" h="3411233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31;p5"/>
          <p:cNvGrpSpPr/>
          <p:nvPr/>
        </p:nvGrpSpPr>
        <p:grpSpPr>
          <a:xfrm>
            <a:off x="0" y="0"/>
            <a:ext cx="3880800" cy="2239920"/>
            <a:chOff x="0" y="0"/>
            <a:chExt cx="3880800" cy="2239920"/>
          </a:xfrm>
        </p:grpSpPr>
        <p:sp>
          <p:nvSpPr>
            <p:cNvPr id="42" name="Google Shape;32;p5"/>
            <p:cNvSpPr/>
            <p:nvPr/>
          </p:nvSpPr>
          <p:spPr>
            <a:xfrm>
              <a:off x="0" y="0"/>
              <a:ext cx="3880800" cy="2239920"/>
            </a:xfrm>
            <a:custGeom>
              <a:avLst/>
              <a:gdLst/>
              <a:ahLst/>
              <a:rect l="l" t="t" r="r" b="b"/>
              <a:pathLst>
                <a:path w="2575196" h="1486792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33;p5"/>
            <p:cNvSpPr/>
            <p:nvPr/>
          </p:nvSpPr>
          <p:spPr>
            <a:xfrm>
              <a:off x="0" y="0"/>
              <a:ext cx="3765960" cy="2203560"/>
            </a:xfrm>
            <a:custGeom>
              <a:avLst/>
              <a:gdLst/>
              <a:ahLst/>
              <a:rect l="l" t="t" r="r" b="b"/>
              <a:pathLst>
                <a:path w="2499012" h="1462724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" name="Google Shape;34;p5"/>
          <p:cNvGrpSpPr/>
          <p:nvPr/>
        </p:nvGrpSpPr>
        <p:grpSpPr>
          <a:xfrm>
            <a:off x="6975720" y="3891600"/>
            <a:ext cx="2166480" cy="1250280"/>
            <a:chOff x="6975720" y="3891600"/>
            <a:chExt cx="2166480" cy="1250280"/>
          </a:xfrm>
        </p:grpSpPr>
        <p:sp>
          <p:nvSpPr>
            <p:cNvPr id="45" name="Google Shape;35;p5"/>
            <p:cNvSpPr/>
            <p:nvPr/>
          </p:nvSpPr>
          <p:spPr>
            <a:xfrm>
              <a:off x="6975720" y="389160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36;p5"/>
            <p:cNvSpPr/>
            <p:nvPr/>
          </p:nvSpPr>
          <p:spPr>
            <a:xfrm>
              <a:off x="7066440" y="393372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6e85"/>
            </a:gs>
            <a:gs pos="100000">
              <a:srgbClr val="181f2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17;p3"/>
          <p:cNvGrpSpPr/>
          <p:nvPr/>
        </p:nvGrpSpPr>
        <p:grpSpPr>
          <a:xfrm>
            <a:off x="0" y="0"/>
            <a:ext cx="3880800" cy="2239920"/>
            <a:chOff x="0" y="0"/>
            <a:chExt cx="3880800" cy="2239920"/>
          </a:xfrm>
        </p:grpSpPr>
        <p:sp>
          <p:nvSpPr>
            <p:cNvPr id="86" name="Google Shape;18;p3"/>
            <p:cNvSpPr/>
            <p:nvPr/>
          </p:nvSpPr>
          <p:spPr>
            <a:xfrm>
              <a:off x="0" y="0"/>
              <a:ext cx="3880800" cy="2239920"/>
            </a:xfrm>
            <a:custGeom>
              <a:avLst/>
              <a:gdLst/>
              <a:ahLst/>
              <a:rect l="l" t="t" r="r" b="b"/>
              <a:pathLst>
                <a:path w="2575196" h="1486792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Google Shape;19;p3"/>
            <p:cNvSpPr/>
            <p:nvPr/>
          </p:nvSpPr>
          <p:spPr>
            <a:xfrm>
              <a:off x="0" y="0"/>
              <a:ext cx="3765960" cy="2203560"/>
            </a:xfrm>
            <a:custGeom>
              <a:avLst/>
              <a:gdLst/>
              <a:ahLst/>
              <a:rect l="l" t="t" r="r" b="b"/>
              <a:pathLst>
                <a:path w="2499012" h="1462724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" name="Google Shape;20;p3"/>
          <p:cNvGrpSpPr/>
          <p:nvPr/>
        </p:nvGrpSpPr>
        <p:grpSpPr>
          <a:xfrm>
            <a:off x="6975720" y="3891600"/>
            <a:ext cx="2166480" cy="1250280"/>
            <a:chOff x="6975720" y="3891600"/>
            <a:chExt cx="2166480" cy="1250280"/>
          </a:xfrm>
        </p:grpSpPr>
        <p:sp>
          <p:nvSpPr>
            <p:cNvPr id="89" name="Google Shape;21;p3"/>
            <p:cNvSpPr/>
            <p:nvPr/>
          </p:nvSpPr>
          <p:spPr>
            <a:xfrm>
              <a:off x="6975720" y="389160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22;p3"/>
            <p:cNvSpPr/>
            <p:nvPr/>
          </p:nvSpPr>
          <p:spPr>
            <a:xfrm>
              <a:off x="7066440" y="393372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79;p10"/>
          <p:cNvGrpSpPr/>
          <p:nvPr/>
        </p:nvGrpSpPr>
        <p:grpSpPr>
          <a:xfrm>
            <a:off x="6975720" y="3891600"/>
            <a:ext cx="2166480" cy="1250280"/>
            <a:chOff x="6975720" y="3891600"/>
            <a:chExt cx="2166480" cy="1250280"/>
          </a:xfrm>
        </p:grpSpPr>
        <p:sp>
          <p:nvSpPr>
            <p:cNvPr id="130" name="Google Shape;80;p10"/>
            <p:cNvSpPr/>
            <p:nvPr/>
          </p:nvSpPr>
          <p:spPr>
            <a:xfrm>
              <a:off x="6975720" y="389160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81;p10"/>
            <p:cNvSpPr/>
            <p:nvPr/>
          </p:nvSpPr>
          <p:spPr>
            <a:xfrm>
              <a:off x="7066440" y="393372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" name="Google Shape;83;p10"/>
          <p:cNvGrpSpPr/>
          <p:nvPr/>
        </p:nvGrpSpPr>
        <p:grpSpPr>
          <a:xfrm>
            <a:off x="1440" y="360"/>
            <a:ext cx="2166480" cy="1250280"/>
            <a:chOff x="1440" y="360"/>
            <a:chExt cx="2166480" cy="1250280"/>
          </a:xfrm>
        </p:grpSpPr>
        <p:sp>
          <p:nvSpPr>
            <p:cNvPr id="133" name="Google Shape;84;p10"/>
            <p:cNvSpPr/>
            <p:nvPr/>
          </p:nvSpPr>
          <p:spPr>
            <a:xfrm rot="10800000">
              <a:off x="1440" y="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5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85;p10"/>
            <p:cNvSpPr/>
            <p:nvPr/>
          </p:nvSpPr>
          <p:spPr>
            <a:xfrm rot="10800000">
              <a:off x="1440" y="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6e85"/>
            </a:gs>
            <a:gs pos="100000">
              <a:srgbClr val="181f2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;p3"/>
          <p:cNvGrpSpPr/>
          <p:nvPr/>
        </p:nvGrpSpPr>
        <p:grpSpPr>
          <a:xfrm>
            <a:off x="0" y="0"/>
            <a:ext cx="3880800" cy="2239920"/>
            <a:chOff x="0" y="0"/>
            <a:chExt cx="3880800" cy="2239920"/>
          </a:xfrm>
        </p:grpSpPr>
        <p:sp>
          <p:nvSpPr>
            <p:cNvPr id="174" name="Google Shape;18;p3"/>
            <p:cNvSpPr/>
            <p:nvPr/>
          </p:nvSpPr>
          <p:spPr>
            <a:xfrm>
              <a:off x="0" y="0"/>
              <a:ext cx="3880800" cy="2239920"/>
            </a:xfrm>
            <a:custGeom>
              <a:avLst/>
              <a:gdLst/>
              <a:ahLst/>
              <a:rect l="l" t="t" r="r" b="b"/>
              <a:pathLst>
                <a:path w="2575196" h="1486792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19;p3"/>
            <p:cNvSpPr/>
            <p:nvPr/>
          </p:nvSpPr>
          <p:spPr>
            <a:xfrm>
              <a:off x="0" y="0"/>
              <a:ext cx="3765960" cy="2203560"/>
            </a:xfrm>
            <a:custGeom>
              <a:avLst/>
              <a:gdLst/>
              <a:ahLst/>
              <a:rect l="l" t="t" r="r" b="b"/>
              <a:pathLst>
                <a:path w="2499012" h="1462724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" name="Google Shape;20;p3"/>
          <p:cNvGrpSpPr/>
          <p:nvPr/>
        </p:nvGrpSpPr>
        <p:grpSpPr>
          <a:xfrm>
            <a:off x="6975720" y="3891600"/>
            <a:ext cx="2166480" cy="1250280"/>
            <a:chOff x="6975720" y="3891600"/>
            <a:chExt cx="2166480" cy="1250280"/>
          </a:xfrm>
        </p:grpSpPr>
        <p:sp>
          <p:nvSpPr>
            <p:cNvPr id="177" name="Google Shape;21;p3"/>
            <p:cNvSpPr/>
            <p:nvPr/>
          </p:nvSpPr>
          <p:spPr>
            <a:xfrm>
              <a:off x="6975720" y="389160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22;p3"/>
            <p:cNvSpPr/>
            <p:nvPr/>
          </p:nvSpPr>
          <p:spPr>
            <a:xfrm>
              <a:off x="7066440" y="393372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79;p10"/>
          <p:cNvGrpSpPr/>
          <p:nvPr/>
        </p:nvGrpSpPr>
        <p:grpSpPr>
          <a:xfrm>
            <a:off x="6975720" y="3891600"/>
            <a:ext cx="2166480" cy="1250280"/>
            <a:chOff x="6975720" y="3891600"/>
            <a:chExt cx="2166480" cy="1250280"/>
          </a:xfrm>
        </p:grpSpPr>
        <p:sp>
          <p:nvSpPr>
            <p:cNvPr id="218" name="Google Shape;80;p10"/>
            <p:cNvSpPr/>
            <p:nvPr/>
          </p:nvSpPr>
          <p:spPr>
            <a:xfrm>
              <a:off x="6975720" y="389160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81;p10"/>
            <p:cNvSpPr/>
            <p:nvPr/>
          </p:nvSpPr>
          <p:spPr>
            <a:xfrm>
              <a:off x="7066440" y="393372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0" name="Google Shape;83;p10"/>
          <p:cNvGrpSpPr/>
          <p:nvPr/>
        </p:nvGrpSpPr>
        <p:grpSpPr>
          <a:xfrm>
            <a:off x="1440" y="360"/>
            <a:ext cx="2166480" cy="1250280"/>
            <a:chOff x="1440" y="360"/>
            <a:chExt cx="2166480" cy="1250280"/>
          </a:xfrm>
        </p:grpSpPr>
        <p:sp>
          <p:nvSpPr>
            <p:cNvPr id="221" name="Google Shape;84;p10"/>
            <p:cNvSpPr/>
            <p:nvPr/>
          </p:nvSpPr>
          <p:spPr>
            <a:xfrm rot="10800000">
              <a:off x="1440" y="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5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85;p10"/>
            <p:cNvSpPr/>
            <p:nvPr/>
          </p:nvSpPr>
          <p:spPr>
            <a:xfrm rot="10800000">
              <a:off x="1440" y="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6e85"/>
            </a:gs>
            <a:gs pos="100000">
              <a:srgbClr val="181f2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17;p3"/>
          <p:cNvGrpSpPr/>
          <p:nvPr/>
        </p:nvGrpSpPr>
        <p:grpSpPr>
          <a:xfrm>
            <a:off x="0" y="0"/>
            <a:ext cx="3880800" cy="2239920"/>
            <a:chOff x="0" y="0"/>
            <a:chExt cx="3880800" cy="2239920"/>
          </a:xfrm>
        </p:grpSpPr>
        <p:sp>
          <p:nvSpPr>
            <p:cNvPr id="262" name="Google Shape;18;p3"/>
            <p:cNvSpPr/>
            <p:nvPr/>
          </p:nvSpPr>
          <p:spPr>
            <a:xfrm>
              <a:off x="0" y="0"/>
              <a:ext cx="3880800" cy="2239920"/>
            </a:xfrm>
            <a:custGeom>
              <a:avLst/>
              <a:gdLst/>
              <a:ahLst/>
              <a:rect l="l" t="t" r="r" b="b"/>
              <a:pathLst>
                <a:path w="2575196" h="1486792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19;p3"/>
            <p:cNvSpPr/>
            <p:nvPr/>
          </p:nvSpPr>
          <p:spPr>
            <a:xfrm>
              <a:off x="0" y="0"/>
              <a:ext cx="3765960" cy="2203560"/>
            </a:xfrm>
            <a:custGeom>
              <a:avLst/>
              <a:gdLst/>
              <a:ahLst/>
              <a:rect l="l" t="t" r="r" b="b"/>
              <a:pathLst>
                <a:path w="2499012" h="1462724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4" name="Google Shape;20;p3"/>
          <p:cNvGrpSpPr/>
          <p:nvPr/>
        </p:nvGrpSpPr>
        <p:grpSpPr>
          <a:xfrm>
            <a:off x="6975720" y="3891600"/>
            <a:ext cx="2166480" cy="1250280"/>
            <a:chOff x="6975720" y="3891600"/>
            <a:chExt cx="2166480" cy="1250280"/>
          </a:xfrm>
        </p:grpSpPr>
        <p:sp>
          <p:nvSpPr>
            <p:cNvPr id="265" name="Google Shape;21;p3"/>
            <p:cNvSpPr/>
            <p:nvPr/>
          </p:nvSpPr>
          <p:spPr>
            <a:xfrm>
              <a:off x="6975720" y="389160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22;p3"/>
            <p:cNvSpPr/>
            <p:nvPr/>
          </p:nvSpPr>
          <p:spPr>
            <a:xfrm>
              <a:off x="7066440" y="393372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79;p10"/>
          <p:cNvGrpSpPr/>
          <p:nvPr/>
        </p:nvGrpSpPr>
        <p:grpSpPr>
          <a:xfrm>
            <a:off x="6975720" y="3891600"/>
            <a:ext cx="2166480" cy="1250280"/>
            <a:chOff x="6975720" y="3891600"/>
            <a:chExt cx="2166480" cy="1250280"/>
          </a:xfrm>
        </p:grpSpPr>
        <p:sp>
          <p:nvSpPr>
            <p:cNvPr id="306" name="Google Shape;80;p10"/>
            <p:cNvSpPr/>
            <p:nvPr/>
          </p:nvSpPr>
          <p:spPr>
            <a:xfrm>
              <a:off x="6975720" y="389160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81;p10"/>
            <p:cNvSpPr/>
            <p:nvPr/>
          </p:nvSpPr>
          <p:spPr>
            <a:xfrm>
              <a:off x="7066440" y="393372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8" name="Google Shape;83;p10"/>
          <p:cNvGrpSpPr/>
          <p:nvPr/>
        </p:nvGrpSpPr>
        <p:grpSpPr>
          <a:xfrm>
            <a:off x="1440" y="360"/>
            <a:ext cx="2166480" cy="1250280"/>
            <a:chOff x="1440" y="360"/>
            <a:chExt cx="2166480" cy="1250280"/>
          </a:xfrm>
        </p:grpSpPr>
        <p:sp>
          <p:nvSpPr>
            <p:cNvPr id="309" name="Google Shape;84;p10"/>
            <p:cNvSpPr/>
            <p:nvPr/>
          </p:nvSpPr>
          <p:spPr>
            <a:xfrm rot="10800000">
              <a:off x="1440" y="0"/>
              <a:ext cx="2166480" cy="1250280"/>
            </a:xfrm>
            <a:custGeom>
              <a:avLst/>
              <a:gdLst/>
              <a:ahLst/>
              <a:rect l="l" t="t" r="r" b="b"/>
              <a:pathLst>
                <a:path w="1438024" h="830256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a0"/>
                </a:gs>
                <a:gs pos="100000">
                  <a:srgbClr val="00989a"/>
                </a:gs>
              </a:gsLst>
              <a:lin ang="35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85;p10"/>
            <p:cNvSpPr/>
            <p:nvPr/>
          </p:nvSpPr>
          <p:spPr>
            <a:xfrm rot="10800000">
              <a:off x="1440" y="0"/>
              <a:ext cx="2075400" cy="1208160"/>
            </a:xfrm>
            <a:custGeom>
              <a:avLst/>
              <a:gdLst/>
              <a:ahLst/>
              <a:rect l="l" t="t" r="r" b="b"/>
              <a:pathLst>
                <a:path w="1377759" h="802271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95;p12"/>
          <p:cNvSpPr/>
          <p:nvPr/>
        </p:nvSpPr>
        <p:spPr>
          <a:xfrm>
            <a:off x="855360" y="2589120"/>
            <a:ext cx="6468840" cy="1704240"/>
          </a:xfrm>
          <a:prstGeom prst="rect">
            <a:avLst/>
          </a:prstGeom>
          <a:noFill/>
          <a:ln w="0">
            <a:noFill/>
          </a:ln>
          <a:effectLst>
            <a:outerShdw blurRad="14400" dir="5400000" dist="9360">
              <a:srgbClr val="181f22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Atividade 2 – Backpropagation</a:t>
            </a:r>
            <a:endParaRPr b="0" lang="pt-BR" sz="5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pt-BR" sz="5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Orientadora: Prof. Dra. Adriana Castro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Discentes: Luan Santana, Romário Silva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48;p34_0"/>
          <p:cNvSpPr/>
          <p:nvPr/>
        </p:nvSpPr>
        <p:spPr>
          <a:xfrm>
            <a:off x="791640" y="1636200"/>
            <a:ext cx="6422760" cy="1158480"/>
          </a:xfrm>
          <a:prstGeom prst="rect">
            <a:avLst/>
          </a:prstGeom>
          <a:noFill/>
          <a:ln w="0">
            <a:noFill/>
          </a:ln>
          <a:effectLst>
            <a:outerShdw blurRad="0" dir="16200000" dist="9360">
              <a:srgbClr val="ffffff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8000" spc="-1" strike="noStrike">
                <a:solidFill>
                  <a:srgbClr val="181f22"/>
                </a:solidFill>
                <a:latin typeface="Titillium Web"/>
                <a:ea typeface="Titillium Web"/>
              </a:rPr>
              <a:t>Obrigado!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374" name="Google Shape;349;p34_0"/>
          <p:cNvSpPr/>
          <p:nvPr/>
        </p:nvSpPr>
        <p:spPr>
          <a:xfrm>
            <a:off x="855360" y="2792160"/>
            <a:ext cx="3606840" cy="23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989a"/>
                </a:solidFill>
                <a:latin typeface="Titillium Web"/>
                <a:ea typeface="Titillium Web"/>
              </a:rPr>
              <a:t>Perguntas?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375" name="Google Shape;351;p34_0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 w="0">
            <a:noFill/>
          </a:ln>
          <a:effectLst>
            <a:outerShdw blurRad="14400" dir="5400000" dist="9360">
              <a:srgbClr val="181f22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12292FAA-2013-4743-9F7A-9FC13EF80E18}" type="slidenum">
              <a:rPr b="1" lang="en" sz="1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130;p17_0"/>
          <p:cNvSpPr/>
          <p:nvPr/>
        </p:nvSpPr>
        <p:spPr>
          <a:xfrm>
            <a:off x="855360" y="835920"/>
            <a:ext cx="7431840" cy="495720"/>
          </a:xfrm>
          <a:prstGeom prst="rect">
            <a:avLst/>
          </a:prstGeom>
          <a:noFill/>
          <a:ln w="0">
            <a:noFill/>
          </a:ln>
          <a:effectLst>
            <a:outerShdw blurRad="0" dir="16200000" dist="9360">
              <a:srgbClr val="ffffff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181f22"/>
                </a:solidFill>
                <a:latin typeface="Titillium Web"/>
                <a:ea typeface="Titillium Web"/>
              </a:rPr>
              <a:t>Agenda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51" name="Google Shape;131;p17_1"/>
          <p:cNvSpPr/>
          <p:nvPr/>
        </p:nvSpPr>
        <p:spPr>
          <a:xfrm>
            <a:off x="855360" y="1627920"/>
            <a:ext cx="7431840" cy="27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379440">
              <a:lnSpc>
                <a:spcPct val="115000"/>
              </a:lnSpc>
              <a:buClr>
                <a:srgbClr val="00cca0"/>
              </a:buClr>
              <a:buFont typeface="Titillium Web Light"/>
              <a:buChar char="⦿"/>
            </a:pPr>
            <a:r>
              <a:rPr b="0" lang="en" sz="2400" spc="-1" strike="noStrike">
                <a:solidFill>
                  <a:srgbClr val="677579"/>
                </a:solidFill>
                <a:highlight>
                  <a:srgbClr val="ebf1ee"/>
                </a:highlight>
                <a:latin typeface="Titillium Web Light"/>
                <a:ea typeface="Titillium Web Light"/>
              </a:rPr>
              <a:t>Sobre o dataset</a:t>
            </a:r>
            <a:endParaRPr b="0" lang="pt-BR" sz="2400" spc="-1" strike="noStrike">
              <a:latin typeface="Arial"/>
            </a:endParaRPr>
          </a:p>
          <a:p>
            <a:pPr marL="457200" indent="-379440">
              <a:lnSpc>
                <a:spcPct val="115000"/>
              </a:lnSpc>
              <a:buClr>
                <a:srgbClr val="00cca0"/>
              </a:buClr>
              <a:buFont typeface="Titillium Web Light"/>
              <a:buChar char="⦿"/>
            </a:pPr>
            <a:r>
              <a:rPr b="0" lang="en" sz="2400" spc="-1" strike="noStrike">
                <a:solidFill>
                  <a:srgbClr val="677579"/>
                </a:solidFill>
                <a:highlight>
                  <a:srgbClr val="ebf1ee"/>
                </a:highlight>
                <a:latin typeface="Titillium Web Light"/>
                <a:ea typeface="Titillium Web Light"/>
              </a:rPr>
              <a:t>Método de validação</a:t>
            </a:r>
            <a:endParaRPr b="0" lang="pt-BR" sz="2400" spc="-1" strike="noStrike">
              <a:latin typeface="Arial"/>
            </a:endParaRPr>
          </a:p>
          <a:p>
            <a:pPr marL="457200" indent="-379440">
              <a:lnSpc>
                <a:spcPct val="115000"/>
              </a:lnSpc>
              <a:buClr>
                <a:srgbClr val="00cca0"/>
              </a:buClr>
              <a:buFont typeface="Titillium Web Light"/>
              <a:buChar char="⦿"/>
            </a:pPr>
            <a:r>
              <a:rPr b="0" lang="en" sz="2400" spc="-1" strike="noStrike">
                <a:solidFill>
                  <a:srgbClr val="677579"/>
                </a:solidFill>
                <a:highlight>
                  <a:srgbClr val="ebf1ee"/>
                </a:highlight>
                <a:latin typeface="Titillium Web Light"/>
                <a:ea typeface="Titillium Web Light"/>
              </a:rPr>
              <a:t>Apresentação do algoritmo</a:t>
            </a:r>
            <a:endParaRPr b="0" lang="pt-BR" sz="2400" spc="-1" strike="noStrike">
              <a:latin typeface="Arial"/>
            </a:endParaRPr>
          </a:p>
          <a:p>
            <a:pPr marL="457200" indent="-379440">
              <a:lnSpc>
                <a:spcPct val="115000"/>
              </a:lnSpc>
              <a:buClr>
                <a:srgbClr val="00cca0"/>
              </a:buClr>
              <a:buFont typeface="Titillium Web Light"/>
              <a:buChar char="⦿"/>
            </a:pPr>
            <a:r>
              <a:rPr b="0" lang="en" sz="2400" spc="-1" strike="noStrike">
                <a:solidFill>
                  <a:srgbClr val="677579"/>
                </a:solidFill>
                <a:highlight>
                  <a:srgbClr val="ebf1ee"/>
                </a:highlight>
                <a:latin typeface="Titillium Web Light"/>
                <a:ea typeface="Titillium Web Light"/>
              </a:rPr>
              <a:t>Entrega do relatório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52" name="Google Shape;132;p17_1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 w="0">
            <a:noFill/>
          </a:ln>
          <a:effectLst>
            <a:outerShdw blurRad="14400" dir="5400000" dist="9360">
              <a:srgbClr val="181f22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B8B682C1-2E33-47BF-BF0A-96EB8FD1EAD1}" type="slidenum">
              <a:rPr b="1" lang="en" sz="1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117;p15"/>
          <p:cNvSpPr/>
          <p:nvPr/>
        </p:nvSpPr>
        <p:spPr>
          <a:xfrm>
            <a:off x="855360" y="2726280"/>
            <a:ext cx="5967720" cy="1158480"/>
          </a:xfrm>
          <a:prstGeom prst="rect">
            <a:avLst/>
          </a:prstGeom>
          <a:noFill/>
          <a:ln w="0">
            <a:noFill/>
          </a:ln>
          <a:effectLst>
            <a:outerShdw blurRad="14400" dir="5400000" dist="9360">
              <a:srgbClr val="181f22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00cca0"/>
                </a:solidFill>
                <a:latin typeface="Titillium Web"/>
                <a:ea typeface="Titillium Web"/>
              </a:rPr>
              <a:t>Dataset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354" name="Google Shape;118;p15"/>
          <p:cNvSpPr/>
          <p:nvPr/>
        </p:nvSpPr>
        <p:spPr>
          <a:xfrm>
            <a:off x="855360" y="3983040"/>
            <a:ext cx="59677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2200" spc="-1" strike="noStrike">
                <a:solidFill>
                  <a:srgbClr val="ebf1ee"/>
                </a:solidFill>
                <a:latin typeface="Titillium Web Light"/>
                <a:ea typeface="Titillium Web Light"/>
              </a:rPr>
              <a:t>Câncer de mama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355" name="Google Shape;119;p15"/>
          <p:cNvSpPr/>
          <p:nvPr/>
        </p:nvSpPr>
        <p:spPr>
          <a:xfrm>
            <a:off x="739440" y="543240"/>
            <a:ext cx="965880" cy="1629000"/>
          </a:xfrm>
          <a:prstGeom prst="rect">
            <a:avLst/>
          </a:prstGeom>
          <a:noFill/>
          <a:ln w="0">
            <a:noFill/>
          </a:ln>
          <a:effectLst>
            <a:outerShdw algn="bl" blurRad="14400" dir="5400000" dist="9360" rotWithShape="0">
              <a:schemeClr val="dk1">
                <a:alpha val="3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13000" spc="-1" strike="noStrike">
                <a:solidFill>
                  <a:srgbClr val="3ef386"/>
                </a:solidFill>
                <a:latin typeface="Titillium Web"/>
                <a:ea typeface="Titillium Web"/>
              </a:rPr>
              <a:t>1</a:t>
            </a:r>
            <a:endParaRPr b="0" lang="pt-BR" sz="1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246;p26_1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 w="0">
            <a:noFill/>
          </a:ln>
          <a:effectLst>
            <a:outerShdw blurRad="14400" dir="5400000" dist="9360">
              <a:srgbClr val="181f22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ECC8BA8B-E9A9-4AFC-BC49-0763C8DABC38}" type="slidenum">
              <a:rPr b="1" lang="en" sz="1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1620000" y="1869840"/>
            <a:ext cx="5939640" cy="14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33333"/>
                </a:solidFill>
                <a:latin typeface="Titillium Web Light"/>
              </a:rPr>
              <a:t>“</a:t>
            </a:r>
            <a:r>
              <a:rPr b="0" lang="pt-BR" sz="1800" spc="-1" strike="noStrike">
                <a:solidFill>
                  <a:srgbClr val="333333"/>
                </a:solidFill>
                <a:latin typeface="Titillium Web Light"/>
              </a:rPr>
              <a:t>Os recursos são calculados a partir de uma imagem digitalizada de um aspirado por agulha fina (FNA) de uma massa mamária. Eles descrevem as características dos núcleos celulares presentes na imagem.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2578320" y="1260000"/>
            <a:ext cx="398736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atin typeface="Titillium Web Light"/>
              </a:rPr>
              <a:t>Câncer de Mama - UCI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1413000" y="1802160"/>
            <a:ext cx="6317640" cy="26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Titillium Web Light"/>
              </a:rPr>
              <a:t>Os dados utilizados no estudo corresponde ao conjunto de dados utilizados para classificação de câncer de mama no estado de Wisconsin.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Titillium Web Light"/>
              </a:rPr>
              <a:t>- Classes: 2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Titillium Web Light"/>
              </a:rPr>
              <a:t>- Amostras por classe: 212(Maligno), 357(Benigno)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Titillium Web Light"/>
              </a:rPr>
              <a:t>- Total de Amostras: 569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Titillium Web Light"/>
              </a:rPr>
              <a:t>- Atributos: 30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Titillium Web Light"/>
              </a:rPr>
              <a:t>- Valores: Real e positivo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2578680" y="1260000"/>
            <a:ext cx="398736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atin typeface="Titillium Web Light"/>
              </a:rPr>
              <a:t>Câncer de Mama - UCI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117;p15_0"/>
          <p:cNvSpPr/>
          <p:nvPr/>
        </p:nvSpPr>
        <p:spPr>
          <a:xfrm>
            <a:off x="855360" y="2726280"/>
            <a:ext cx="5967720" cy="1158480"/>
          </a:xfrm>
          <a:prstGeom prst="rect">
            <a:avLst/>
          </a:prstGeom>
          <a:noFill/>
          <a:ln w="0">
            <a:noFill/>
          </a:ln>
          <a:effectLst>
            <a:outerShdw blurRad="14400" dir="5400000" dist="9360">
              <a:srgbClr val="181f22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00cca0"/>
                </a:solidFill>
                <a:latin typeface="Titillium Web"/>
                <a:ea typeface="Titillium Web"/>
              </a:rPr>
              <a:t>Validação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362" name="Google Shape;118;p15_1"/>
          <p:cNvSpPr/>
          <p:nvPr/>
        </p:nvSpPr>
        <p:spPr>
          <a:xfrm>
            <a:off x="855360" y="3983040"/>
            <a:ext cx="59677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2200" spc="-1" strike="noStrike">
                <a:solidFill>
                  <a:srgbClr val="ebf1ee"/>
                </a:solidFill>
                <a:latin typeface="Titillium Web Light"/>
                <a:ea typeface="Titillium Web Light"/>
              </a:rPr>
              <a:t>Scikit learn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363" name="Google Shape;119;p15_1"/>
          <p:cNvSpPr/>
          <p:nvPr/>
        </p:nvSpPr>
        <p:spPr>
          <a:xfrm>
            <a:off x="739440" y="543240"/>
            <a:ext cx="965880" cy="1629000"/>
          </a:xfrm>
          <a:prstGeom prst="rect">
            <a:avLst/>
          </a:prstGeom>
          <a:noFill/>
          <a:ln w="0">
            <a:noFill/>
          </a:ln>
          <a:effectLst>
            <a:outerShdw algn="bl" blurRad="14400" dir="5400000" dist="9360" rotWithShape="0">
              <a:schemeClr val="dk1">
                <a:alpha val="3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13000" spc="-1" strike="noStrike">
                <a:solidFill>
                  <a:srgbClr val="3ef386"/>
                </a:solidFill>
                <a:latin typeface="Titillium Web"/>
                <a:ea typeface="Titillium Web"/>
              </a:rPr>
              <a:t>2</a:t>
            </a:r>
            <a:endParaRPr b="0" lang="pt-BR" sz="1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246;p26_0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 w="0">
            <a:noFill/>
          </a:ln>
          <a:effectLst>
            <a:outerShdw blurRad="14400" dir="5400000" dist="9360">
              <a:srgbClr val="181f22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26890994-A820-4F6F-9477-4B21EE0268D4}" type="slidenum">
              <a:rPr b="1" lang="en" sz="1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1602000" y="1869840"/>
            <a:ext cx="593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33333"/>
                </a:solidFill>
                <a:latin typeface="Titillium Web Light"/>
              </a:rPr>
              <a:t>Ferramentas simples e eficientes para análise preditiva de dados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3472920" y="1260000"/>
            <a:ext cx="219816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atin typeface="Titillium Web Light"/>
              </a:rPr>
              <a:t>Scikit Learn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606240" y="2880000"/>
            <a:ext cx="7931520" cy="79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2710800" y="1260000"/>
            <a:ext cx="372204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atin typeface="Titillium Web Light"/>
              </a:rPr>
              <a:t>Scikit Learn x PPGEE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2448000" y="1815480"/>
            <a:ext cx="4247640" cy="86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600" spc="-1" strike="noStrike">
                <a:latin typeface="Arial"/>
              </a:rPr>
              <a:t>Configuração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Função de ativação = logística 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Taxa de aprendizagem = 0,01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Neurônios na camada escodida = 30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Épocas = 200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>
                <a:latin typeface="Arial"/>
              </a:rPr>
              <a:t>Resultados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Evolução do erro quadrático médio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Acurácia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Precisão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F1 Score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Matriz de confusão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117;p15_1"/>
          <p:cNvSpPr/>
          <p:nvPr/>
        </p:nvSpPr>
        <p:spPr>
          <a:xfrm>
            <a:off x="855360" y="2726280"/>
            <a:ext cx="5967720" cy="1158480"/>
          </a:xfrm>
          <a:prstGeom prst="rect">
            <a:avLst/>
          </a:prstGeom>
          <a:noFill/>
          <a:ln w="0">
            <a:noFill/>
          </a:ln>
          <a:effectLst>
            <a:outerShdw blurRad="14400" dir="5400000" dist="9360">
              <a:srgbClr val="181f22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00cca0"/>
                </a:solidFill>
                <a:latin typeface="Titillium Web"/>
                <a:ea typeface="Titillium Web"/>
              </a:rPr>
              <a:t>Apresentação do Algoritmo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371" name="Google Shape;118;p15_2"/>
          <p:cNvSpPr/>
          <p:nvPr/>
        </p:nvSpPr>
        <p:spPr>
          <a:xfrm>
            <a:off x="855360" y="3983040"/>
            <a:ext cx="59677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2200" spc="-1" strike="noStrike">
                <a:solidFill>
                  <a:srgbClr val="ebf1ee"/>
                </a:solidFill>
                <a:latin typeface="Titillium Web Light"/>
                <a:ea typeface="Titillium Web Light"/>
              </a:rPr>
              <a:t>Laboratório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372" name="Google Shape;119;p15_2"/>
          <p:cNvSpPr/>
          <p:nvPr/>
        </p:nvSpPr>
        <p:spPr>
          <a:xfrm>
            <a:off x="739440" y="543240"/>
            <a:ext cx="965880" cy="1629000"/>
          </a:xfrm>
          <a:prstGeom prst="rect">
            <a:avLst/>
          </a:prstGeom>
          <a:noFill/>
          <a:ln w="0">
            <a:noFill/>
          </a:ln>
          <a:effectLst>
            <a:outerShdw algn="bl" blurRad="14400" dir="5400000" dist="9360" rotWithShape="0">
              <a:schemeClr val="dk1">
                <a:alpha val="3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13000" spc="-1" strike="noStrike">
                <a:solidFill>
                  <a:srgbClr val="3ef386"/>
                </a:solidFill>
                <a:latin typeface="Titillium Web"/>
                <a:ea typeface="Titillium Web"/>
              </a:rPr>
              <a:t>3</a:t>
            </a:r>
            <a:endParaRPr b="0" lang="pt-BR" sz="1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2021-05-27T10:39:18Z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