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0083800" cy="7575550"/>
  <p:notesSz cx="10083800" cy="75755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6897F4-DCFC-4AA8-AC37-25A6669D9CBC}">
  <a:tblStyle styleId="{6A6897F4-DCFC-4AA8-AC37-25A6669D9CB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94660"/>
  </p:normalViewPr>
  <p:slideViewPr>
    <p:cSldViewPr snapToGrid="0">
      <p:cViewPr>
        <p:scale>
          <a:sx n="72" d="100"/>
          <a:sy n="72" d="100"/>
        </p:scale>
        <p:origin x="1014" y="-1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80950" y="568150"/>
            <a:ext cx="6722850" cy="2840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3e39b45244_0_1: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3e39b45244_0_1:notes"/>
          <p:cNvSpPr txBox="1">
            <a:spLocks noGrp="1"/>
          </p:cNvSpPr>
          <p:nvPr>
            <p:ph type="body" idx="1"/>
          </p:nvPr>
        </p:nvSpPr>
        <p:spPr>
          <a:xfrm>
            <a:off x="1008375" y="3598375"/>
            <a:ext cx="8067000" cy="3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2: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2: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e39b45244_0_7: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3e39b45244_0_7:notes"/>
          <p:cNvSpPr txBox="1">
            <a:spLocks noGrp="1"/>
          </p:cNvSpPr>
          <p:nvPr>
            <p:ph type="body" idx="1"/>
          </p:nvPr>
        </p:nvSpPr>
        <p:spPr>
          <a:xfrm>
            <a:off x="1008375" y="3598375"/>
            <a:ext cx="8067000" cy="3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3e39b45244_0_13: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3e39b45244_0_13:notes"/>
          <p:cNvSpPr txBox="1">
            <a:spLocks noGrp="1"/>
          </p:cNvSpPr>
          <p:nvPr>
            <p:ph type="body" idx="1"/>
          </p:nvPr>
        </p:nvSpPr>
        <p:spPr>
          <a:xfrm>
            <a:off x="1008375" y="3598375"/>
            <a:ext cx="8067000" cy="3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3e39b45244_0_19: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3e39b45244_0_19:notes"/>
          <p:cNvSpPr txBox="1">
            <a:spLocks noGrp="1"/>
          </p:cNvSpPr>
          <p:nvPr>
            <p:ph type="body" idx="1"/>
          </p:nvPr>
        </p:nvSpPr>
        <p:spPr>
          <a:xfrm>
            <a:off x="1008375" y="3598375"/>
            <a:ext cx="8067000" cy="34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3: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4: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5: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2" name="Google Shape;62;p2:notes"/>
          <p:cNvSpPr>
            <a:spLocks noGrp="1" noRot="1" noChangeAspect="1"/>
          </p:cNvSpPr>
          <p:nvPr>
            <p:ph type="sldImg" idx="2"/>
          </p:nvPr>
        </p:nvSpPr>
        <p:spPr>
          <a:xfrm>
            <a:off x="1680950" y="568150"/>
            <a:ext cx="6722850" cy="28408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1008375" y="3598375"/>
            <a:ext cx="8067000" cy="340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1008375" y="3598375"/>
            <a:ext cx="8067000" cy="340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1" name="Google Shape;81;p5: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6: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7: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8: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1008375" y="3598375"/>
            <a:ext cx="8067025" cy="34089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9:notes"/>
          <p:cNvSpPr>
            <a:spLocks noGrp="1" noRot="1" noChangeAspect="1"/>
          </p:cNvSpPr>
          <p:nvPr>
            <p:ph type="sldImg" idx="2"/>
          </p:nvPr>
        </p:nvSpPr>
        <p:spPr>
          <a:xfrm>
            <a:off x="3152775" y="568325"/>
            <a:ext cx="3779838" cy="28400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40284" y="-38375"/>
            <a:ext cx="6685737" cy="154307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body" idx="1"/>
          </p:nvPr>
        </p:nvSpPr>
        <p:spPr>
          <a:xfrm>
            <a:off x="628294" y="2016378"/>
            <a:ext cx="6308725" cy="243459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430651" y="7045261"/>
            <a:ext cx="3228848" cy="37877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dt" idx="10"/>
          </p:nvPr>
        </p:nvSpPr>
        <p:spPr>
          <a:xfrm>
            <a:off x="504507" y="7045261"/>
            <a:ext cx="2320734" cy="37877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264908" y="7045261"/>
            <a:ext cx="2320734" cy="37877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26"/>
        <p:cNvGrpSpPr/>
        <p:nvPr/>
      </p:nvGrpSpPr>
      <p:grpSpPr>
        <a:xfrm>
          <a:off x="0" y="0"/>
          <a:ext cx="0" cy="0"/>
          <a:chOff x="0" y="0"/>
          <a:chExt cx="0" cy="0"/>
        </a:xfrm>
      </p:grpSpPr>
      <p:sp>
        <p:nvSpPr>
          <p:cNvPr id="27" name="Google Shape;27;p3"/>
          <p:cNvSpPr/>
          <p:nvPr/>
        </p:nvSpPr>
        <p:spPr>
          <a:xfrm>
            <a:off x="0" y="4480559"/>
            <a:ext cx="494030" cy="3078480"/>
          </a:xfrm>
          <a:custGeom>
            <a:avLst/>
            <a:gdLst/>
            <a:ahLst/>
            <a:cxnLst/>
            <a:rect l="l" t="t" r="r" b="b"/>
            <a:pathLst>
              <a:path w="494030" h="3078479" extrusionOk="0">
                <a:moveTo>
                  <a:pt x="0" y="0"/>
                </a:moveTo>
                <a:lnTo>
                  <a:pt x="0" y="3078482"/>
                </a:lnTo>
                <a:lnTo>
                  <a:pt x="493712" y="3078482"/>
                </a:lnTo>
                <a:lnTo>
                  <a:pt x="0" y="0"/>
                </a:lnTo>
                <a:close/>
              </a:path>
            </a:pathLst>
          </a:custGeom>
          <a:solidFill>
            <a:srgbClr val="5FC8EC">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
          <p:cNvSpPr txBox="1">
            <a:spLocks noGrp="1"/>
          </p:cNvSpPr>
          <p:nvPr>
            <p:ph type="ftr" idx="11"/>
          </p:nvPr>
        </p:nvSpPr>
        <p:spPr>
          <a:xfrm>
            <a:off x="3430651" y="7045261"/>
            <a:ext cx="3228848" cy="37877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dt" idx="10"/>
          </p:nvPr>
        </p:nvSpPr>
        <p:spPr>
          <a:xfrm>
            <a:off x="504507" y="7045261"/>
            <a:ext cx="2320734" cy="37877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7264908" y="7045261"/>
            <a:ext cx="2320734" cy="37877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240284" y="-38375"/>
            <a:ext cx="6685737" cy="154307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430651" y="7045261"/>
            <a:ext cx="3228848" cy="37877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dt" idx="10"/>
          </p:nvPr>
        </p:nvSpPr>
        <p:spPr>
          <a:xfrm>
            <a:off x="504507" y="7045261"/>
            <a:ext cx="2320734" cy="37877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7264908" y="7045261"/>
            <a:ext cx="2320734" cy="37877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756761" y="2348420"/>
            <a:ext cx="8576628" cy="159086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1513522" y="4242308"/>
            <a:ext cx="7063105" cy="1893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430651" y="7045261"/>
            <a:ext cx="3228848" cy="37877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dt" idx="10"/>
          </p:nvPr>
        </p:nvSpPr>
        <p:spPr>
          <a:xfrm>
            <a:off x="504507" y="7045261"/>
            <a:ext cx="2320734" cy="37877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7264908" y="7045261"/>
            <a:ext cx="2320734" cy="37877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240284" y="-38375"/>
            <a:ext cx="6685737" cy="154307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504507" y="1742376"/>
            <a:ext cx="4389215" cy="499986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6"/>
          <p:cNvSpPr txBox="1">
            <a:spLocks noGrp="1"/>
          </p:cNvSpPr>
          <p:nvPr>
            <p:ph type="body" idx="2"/>
          </p:nvPr>
        </p:nvSpPr>
        <p:spPr>
          <a:xfrm>
            <a:off x="5196427" y="1742376"/>
            <a:ext cx="4389215" cy="499986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3430651" y="7045261"/>
            <a:ext cx="3228848" cy="378777"/>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504507" y="7045261"/>
            <a:ext cx="2320734" cy="37877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7264908" y="7045261"/>
            <a:ext cx="2320734" cy="37877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480559"/>
            <a:ext cx="494030" cy="3078480"/>
          </a:xfrm>
          <a:custGeom>
            <a:avLst/>
            <a:gdLst/>
            <a:ahLst/>
            <a:cxnLst/>
            <a:rect l="l" t="t" r="r" b="b"/>
            <a:pathLst>
              <a:path w="494030" h="3078479" extrusionOk="0">
                <a:moveTo>
                  <a:pt x="0" y="0"/>
                </a:moveTo>
                <a:lnTo>
                  <a:pt x="0" y="3078482"/>
                </a:lnTo>
                <a:lnTo>
                  <a:pt x="493712" y="3078482"/>
                </a:lnTo>
                <a:lnTo>
                  <a:pt x="0" y="0"/>
                </a:lnTo>
                <a:close/>
              </a:path>
            </a:pathLst>
          </a:custGeom>
          <a:solidFill>
            <a:srgbClr val="5FC8EC">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
          <p:cNvSpPr/>
          <p:nvPr/>
        </p:nvSpPr>
        <p:spPr>
          <a:xfrm>
            <a:off x="5657087" y="0"/>
            <a:ext cx="4424045" cy="7559040"/>
          </a:xfrm>
          <a:custGeom>
            <a:avLst/>
            <a:gdLst/>
            <a:ahLst/>
            <a:cxnLst/>
            <a:rect l="l" t="t" r="r" b="b"/>
            <a:pathLst>
              <a:path w="4424045" h="7559040" extrusionOk="0">
                <a:moveTo>
                  <a:pt x="0" y="7558697"/>
                </a:moveTo>
                <a:lnTo>
                  <a:pt x="4423918" y="4608576"/>
                </a:lnTo>
              </a:path>
              <a:path w="4424045" h="7559040" extrusionOk="0">
                <a:moveTo>
                  <a:pt x="2107691" y="0"/>
                </a:moveTo>
                <a:lnTo>
                  <a:pt x="3450463" y="7559037"/>
                </a:lnTo>
              </a:path>
            </a:pathLst>
          </a:custGeom>
          <a:noFill/>
          <a:ln w="9525" cap="flat" cmpd="sng">
            <a:solidFill>
              <a:srgbClr val="5FC8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
          <p:cNvSpPr/>
          <p:nvPr/>
        </p:nvSpPr>
        <p:spPr>
          <a:xfrm>
            <a:off x="7597139" y="0"/>
            <a:ext cx="2484120" cy="7559040"/>
          </a:xfrm>
          <a:custGeom>
            <a:avLst/>
            <a:gdLst/>
            <a:ahLst/>
            <a:cxnLst/>
            <a:rect l="l" t="t" r="r" b="b"/>
            <a:pathLst>
              <a:path w="2484120" h="7559040" extrusionOk="0">
                <a:moveTo>
                  <a:pt x="2230881" y="0"/>
                </a:moveTo>
                <a:lnTo>
                  <a:pt x="0" y="7559035"/>
                </a:lnTo>
                <a:lnTo>
                  <a:pt x="2483738" y="7559035"/>
                </a:lnTo>
                <a:lnTo>
                  <a:pt x="2483738" y="9016"/>
                </a:lnTo>
                <a:lnTo>
                  <a:pt x="2230881" y="0"/>
                </a:lnTo>
                <a:close/>
              </a:path>
            </a:pathLst>
          </a:custGeom>
          <a:solidFill>
            <a:srgbClr val="5FC8EC">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
          <p:cNvSpPr/>
          <p:nvPr/>
        </p:nvSpPr>
        <p:spPr>
          <a:xfrm>
            <a:off x="7943087" y="0"/>
            <a:ext cx="2138045" cy="7559040"/>
          </a:xfrm>
          <a:custGeom>
            <a:avLst/>
            <a:gdLst/>
            <a:ahLst/>
            <a:cxnLst/>
            <a:rect l="l" t="t" r="r" b="b"/>
            <a:pathLst>
              <a:path w="2138045" h="7559040" extrusionOk="0">
                <a:moveTo>
                  <a:pt x="2137663" y="0"/>
                </a:moveTo>
                <a:lnTo>
                  <a:pt x="0" y="0"/>
                </a:lnTo>
                <a:lnTo>
                  <a:pt x="1324355" y="7559033"/>
                </a:lnTo>
                <a:lnTo>
                  <a:pt x="2137663" y="7559033"/>
                </a:lnTo>
                <a:lnTo>
                  <a:pt x="2137663" y="0"/>
                </a:lnTo>
                <a:close/>
              </a:path>
            </a:pathLst>
          </a:custGeom>
          <a:solidFill>
            <a:srgbClr val="5FC8EC">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
          <p:cNvSpPr/>
          <p:nvPr/>
        </p:nvSpPr>
        <p:spPr>
          <a:xfrm>
            <a:off x="7318247" y="4320539"/>
            <a:ext cx="2762885" cy="3238500"/>
          </a:xfrm>
          <a:custGeom>
            <a:avLst/>
            <a:gdLst/>
            <a:ahLst/>
            <a:cxnLst/>
            <a:rect l="l" t="t" r="r" b="b"/>
            <a:pathLst>
              <a:path w="2762884" h="3238500" extrusionOk="0">
                <a:moveTo>
                  <a:pt x="2762630" y="0"/>
                </a:moveTo>
                <a:lnTo>
                  <a:pt x="0" y="3238048"/>
                </a:lnTo>
                <a:lnTo>
                  <a:pt x="2762630" y="3238048"/>
                </a:lnTo>
                <a:lnTo>
                  <a:pt x="2762630" y="0"/>
                </a:lnTo>
                <a:close/>
              </a:path>
            </a:pathLst>
          </a:custGeom>
          <a:solidFill>
            <a:srgbClr val="17ADE1">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a:off x="7731251" y="0"/>
            <a:ext cx="2350135" cy="7559040"/>
          </a:xfrm>
          <a:custGeom>
            <a:avLst/>
            <a:gdLst/>
            <a:ahLst/>
            <a:cxnLst/>
            <a:rect l="l" t="t" r="r" b="b"/>
            <a:pathLst>
              <a:path w="2350134" h="7559040" extrusionOk="0">
                <a:moveTo>
                  <a:pt x="2349754" y="0"/>
                </a:moveTo>
                <a:lnTo>
                  <a:pt x="0" y="0"/>
                </a:lnTo>
                <a:lnTo>
                  <a:pt x="2043429" y="7559033"/>
                </a:lnTo>
                <a:lnTo>
                  <a:pt x="2349754" y="7549976"/>
                </a:lnTo>
                <a:lnTo>
                  <a:pt x="2349754" y="0"/>
                </a:lnTo>
                <a:close/>
              </a:path>
            </a:pathLst>
          </a:custGeom>
          <a:solidFill>
            <a:srgbClr val="17ADE1">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145523" y="0"/>
            <a:ext cx="935355" cy="7559040"/>
          </a:xfrm>
          <a:custGeom>
            <a:avLst/>
            <a:gdLst/>
            <a:ahLst/>
            <a:cxnLst/>
            <a:rect l="l" t="t" r="r" b="b"/>
            <a:pathLst>
              <a:path w="935354" h="7559040" extrusionOk="0">
                <a:moveTo>
                  <a:pt x="935227" y="0"/>
                </a:moveTo>
                <a:lnTo>
                  <a:pt x="744601" y="0"/>
                </a:lnTo>
                <a:lnTo>
                  <a:pt x="0" y="7559033"/>
                </a:lnTo>
                <a:lnTo>
                  <a:pt x="935227" y="7559033"/>
                </a:lnTo>
                <a:lnTo>
                  <a:pt x="935227" y="0"/>
                </a:lnTo>
                <a:close/>
              </a:path>
            </a:pathLst>
          </a:custGeom>
          <a:solidFill>
            <a:srgbClr val="2C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8924544" y="0"/>
            <a:ext cx="1156970" cy="7559040"/>
          </a:xfrm>
          <a:custGeom>
            <a:avLst/>
            <a:gdLst/>
            <a:ahLst/>
            <a:cxnLst/>
            <a:rect l="l" t="t" r="r" b="b"/>
            <a:pathLst>
              <a:path w="1156970" h="7559040" extrusionOk="0">
                <a:moveTo>
                  <a:pt x="1156461" y="0"/>
                </a:moveTo>
                <a:lnTo>
                  <a:pt x="0" y="0"/>
                </a:lnTo>
                <a:lnTo>
                  <a:pt x="1033526" y="7559033"/>
                </a:lnTo>
                <a:lnTo>
                  <a:pt x="1156461" y="7559033"/>
                </a:lnTo>
                <a:lnTo>
                  <a:pt x="1156461" y="0"/>
                </a:lnTo>
                <a:close/>
              </a:path>
            </a:pathLst>
          </a:custGeom>
          <a:solidFill>
            <a:srgbClr val="205F92">
              <a:alpha val="8117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a:off x="8894063" y="5420867"/>
            <a:ext cx="1186815" cy="2138680"/>
          </a:xfrm>
          <a:custGeom>
            <a:avLst/>
            <a:gdLst/>
            <a:ahLst/>
            <a:cxnLst/>
            <a:rect l="l" t="t" r="r" b="b"/>
            <a:pathLst>
              <a:path w="1186815" h="2138679" extrusionOk="0">
                <a:moveTo>
                  <a:pt x="1186687" y="0"/>
                </a:moveTo>
                <a:lnTo>
                  <a:pt x="0" y="2138074"/>
                </a:lnTo>
                <a:lnTo>
                  <a:pt x="1186687" y="2132562"/>
                </a:lnTo>
                <a:lnTo>
                  <a:pt x="1186687" y="0"/>
                </a:lnTo>
                <a:close/>
              </a:path>
            </a:pathLst>
          </a:custGeom>
          <a:solidFill>
            <a:srgbClr val="17ADE1">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txBox="1">
            <a:spLocks noGrp="1"/>
          </p:cNvSpPr>
          <p:nvPr>
            <p:ph type="title"/>
          </p:nvPr>
        </p:nvSpPr>
        <p:spPr>
          <a:xfrm>
            <a:off x="240284" y="-38375"/>
            <a:ext cx="6685737" cy="1543071"/>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 name="Google Shape;16;p1"/>
          <p:cNvSpPr txBox="1">
            <a:spLocks noGrp="1"/>
          </p:cNvSpPr>
          <p:nvPr>
            <p:ph type="body" idx="1"/>
          </p:nvPr>
        </p:nvSpPr>
        <p:spPr>
          <a:xfrm>
            <a:off x="628294" y="2016378"/>
            <a:ext cx="6308725" cy="243459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7" name="Google Shape;17;p1"/>
          <p:cNvSpPr txBox="1">
            <a:spLocks noGrp="1"/>
          </p:cNvSpPr>
          <p:nvPr>
            <p:ph type="ftr" idx="11"/>
          </p:nvPr>
        </p:nvSpPr>
        <p:spPr>
          <a:xfrm>
            <a:off x="3430651" y="7045261"/>
            <a:ext cx="3228848" cy="378777"/>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
          <p:cNvSpPr txBox="1">
            <a:spLocks noGrp="1"/>
          </p:cNvSpPr>
          <p:nvPr>
            <p:ph type="dt" idx="10"/>
          </p:nvPr>
        </p:nvSpPr>
        <p:spPr>
          <a:xfrm>
            <a:off x="504507" y="7045261"/>
            <a:ext cx="2320734" cy="37877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
          <p:cNvSpPr txBox="1">
            <a:spLocks noGrp="1"/>
          </p:cNvSpPr>
          <p:nvPr>
            <p:ph type="sldNum" idx="12"/>
          </p:nvPr>
        </p:nvSpPr>
        <p:spPr>
          <a:xfrm>
            <a:off x="7264908" y="7045261"/>
            <a:ext cx="2320734" cy="37877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0" y="100583"/>
            <a:ext cx="10082021" cy="1671828"/>
            <a:chOff x="0" y="100583"/>
            <a:chExt cx="10082021" cy="1671828"/>
          </a:xfrm>
        </p:grpSpPr>
        <p:pic>
          <p:nvPicPr>
            <p:cNvPr id="54" name="Google Shape;54;p7"/>
            <p:cNvPicPr preferRelativeResize="0"/>
            <p:nvPr/>
          </p:nvPicPr>
          <p:blipFill rotWithShape="1">
            <a:blip r:embed="rId3">
              <a:alphaModFix/>
            </a:blip>
            <a:srcRect/>
            <a:stretch/>
          </p:blipFill>
          <p:spPr>
            <a:xfrm>
              <a:off x="0" y="1671827"/>
              <a:ext cx="10081260" cy="100584"/>
            </a:xfrm>
            <a:prstGeom prst="rect">
              <a:avLst/>
            </a:prstGeom>
            <a:noFill/>
            <a:ln>
              <a:noFill/>
            </a:ln>
          </p:spPr>
        </p:pic>
        <p:sp>
          <p:nvSpPr>
            <p:cNvPr id="55" name="Google Shape;55;p7"/>
            <p:cNvSpPr/>
            <p:nvPr/>
          </p:nvSpPr>
          <p:spPr>
            <a:xfrm>
              <a:off x="761" y="1701545"/>
              <a:ext cx="10081260" cy="0"/>
            </a:xfrm>
            <a:custGeom>
              <a:avLst/>
              <a:gdLst/>
              <a:ahLst/>
              <a:cxnLst/>
              <a:rect l="l" t="t" r="r" b="b"/>
              <a:pathLst>
                <a:path w="10081260" h="120000" extrusionOk="0">
                  <a:moveTo>
                    <a:pt x="0" y="0"/>
                  </a:moveTo>
                  <a:lnTo>
                    <a:pt x="10081260" y="0"/>
                  </a:lnTo>
                </a:path>
              </a:pathLst>
            </a:custGeom>
            <a:noFill/>
            <a:ln w="25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 name="Google Shape;56;p7"/>
            <p:cNvPicPr preferRelativeResize="0"/>
            <p:nvPr/>
          </p:nvPicPr>
          <p:blipFill rotWithShape="1">
            <a:blip r:embed="rId4">
              <a:alphaModFix/>
            </a:blip>
            <a:srcRect/>
            <a:stretch/>
          </p:blipFill>
          <p:spPr>
            <a:xfrm>
              <a:off x="1078991" y="100583"/>
              <a:ext cx="7687056" cy="1571244"/>
            </a:xfrm>
            <a:prstGeom prst="rect">
              <a:avLst/>
            </a:prstGeom>
            <a:noFill/>
            <a:ln>
              <a:noFill/>
            </a:ln>
          </p:spPr>
        </p:pic>
      </p:grpSp>
      <p:sp>
        <p:nvSpPr>
          <p:cNvPr id="57" name="Google Shape;57;p7"/>
          <p:cNvSpPr txBox="1"/>
          <p:nvPr/>
        </p:nvSpPr>
        <p:spPr>
          <a:xfrm>
            <a:off x="3444621" y="6010452"/>
            <a:ext cx="2960400" cy="964416"/>
          </a:xfrm>
          <a:prstGeom prst="rect">
            <a:avLst/>
          </a:prstGeom>
          <a:noFill/>
          <a:ln>
            <a:noFill/>
          </a:ln>
        </p:spPr>
        <p:txBody>
          <a:bodyPr spcFirstLastPara="1" wrap="square" lIns="0" tIns="12050" rIns="0" bIns="0" anchor="t" anchorCtr="0">
            <a:spAutoFit/>
          </a:bodyPr>
          <a:lstStyle/>
          <a:p>
            <a:pPr marL="0" marR="0" lvl="0" indent="0" algn="ctr" rtl="0">
              <a:lnSpc>
                <a:spcPct val="118750"/>
              </a:lnSpc>
              <a:spcBef>
                <a:spcPts val="0"/>
              </a:spcBef>
              <a:spcAft>
                <a:spcPts val="0"/>
              </a:spcAft>
              <a:buClr>
                <a:srgbClr val="000000"/>
              </a:buClr>
              <a:buSzPts val="2800"/>
              <a:buFont typeface="Arial"/>
              <a:buNone/>
            </a:pPr>
            <a:r>
              <a:rPr lang="en-US" sz="2800" b="1" i="0" u="none" strike="noStrike" cap="none" dirty="0">
                <a:solidFill>
                  <a:srgbClr val="000000"/>
                </a:solidFill>
                <a:latin typeface="Times New Roman"/>
                <a:ea typeface="Times New Roman"/>
                <a:cs typeface="Times New Roman"/>
                <a:sym typeface="Times New Roman"/>
              </a:rPr>
              <a:t>Project Guide</a:t>
            </a:r>
            <a:endParaRPr sz="2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18541"/>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Prof. Dipali Gat</a:t>
            </a:r>
            <a:endParaRPr sz="2400" b="0" i="0" u="none" strike="noStrike" cap="none" dirty="0">
              <a:solidFill>
                <a:srgbClr val="000000"/>
              </a:solidFill>
              <a:latin typeface="Times New Roman"/>
              <a:ea typeface="Times New Roman"/>
              <a:cs typeface="Times New Roman"/>
              <a:sym typeface="Times New Roman"/>
            </a:endParaRPr>
          </a:p>
        </p:txBody>
      </p:sp>
      <p:sp>
        <p:nvSpPr>
          <p:cNvPr id="58" name="Google Shape;58;p7"/>
          <p:cNvSpPr txBox="1">
            <a:spLocks noGrp="1"/>
          </p:cNvSpPr>
          <p:nvPr>
            <p:ph type="title"/>
          </p:nvPr>
        </p:nvSpPr>
        <p:spPr>
          <a:xfrm>
            <a:off x="445770" y="2100186"/>
            <a:ext cx="9020174" cy="112082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dirty="0"/>
              <a:t>AQI Tracker Using </a:t>
            </a:r>
            <a:br>
              <a:rPr lang="en-US" dirty="0"/>
            </a:br>
            <a:r>
              <a:rPr lang="en-US" dirty="0"/>
              <a:t>Random Forest Regression</a:t>
            </a:r>
            <a:endParaRPr dirty="0"/>
          </a:p>
        </p:txBody>
      </p:sp>
      <p:sp>
        <p:nvSpPr>
          <p:cNvPr id="59" name="Google Shape;59;p7"/>
          <p:cNvSpPr txBox="1"/>
          <p:nvPr/>
        </p:nvSpPr>
        <p:spPr>
          <a:xfrm>
            <a:off x="2828130" y="3548781"/>
            <a:ext cx="4425000" cy="2254463"/>
          </a:xfrm>
          <a:prstGeom prst="rect">
            <a:avLst/>
          </a:prstGeom>
          <a:noFill/>
          <a:ln>
            <a:noFill/>
          </a:ln>
        </p:spPr>
        <p:txBody>
          <a:bodyPr spcFirstLastPara="1" wrap="square" lIns="0" tIns="12700" rIns="0" bIns="0" anchor="t" anchorCtr="0">
            <a:spAutoFit/>
          </a:bodyPr>
          <a:lstStyle/>
          <a:p>
            <a:pPr marL="12700" marR="5080" lvl="0" indent="0" algn="l" rtl="0">
              <a:lnSpc>
                <a:spcPct val="15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Sharayu Mahajan       22107051 Kalpana Mohanty       22107059</a:t>
            </a:r>
            <a:endParaRPr sz="2400" b="0" i="0" u="none" strike="noStrike" cap="none" dirty="0">
              <a:solidFill>
                <a:srgbClr val="000000"/>
              </a:solidFill>
              <a:latin typeface="Times New Roman"/>
              <a:ea typeface="Times New Roman"/>
              <a:cs typeface="Times New Roman"/>
              <a:sym typeface="Times New Roman"/>
            </a:endParaRPr>
          </a:p>
          <a:p>
            <a:pPr marL="12700" marR="289560" lvl="0" indent="0" algn="l" rtl="0">
              <a:lnSpc>
                <a:spcPct val="150000"/>
              </a:lnSpc>
              <a:spcBef>
                <a:spcPts val="65"/>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Rishi Mane                  22107063</a:t>
            </a:r>
            <a:endParaRPr sz="2400" b="1" i="0" u="none" strike="noStrike" cap="none" dirty="0">
              <a:solidFill>
                <a:srgbClr val="000000"/>
              </a:solidFill>
              <a:latin typeface="Times New Roman"/>
              <a:ea typeface="Times New Roman"/>
              <a:cs typeface="Times New Roman"/>
              <a:sym typeface="Times New Roman"/>
            </a:endParaRPr>
          </a:p>
          <a:p>
            <a:pPr marL="12700" marR="289560" lvl="0" indent="0" algn="l" rtl="0">
              <a:lnSpc>
                <a:spcPct val="150000"/>
              </a:lnSpc>
              <a:spcBef>
                <a:spcPts val="65"/>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Avadhoot </a:t>
            </a:r>
            <a:r>
              <a:rPr lang="en-US" sz="2400" b="1" i="0" u="none" strike="noStrike" cap="none" dirty="0" err="1">
                <a:solidFill>
                  <a:srgbClr val="000000"/>
                </a:solidFill>
                <a:latin typeface="Times New Roman"/>
                <a:ea typeface="Times New Roman"/>
                <a:cs typeface="Times New Roman"/>
                <a:sym typeface="Times New Roman"/>
              </a:rPr>
              <a:t>Virkar</a:t>
            </a:r>
            <a:r>
              <a:rPr lang="en-US" sz="2400" b="1" i="0" u="none" strike="noStrike" cap="none" dirty="0">
                <a:solidFill>
                  <a:srgbClr val="000000"/>
                </a:solidFill>
                <a:latin typeface="Times New Roman"/>
                <a:ea typeface="Times New Roman"/>
                <a:cs typeface="Times New Roman"/>
                <a:sym typeface="Times New Roman"/>
              </a:rPr>
              <a:t>        22107064</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297598" y="650925"/>
            <a:ext cx="6685800" cy="554100"/>
          </a:xfrm>
          <a:prstGeom prst="rect">
            <a:avLst/>
          </a:prstGeom>
        </p:spPr>
        <p:txBody>
          <a:bodyPr spcFirstLastPara="1" wrap="square" lIns="0" tIns="0" rIns="0" bIns="0" anchor="t" anchorCtr="0">
            <a:spAutoFit/>
          </a:bodyPr>
          <a:lstStyle/>
          <a:p>
            <a:pPr marL="774700" lvl="0" indent="0" algn="l" rtl="0">
              <a:spcBef>
                <a:spcPts val="0"/>
              </a:spcBef>
              <a:spcAft>
                <a:spcPts val="0"/>
              </a:spcAft>
              <a:buClr>
                <a:schemeClr val="dk1"/>
              </a:buClr>
              <a:buSzPts val="1400"/>
              <a:buFont typeface="Arial"/>
              <a:buNone/>
            </a:pPr>
            <a:r>
              <a:rPr lang="en-US" dirty="0"/>
              <a:t>System Design</a:t>
            </a:r>
            <a:endParaRPr dirty="0"/>
          </a:p>
        </p:txBody>
      </p:sp>
      <p:pic>
        <p:nvPicPr>
          <p:cNvPr id="133" name="Google Shape;133;p16"/>
          <p:cNvPicPr preferRelativeResize="0"/>
          <p:nvPr/>
        </p:nvPicPr>
        <p:blipFill>
          <a:blip r:embed="rId3"/>
          <a:srcRect/>
          <a:stretch/>
        </p:blipFill>
        <p:spPr>
          <a:xfrm>
            <a:off x="397654" y="1665690"/>
            <a:ext cx="7633163" cy="4721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title"/>
          </p:nvPr>
        </p:nvSpPr>
        <p:spPr>
          <a:xfrm>
            <a:off x="0" y="272699"/>
            <a:ext cx="8458200" cy="1085400"/>
          </a:xfrm>
          <a:prstGeom prst="rect">
            <a:avLst/>
          </a:prstGeom>
          <a:noFill/>
          <a:ln>
            <a:noFill/>
          </a:ln>
        </p:spPr>
        <p:txBody>
          <a:bodyPr spcFirstLastPara="1" wrap="square" lIns="0" tIns="526050" rIns="0" bIns="0" anchor="t" anchorCtr="0">
            <a:spAutoFit/>
          </a:bodyPr>
          <a:lstStyle/>
          <a:p>
            <a:pPr marL="382270" lvl="0" indent="0" algn="l" rtl="0">
              <a:lnSpc>
                <a:spcPct val="100000"/>
              </a:lnSpc>
              <a:spcBef>
                <a:spcPts val="0"/>
              </a:spcBef>
              <a:spcAft>
                <a:spcPts val="0"/>
              </a:spcAft>
              <a:buSzPts val="1400"/>
              <a:buNone/>
            </a:pPr>
            <a:r>
              <a:rPr lang="en-US" dirty="0"/>
              <a:t>Technologies and Methodologies</a:t>
            </a:r>
            <a:endParaRPr dirty="0"/>
          </a:p>
        </p:txBody>
      </p:sp>
      <p:sp>
        <p:nvSpPr>
          <p:cNvPr id="139" name="Google Shape;139;p17"/>
          <p:cNvSpPr txBox="1"/>
          <p:nvPr/>
        </p:nvSpPr>
        <p:spPr>
          <a:xfrm>
            <a:off x="370425" y="1742300"/>
            <a:ext cx="8685900" cy="536700"/>
          </a:xfrm>
          <a:prstGeom prst="rect">
            <a:avLst/>
          </a:prstGeom>
          <a:noFill/>
          <a:ln>
            <a:noFill/>
          </a:ln>
        </p:spPr>
        <p:txBody>
          <a:bodyPr spcFirstLastPara="1" wrap="square" lIns="0" tIns="13325" rIns="0" bIns="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a:t>
            </a:r>
            <a:endParaRPr/>
          </a:p>
        </p:txBody>
      </p:sp>
      <p:sp>
        <p:nvSpPr>
          <p:cNvPr id="140" name="Google Shape;140;p17"/>
          <p:cNvSpPr txBox="1"/>
          <p:nvPr/>
        </p:nvSpPr>
        <p:spPr>
          <a:xfrm>
            <a:off x="514250" y="1109675"/>
            <a:ext cx="8199300" cy="6772500"/>
          </a:xfrm>
          <a:prstGeom prst="rect">
            <a:avLst/>
          </a:prstGeom>
          <a:noFill/>
          <a:ln>
            <a:noFill/>
          </a:ln>
        </p:spPr>
        <p:txBody>
          <a:bodyPr spcFirstLastPara="1" wrap="square" lIns="91425" tIns="45700" rIns="91425" bIns="45700" anchor="t" anchorCtr="0">
            <a:spAutoFit/>
          </a:bodyPr>
          <a:lstStyle/>
          <a:p>
            <a:pPr marL="0" marR="0" lvl="2"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2" indent="0" algn="just" rtl="0">
              <a:lnSpc>
                <a:spcPct val="100000"/>
              </a:lnSpc>
              <a:spcBef>
                <a:spcPts val="0"/>
              </a:spcBef>
              <a:spcAft>
                <a:spcPts val="0"/>
              </a:spcAft>
              <a:buNone/>
            </a:pPr>
            <a:r>
              <a:rPr lang="en-US" sz="2400" b="1" dirty="0">
                <a:solidFill>
                  <a:schemeClr val="dk1"/>
                </a:solidFill>
                <a:latin typeface="Times New Roman"/>
                <a:ea typeface="Times New Roman"/>
                <a:cs typeface="Times New Roman"/>
                <a:sym typeface="Times New Roman"/>
              </a:rPr>
              <a:t>  Software:</a:t>
            </a:r>
            <a:endParaRPr sz="2400" b="1"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Python 3.13.2</a:t>
            </a:r>
            <a:endParaRPr sz="24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HTML5</a:t>
            </a:r>
            <a:endParaRPr sz="24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CSS3</a:t>
            </a:r>
            <a:endParaRPr sz="2400"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b="1" dirty="0">
                <a:solidFill>
                  <a:schemeClr val="dk1"/>
                </a:solidFill>
                <a:latin typeface="Times New Roman"/>
                <a:ea typeface="Times New Roman"/>
                <a:cs typeface="Times New Roman"/>
                <a:sym typeface="Times New Roman"/>
              </a:rPr>
              <a:t>Python Libraries: </a:t>
            </a:r>
            <a:r>
              <a:rPr lang="en-US" sz="2400" dirty="0">
                <a:solidFill>
                  <a:schemeClr val="dk1"/>
                </a:solidFill>
                <a:latin typeface="Times New Roman"/>
                <a:ea typeface="Times New Roman"/>
                <a:cs typeface="Times New Roman"/>
                <a:sym typeface="Times New Roman"/>
              </a:rPr>
              <a:t>Flask, matplotlib, </a:t>
            </a:r>
            <a:r>
              <a:rPr lang="en-US" sz="2400" dirty="0" err="1">
                <a:solidFill>
                  <a:schemeClr val="dk1"/>
                </a:solidFill>
                <a:latin typeface="Times New Roman"/>
                <a:ea typeface="Times New Roman"/>
                <a:cs typeface="Times New Roman"/>
                <a:sym typeface="Times New Roman"/>
              </a:rPr>
              <a:t>numpy</a:t>
            </a:r>
            <a:r>
              <a:rPr lang="en-US" sz="2400" dirty="0">
                <a:solidFill>
                  <a:schemeClr val="dk1"/>
                </a:solidFill>
                <a:latin typeface="Times New Roman"/>
                <a:ea typeface="Times New Roman"/>
                <a:cs typeface="Times New Roman"/>
                <a:sym typeface="Times New Roman"/>
              </a:rPr>
              <a:t>, pandas, </a:t>
            </a:r>
            <a:r>
              <a:rPr lang="en-US" sz="2400" dirty="0" err="1">
                <a:solidFill>
                  <a:schemeClr val="dk1"/>
                </a:solidFill>
                <a:latin typeface="Times New Roman"/>
                <a:ea typeface="Times New Roman"/>
                <a:cs typeface="Times New Roman"/>
                <a:sym typeface="Times New Roman"/>
              </a:rPr>
              <a:t>sklearn</a:t>
            </a: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400" b="1" dirty="0">
                <a:solidFill>
                  <a:schemeClr val="dk1"/>
                </a:solidFill>
                <a:latin typeface="Times New Roman"/>
                <a:ea typeface="Times New Roman"/>
                <a:cs typeface="Times New Roman"/>
                <a:sym typeface="Times New Roman"/>
              </a:rPr>
              <a:t>Datasets:</a:t>
            </a:r>
            <a:endParaRPr sz="2400" b="1"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Kaagle</a:t>
            </a:r>
            <a:r>
              <a:rPr lang="en-US" sz="2400" dirty="0">
                <a:solidFill>
                  <a:schemeClr val="dk1"/>
                </a:solidFill>
                <a:latin typeface="Times New Roman"/>
                <a:ea typeface="Times New Roman"/>
                <a:cs typeface="Times New Roman"/>
                <a:sym typeface="Times New Roman"/>
              </a:rPr>
              <a:t> dataset of Weather and AQI</a:t>
            </a: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r>
              <a:rPr lang="en-US" sz="2400" b="1" dirty="0">
                <a:solidFill>
                  <a:schemeClr val="dk1"/>
                </a:solidFill>
                <a:latin typeface="Times New Roman"/>
                <a:ea typeface="Times New Roman"/>
                <a:cs typeface="Times New Roman"/>
                <a:sym typeface="Times New Roman"/>
              </a:rPr>
              <a:t>Methodology:</a:t>
            </a:r>
            <a:endParaRPr sz="2400" b="1" dirty="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Random forest regression model</a:t>
            </a:r>
            <a:endParaRPr sz="24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2"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2"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2"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2"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2" indent="0" algn="just" rtl="0">
              <a:lnSpc>
                <a:spcPct val="100000"/>
              </a:lnSpc>
              <a:spcBef>
                <a:spcPts val="0"/>
              </a:spcBef>
              <a:spcAft>
                <a:spcPts val="0"/>
              </a:spcAft>
              <a:buNone/>
            </a:pPr>
            <a:endParaRPr sz="2400" b="1" dirty="0">
              <a:solidFill>
                <a:schemeClr val="dk1"/>
              </a:solidFill>
              <a:latin typeface="Times New Roman"/>
              <a:ea typeface="Times New Roman"/>
              <a:cs typeface="Times New Roman"/>
              <a:sym typeface="Times New Roman"/>
            </a:endParaRPr>
          </a:p>
        </p:txBody>
      </p:sp>
      <p:sp>
        <p:nvSpPr>
          <p:cNvPr id="141" name="Google Shape;141;p17"/>
          <p:cNvSpPr txBox="1"/>
          <p:nvPr/>
        </p:nvSpPr>
        <p:spPr>
          <a:xfrm>
            <a:off x="270950" y="1358134"/>
            <a:ext cx="9108300" cy="400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439744" y="251825"/>
            <a:ext cx="66858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Implementation</a:t>
            </a:r>
            <a:endParaRPr dirty="0"/>
          </a:p>
        </p:txBody>
      </p:sp>
      <p:sp>
        <p:nvSpPr>
          <p:cNvPr id="147" name="Google Shape;147;p18"/>
          <p:cNvSpPr txBox="1">
            <a:spLocks noGrp="1"/>
          </p:cNvSpPr>
          <p:nvPr>
            <p:ph type="body" idx="1"/>
          </p:nvPr>
        </p:nvSpPr>
        <p:spPr>
          <a:xfrm>
            <a:off x="628294" y="2016378"/>
            <a:ext cx="63087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48" name="Google Shape;148;p18"/>
          <p:cNvPicPr preferRelativeResize="0"/>
          <p:nvPr/>
        </p:nvPicPr>
        <p:blipFill>
          <a:blip r:embed="rId3"/>
          <a:srcRect/>
          <a:stretch/>
        </p:blipFill>
        <p:spPr>
          <a:xfrm>
            <a:off x="495301" y="1669741"/>
            <a:ext cx="9056474" cy="4233902"/>
          </a:xfrm>
          <a:prstGeom prst="rect">
            <a:avLst/>
          </a:prstGeom>
          <a:noFill/>
          <a:ln>
            <a:noFill/>
          </a:ln>
        </p:spPr>
      </p:pic>
      <p:sp>
        <p:nvSpPr>
          <p:cNvPr id="2" name="TextBox 1">
            <a:extLst>
              <a:ext uri="{FF2B5EF4-FFF2-40B4-BE49-F238E27FC236}">
                <a16:creationId xmlns:a16="http://schemas.microsoft.com/office/drawing/2014/main" id="{700F519E-89E7-BC17-1EEF-90C9424F4B37}"/>
              </a:ext>
            </a:extLst>
          </p:cNvPr>
          <p:cNvSpPr txBox="1"/>
          <p:nvPr/>
        </p:nvSpPr>
        <p:spPr>
          <a:xfrm>
            <a:off x="2978903" y="6732489"/>
            <a:ext cx="465902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1: Home Page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body" idx="1"/>
          </p:nvPr>
        </p:nvSpPr>
        <p:spPr>
          <a:xfrm>
            <a:off x="628294" y="2016378"/>
            <a:ext cx="63087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54" name="Google Shape;154;p19"/>
          <p:cNvPicPr preferRelativeResize="0"/>
          <p:nvPr/>
        </p:nvPicPr>
        <p:blipFill>
          <a:blip r:embed="rId3"/>
          <a:srcRect/>
          <a:stretch/>
        </p:blipFill>
        <p:spPr>
          <a:xfrm>
            <a:off x="463827" y="1636071"/>
            <a:ext cx="8206028" cy="4172148"/>
          </a:xfrm>
          <a:prstGeom prst="rect">
            <a:avLst/>
          </a:prstGeom>
          <a:noFill/>
          <a:ln>
            <a:noFill/>
          </a:ln>
        </p:spPr>
      </p:pic>
      <p:sp>
        <p:nvSpPr>
          <p:cNvPr id="2" name="TextBox 1">
            <a:extLst>
              <a:ext uri="{FF2B5EF4-FFF2-40B4-BE49-F238E27FC236}">
                <a16:creationId xmlns:a16="http://schemas.microsoft.com/office/drawing/2014/main" id="{94C87033-314D-7895-64E0-05BEB0AA235A}"/>
              </a:ext>
            </a:extLst>
          </p:cNvPr>
          <p:cNvSpPr txBox="1"/>
          <p:nvPr/>
        </p:nvSpPr>
        <p:spPr>
          <a:xfrm>
            <a:off x="2169608" y="6833272"/>
            <a:ext cx="574458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2: Weather Forecasting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a:spLocks noGrp="1"/>
          </p:cNvSpPr>
          <p:nvPr>
            <p:ph type="body" idx="1"/>
          </p:nvPr>
        </p:nvSpPr>
        <p:spPr>
          <a:xfrm>
            <a:off x="2966760" y="2061348"/>
            <a:ext cx="63087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t>.</a:t>
            </a:r>
            <a:endParaRPr dirty="0"/>
          </a:p>
        </p:txBody>
      </p:sp>
      <p:pic>
        <p:nvPicPr>
          <p:cNvPr id="160" name="Google Shape;160;p20"/>
          <p:cNvPicPr preferRelativeResize="0"/>
          <p:nvPr/>
        </p:nvPicPr>
        <p:blipFill>
          <a:blip r:embed="rId3"/>
          <a:srcRect/>
          <a:stretch/>
        </p:blipFill>
        <p:spPr>
          <a:xfrm>
            <a:off x="2130027" y="1224213"/>
            <a:ext cx="5399675" cy="2289870"/>
          </a:xfrm>
          <a:prstGeom prst="rect">
            <a:avLst/>
          </a:prstGeom>
          <a:noFill/>
          <a:ln>
            <a:noFill/>
          </a:ln>
        </p:spPr>
      </p:pic>
      <p:sp>
        <p:nvSpPr>
          <p:cNvPr id="2" name="TextBox 1">
            <a:extLst>
              <a:ext uri="{FF2B5EF4-FFF2-40B4-BE49-F238E27FC236}">
                <a16:creationId xmlns:a16="http://schemas.microsoft.com/office/drawing/2014/main" id="{29F40F37-98E0-574C-F99B-4E9F899CEAB3}"/>
              </a:ext>
            </a:extLst>
          </p:cNvPr>
          <p:cNvSpPr txBox="1"/>
          <p:nvPr/>
        </p:nvSpPr>
        <p:spPr>
          <a:xfrm>
            <a:off x="3350213" y="6756574"/>
            <a:ext cx="528200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3: AQI Tracker</a:t>
            </a:r>
          </a:p>
        </p:txBody>
      </p:sp>
      <p:pic>
        <p:nvPicPr>
          <p:cNvPr id="3" name="Google Shape;160;p20">
            <a:extLst>
              <a:ext uri="{FF2B5EF4-FFF2-40B4-BE49-F238E27FC236}">
                <a16:creationId xmlns:a16="http://schemas.microsoft.com/office/drawing/2014/main" id="{7E06DF1F-F287-1BAD-0045-ACE2047A5C39}"/>
              </a:ext>
            </a:extLst>
          </p:cNvPr>
          <p:cNvPicPr preferRelativeResize="0"/>
          <p:nvPr/>
        </p:nvPicPr>
        <p:blipFill>
          <a:blip r:embed="rId4"/>
          <a:srcRect/>
          <a:stretch/>
        </p:blipFill>
        <p:spPr>
          <a:xfrm>
            <a:off x="2130027" y="3787776"/>
            <a:ext cx="5399675" cy="20291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title"/>
          </p:nvPr>
        </p:nvSpPr>
        <p:spPr>
          <a:xfrm>
            <a:off x="240284" y="-38375"/>
            <a:ext cx="6685737" cy="1411163"/>
          </a:xfrm>
          <a:prstGeom prst="rect">
            <a:avLst/>
          </a:prstGeom>
          <a:noFill/>
          <a:ln>
            <a:noFill/>
          </a:ln>
        </p:spPr>
        <p:txBody>
          <a:bodyPr spcFirstLastPara="1" wrap="square" lIns="0" tIns="848875" rIns="0" bIns="0" anchor="t" anchorCtr="0">
            <a:spAutoFit/>
          </a:bodyPr>
          <a:lstStyle/>
          <a:p>
            <a:pPr marL="402590" lvl="0" indent="0" algn="just" rtl="0">
              <a:lnSpc>
                <a:spcPct val="100000"/>
              </a:lnSpc>
              <a:spcBef>
                <a:spcPts val="0"/>
              </a:spcBef>
              <a:spcAft>
                <a:spcPts val="0"/>
              </a:spcAft>
              <a:buSzPts val="1400"/>
              <a:buNone/>
            </a:pPr>
            <a:r>
              <a:rPr lang="en-US" dirty="0"/>
              <a:t>Conclusion</a:t>
            </a:r>
            <a:endParaRPr dirty="0"/>
          </a:p>
        </p:txBody>
      </p:sp>
      <p:sp>
        <p:nvSpPr>
          <p:cNvPr id="166" name="Google Shape;166;p21"/>
          <p:cNvSpPr txBox="1"/>
          <p:nvPr/>
        </p:nvSpPr>
        <p:spPr>
          <a:xfrm>
            <a:off x="625725" y="1784750"/>
            <a:ext cx="8158800" cy="4471500"/>
          </a:xfrm>
          <a:prstGeom prst="rect">
            <a:avLst/>
          </a:prstGeom>
          <a:noFill/>
          <a:ln>
            <a:noFill/>
          </a:ln>
        </p:spPr>
        <p:txBody>
          <a:bodyPr spcFirstLastPara="1" wrap="square" lIns="0" tIns="12050" rIns="0" bIns="0" anchor="t" anchorCtr="0">
            <a:spAutoFit/>
          </a:bodyPr>
          <a:lstStyle/>
          <a:p>
            <a:pPr marL="353060" marR="7620" lvl="0" indent="-35306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In conclusion, the AQI forecast and Weather forecast project aims to provide accurate and 	reliable predictions of Air Quality Index (AQI) levels by leveraging 	machine learning algorithms.</a:t>
            </a:r>
            <a:endParaRPr sz="2400" b="0" i="0" u="none" strike="noStrike" cap="none" dirty="0">
              <a:solidFill>
                <a:srgbClr val="000000"/>
              </a:solidFill>
              <a:latin typeface="Times New Roman"/>
              <a:ea typeface="Times New Roman"/>
              <a:cs typeface="Times New Roman"/>
              <a:sym typeface="Times New Roman"/>
            </a:endParaRPr>
          </a:p>
          <a:p>
            <a:pPr marL="353060" marR="5080" lvl="0" indent="-353060" algn="just" rtl="0">
              <a:lnSpc>
                <a:spcPct val="100000"/>
              </a:lnSpc>
              <a:spcBef>
                <a:spcPts val="95"/>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By preprocessing and analyzing relevant data, training various models, 	and  selecting  the  best-performing  one,  the  project  seeks  to  address 	challenges in air quality prediction.</a:t>
            </a:r>
            <a:endParaRPr sz="2400" b="0" i="0" u="none" strike="noStrike" cap="none" dirty="0">
              <a:solidFill>
                <a:srgbClr val="000000"/>
              </a:solidFill>
              <a:latin typeface="Times New Roman"/>
              <a:ea typeface="Times New Roman"/>
              <a:cs typeface="Times New Roman"/>
              <a:sym typeface="Times New Roman"/>
            </a:endParaRPr>
          </a:p>
          <a:p>
            <a:pPr marL="353060" marR="5715" lvl="0" indent="-353060" algn="just" rtl="0">
              <a:lnSpc>
                <a:spcPct val="100000"/>
              </a:lnSpc>
              <a:spcBef>
                <a:spcPts val="11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Through continuous monitoring and evaluation, the deployed model 	will  contribute  to  informed  decision-making  for  public  health  and 	environmental  management,  ultimately  improving  air  quality  and 	safeguarding community well-being.</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297180" y="-38375"/>
            <a:ext cx="6628841" cy="1543071"/>
          </a:xfrm>
          <a:prstGeom prst="rect">
            <a:avLst/>
          </a:prstGeom>
          <a:noFill/>
          <a:ln>
            <a:noFill/>
          </a:ln>
        </p:spPr>
        <p:txBody>
          <a:bodyPr spcFirstLastPara="1" wrap="square" lIns="0" tIns="981725" rIns="0" bIns="0" anchor="t" anchorCtr="0">
            <a:spAutoFit/>
          </a:bodyPr>
          <a:lstStyle/>
          <a:p>
            <a:pPr marL="478790" lvl="0" indent="0" algn="l" rtl="0">
              <a:lnSpc>
                <a:spcPct val="100000"/>
              </a:lnSpc>
              <a:spcBef>
                <a:spcPts val="0"/>
              </a:spcBef>
              <a:spcAft>
                <a:spcPts val="0"/>
              </a:spcAft>
              <a:buSzPts val="1400"/>
              <a:buNone/>
            </a:pPr>
            <a:r>
              <a:rPr lang="en-US" dirty="0"/>
              <a:t>References</a:t>
            </a:r>
            <a:endParaRPr dirty="0"/>
          </a:p>
        </p:txBody>
      </p:sp>
      <p:sp>
        <p:nvSpPr>
          <p:cNvPr id="172" name="Google Shape;172;p22"/>
          <p:cNvSpPr txBox="1">
            <a:spLocks noGrp="1"/>
          </p:cNvSpPr>
          <p:nvPr>
            <p:ph type="body" idx="1"/>
          </p:nvPr>
        </p:nvSpPr>
        <p:spPr>
          <a:xfrm>
            <a:off x="628294" y="2016378"/>
            <a:ext cx="8618576" cy="2793703"/>
          </a:xfrm>
          <a:prstGeom prst="rect">
            <a:avLst/>
          </a:prstGeom>
          <a:noFill/>
          <a:ln>
            <a:noFill/>
          </a:ln>
        </p:spPr>
        <p:txBody>
          <a:bodyPr spcFirstLastPara="1" wrap="square" lIns="0" tIns="13325" rIns="0" bIns="0" anchor="t" anchorCtr="0">
            <a:spAutoFit/>
          </a:bodyPr>
          <a:lstStyle/>
          <a:p>
            <a:pPr marL="12065" marR="165100" lvl="0" indent="0" algn="just" rtl="0">
              <a:lnSpc>
                <a:spcPct val="100000"/>
              </a:lnSpc>
              <a:spcBef>
                <a:spcPts val="0"/>
              </a:spcBef>
              <a:spcAft>
                <a:spcPts val="0"/>
              </a:spcAft>
              <a:buClr>
                <a:schemeClr val="dk1"/>
              </a:buClr>
              <a:buSzPts val="2000"/>
              <a:buNone/>
            </a:pPr>
            <a:r>
              <a:rPr lang="en-US" sz="2400" dirty="0">
                <a:latin typeface="Times New Roman" panose="02020603050405020304" pitchFamily="18" charset="0"/>
                <a:ea typeface="Times New Roman"/>
                <a:cs typeface="Times New Roman" panose="02020603050405020304" pitchFamily="18" charset="0"/>
                <a:sym typeface="Times New Roman"/>
              </a:rPr>
              <a:t>[1] “Prediction of Air Quality Index Using Machine Learning Techniques: A Comparative Analysis” 2023</a:t>
            </a:r>
            <a:endParaRPr sz="2400" dirty="0">
              <a:latin typeface="Times New Roman" panose="02020603050405020304" pitchFamily="18" charset="0"/>
              <a:ea typeface="Times New Roman"/>
              <a:cs typeface="Times New Roman" panose="02020603050405020304" pitchFamily="18" charset="0"/>
              <a:sym typeface="Times New Roman"/>
            </a:endParaRPr>
          </a:p>
          <a:p>
            <a:pPr marL="12700" lvl="0" indent="0" algn="just" rtl="0">
              <a:lnSpc>
                <a:spcPct val="100000"/>
              </a:lnSpc>
              <a:spcBef>
                <a:spcPts val="2220"/>
              </a:spcBef>
              <a:spcAft>
                <a:spcPts val="0"/>
              </a:spcAft>
              <a:buClr>
                <a:schemeClr val="dk1"/>
              </a:buClr>
              <a:buSzPts val="2000"/>
              <a:buNone/>
            </a:pPr>
            <a:r>
              <a:rPr lang="en-US" sz="2400" dirty="0">
                <a:latin typeface="Times New Roman" panose="02020603050405020304" pitchFamily="18" charset="0"/>
                <a:ea typeface="Times New Roman"/>
                <a:cs typeface="Times New Roman" panose="02020603050405020304" pitchFamily="18" charset="0"/>
                <a:sym typeface="Times New Roman"/>
              </a:rPr>
              <a:t>[2] “A Study and Analysis of Air Quality Index and Related Health Impact on Public Health” 2020 </a:t>
            </a:r>
            <a:endParaRPr sz="2400" dirty="0">
              <a:latin typeface="Times New Roman" panose="02020603050405020304" pitchFamily="18" charset="0"/>
              <a:cs typeface="Times New Roman" panose="02020603050405020304" pitchFamily="18" charset="0"/>
            </a:endParaRPr>
          </a:p>
          <a:p>
            <a:pPr marL="12700" lvl="0" indent="0" algn="just" rtl="0">
              <a:lnSpc>
                <a:spcPct val="100000"/>
              </a:lnSpc>
              <a:spcBef>
                <a:spcPts val="2220"/>
              </a:spcBef>
              <a:spcAft>
                <a:spcPts val="0"/>
              </a:spcAft>
              <a:buClr>
                <a:schemeClr val="dk1"/>
              </a:buClr>
              <a:buSzPts val="2000"/>
              <a:buNone/>
            </a:pPr>
            <a:r>
              <a:rPr lang="en-US" sz="2400" dirty="0">
                <a:latin typeface="Times New Roman" panose="02020603050405020304" pitchFamily="18" charset="0"/>
                <a:ea typeface="Times New Roman"/>
                <a:cs typeface="Times New Roman" panose="02020603050405020304" pitchFamily="18" charset="0"/>
                <a:sym typeface="Times New Roman"/>
              </a:rPr>
              <a:t>[3] “Air Quality Index – A Comparative Study for Assessing the Status of Air Quality” 2015</a:t>
            </a:r>
            <a:endParaRPr sz="24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371850" y="3355339"/>
            <a:ext cx="3214877"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4292853" y="338073"/>
            <a:ext cx="148971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Outline</a:t>
            </a:r>
            <a:endParaRPr/>
          </a:p>
        </p:txBody>
      </p:sp>
      <p:sp>
        <p:nvSpPr>
          <p:cNvPr id="65" name="Google Shape;65;p8"/>
          <p:cNvSpPr txBox="1"/>
          <p:nvPr/>
        </p:nvSpPr>
        <p:spPr>
          <a:xfrm>
            <a:off x="599948" y="1152905"/>
            <a:ext cx="5311140" cy="4918075"/>
          </a:xfrm>
          <a:prstGeom prst="rect">
            <a:avLst/>
          </a:prstGeom>
          <a:noFill/>
          <a:ln>
            <a:noFill/>
          </a:ln>
        </p:spPr>
        <p:txBody>
          <a:bodyPr spcFirstLastPara="1" wrap="square" lIns="0" tIns="190500" rIns="0" bIns="0" anchor="t" anchorCtr="0">
            <a:spAutoFit/>
          </a:bodyPr>
          <a:lstStyle/>
          <a:p>
            <a:pPr marL="335280" marR="0" lvl="0" indent="-322580" algn="l" rtl="0">
              <a:lnSpc>
                <a:spcPct val="100000"/>
              </a:lnSpc>
              <a:spcBef>
                <a:spcPts val="0"/>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Introduction</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405"/>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Literature Survey of the existing systems</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395"/>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Limitations of the existing systems</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405"/>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Problem statement</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405"/>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System Design</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390"/>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Technologies and methodologies</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405"/>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Implementation</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405"/>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Conclusion</a:t>
            </a:r>
            <a:endParaRPr sz="2400" b="0" i="0" u="none" strike="noStrike" cap="none" dirty="0">
              <a:solidFill>
                <a:srgbClr val="000000"/>
              </a:solidFill>
              <a:latin typeface="Times New Roman"/>
              <a:ea typeface="Times New Roman"/>
              <a:cs typeface="Times New Roman"/>
              <a:sym typeface="Times New Roman"/>
            </a:endParaRPr>
          </a:p>
          <a:p>
            <a:pPr marL="335280" marR="0" lvl="0" indent="-322580" algn="l" rtl="0">
              <a:lnSpc>
                <a:spcPct val="100000"/>
              </a:lnSpc>
              <a:spcBef>
                <a:spcPts val="1390"/>
              </a:spcBef>
              <a:spcAft>
                <a:spcPts val="0"/>
              </a:spcAft>
              <a:buClr>
                <a:srgbClr val="000000"/>
              </a:buClr>
              <a:buSzPts val="2400"/>
              <a:buFont typeface="Noto Sans Symbols"/>
              <a:buChar char="▪"/>
            </a:pPr>
            <a:r>
              <a:rPr lang="en-US" sz="2400" b="0" i="0" u="none" strike="noStrike" cap="none" dirty="0">
                <a:solidFill>
                  <a:srgbClr val="000000"/>
                </a:solidFill>
                <a:latin typeface="Times New Roman"/>
                <a:ea typeface="Times New Roman"/>
                <a:cs typeface="Times New Roman"/>
                <a:sym typeface="Times New Roman"/>
              </a:rPr>
              <a:t>References</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23164" y="518740"/>
            <a:ext cx="6685800" cy="58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3800" dirty="0"/>
              <a:t>Introduction</a:t>
            </a:r>
            <a:endParaRPr sz="3800" dirty="0"/>
          </a:p>
        </p:txBody>
      </p:sp>
      <p:sp>
        <p:nvSpPr>
          <p:cNvPr id="71" name="Google Shape;71;p9"/>
          <p:cNvSpPr txBox="1">
            <a:spLocks noGrp="1"/>
          </p:cNvSpPr>
          <p:nvPr>
            <p:ph type="body" idx="1"/>
          </p:nvPr>
        </p:nvSpPr>
        <p:spPr>
          <a:xfrm>
            <a:off x="628300" y="1012975"/>
            <a:ext cx="8024210" cy="3323987"/>
          </a:xfrm>
          <a:prstGeom prst="rect">
            <a:avLst/>
          </a:prstGeom>
          <a:noFill/>
          <a:ln>
            <a:noFill/>
          </a:ln>
        </p:spPr>
        <p:txBody>
          <a:bodyPr spcFirstLastPara="1" wrap="square" lIns="0" tIns="0" rIns="0" bIns="0" anchor="t" anchorCtr="0">
            <a:spAutoFit/>
          </a:bodyPr>
          <a:lstStyle/>
          <a:p>
            <a:pPr marL="457200" lvl="0" indent="-228600" algn="just" rtl="0">
              <a:lnSpc>
                <a:spcPct val="100000"/>
              </a:lnSpc>
              <a:spcBef>
                <a:spcPts val="0"/>
              </a:spcBef>
              <a:spcAft>
                <a:spcPts val="0"/>
              </a:spcAft>
              <a:buClr>
                <a:schemeClr val="dk1"/>
              </a:buClr>
              <a:buSzPts val="2400"/>
              <a:buFont typeface="Times New Roman"/>
              <a:buNone/>
            </a:pP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Arial"/>
              <a:buChar char="•"/>
            </a:pPr>
            <a:r>
              <a:rPr lang="en-US" sz="2400" dirty="0">
                <a:latin typeface="Times New Roman"/>
                <a:ea typeface="Times New Roman"/>
                <a:cs typeface="Times New Roman"/>
                <a:sym typeface="Times New Roman"/>
              </a:rPr>
              <a:t>AI-powered system for real-time air quality monitoring.</a:t>
            </a: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Arial"/>
              <a:buChar char="•"/>
            </a:pPr>
            <a:r>
              <a:rPr lang="en-US" sz="2400" dirty="0">
                <a:latin typeface="Times New Roman"/>
                <a:ea typeface="Times New Roman"/>
                <a:cs typeface="Times New Roman"/>
                <a:sym typeface="Times New Roman"/>
              </a:rPr>
              <a:t>Utilizes APIs to predict AQI of worldwide cities accurately &amp; also Weather .</a:t>
            </a: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Arial"/>
              <a:buChar char="•"/>
            </a:pPr>
            <a:r>
              <a:rPr lang="en-US" sz="2400" dirty="0">
                <a:latin typeface="Times New Roman"/>
                <a:ea typeface="Times New Roman"/>
                <a:cs typeface="Times New Roman"/>
                <a:sym typeface="Times New Roman"/>
              </a:rPr>
              <a:t>AQI Tracker enhances awareness through pollution and weather forecasts.</a:t>
            </a:r>
            <a:endParaRPr sz="2400" dirty="0">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Arial"/>
              <a:buChar char="•"/>
            </a:pPr>
            <a:r>
              <a:rPr lang="en-US" sz="2400" dirty="0">
                <a:latin typeface="Times New Roman"/>
                <a:ea typeface="Times New Roman"/>
                <a:cs typeface="Times New Roman"/>
                <a:sym typeface="Times New Roman"/>
              </a:rPr>
              <a:t>Improves safety with AI-driven analysis and alert-based monitoring.</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sz="2400" dirty="0">
              <a:latin typeface="Times New Roman"/>
              <a:ea typeface="Times New Roman"/>
              <a:cs typeface="Times New Roman"/>
              <a:sym typeface="Times New Roman"/>
            </a:endParaRPr>
          </a:p>
        </p:txBody>
      </p:sp>
      <p:sp>
        <p:nvSpPr>
          <p:cNvPr id="72" name="Google Shape;72;p9"/>
          <p:cNvSpPr txBox="1"/>
          <p:nvPr/>
        </p:nvSpPr>
        <p:spPr>
          <a:xfrm>
            <a:off x="628300" y="4211240"/>
            <a:ext cx="8024210" cy="215527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1.1 Motivation</a:t>
            </a:r>
            <a:endParaRPr sz="2800" b="1" i="0" u="none" strike="noStrike" cap="none" dirty="0">
              <a:solidFill>
                <a:schemeClr val="dk1"/>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Real-time air quality monitoring enhances environmental awareness and public health.</a:t>
            </a:r>
            <a:endParaRPr sz="2400" b="0" i="0" u="none" strike="noStrike" cap="none" dirty="0">
              <a:solidFill>
                <a:schemeClr val="dk1"/>
              </a:solidFill>
              <a:latin typeface="Times New Roman"/>
              <a:ea typeface="Times New Roman"/>
              <a:cs typeface="Times New Roman"/>
              <a:sym typeface="Times New Roman"/>
            </a:endParaRPr>
          </a:p>
          <a:p>
            <a:pPr marL="457200" marR="0" lvl="0" indent="-381000" algn="just"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Times New Roman"/>
                <a:ea typeface="Times New Roman"/>
                <a:cs typeface="Times New Roman"/>
                <a:sym typeface="Times New Roman"/>
              </a:rPr>
              <a:t>Utilizes AI to provide accurate forecasts and timely pollution alerts.</a:t>
            </a:r>
            <a:endParaRPr sz="2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675290" y="576675"/>
            <a:ext cx="6685800" cy="554100"/>
          </a:xfrm>
          <a:prstGeom prst="rect">
            <a:avLst/>
          </a:prstGeom>
          <a:noFill/>
          <a:ln>
            <a:noFill/>
          </a:ln>
        </p:spPr>
        <p:txBody>
          <a:bodyPr spcFirstLastPara="1" wrap="square" lIns="0" tIns="0" rIns="0" bIns="0" anchor="t" anchorCtr="0">
            <a:spAutoFit/>
          </a:bodyPr>
          <a:lstStyle/>
          <a:p>
            <a:pPr marL="0" lvl="0" indent="0" algn="just" rtl="0">
              <a:lnSpc>
                <a:spcPct val="100000"/>
              </a:lnSpc>
              <a:spcBef>
                <a:spcPts val="0"/>
              </a:spcBef>
              <a:spcAft>
                <a:spcPts val="0"/>
              </a:spcAft>
              <a:buSzPts val="1400"/>
              <a:buNone/>
            </a:pPr>
            <a:r>
              <a:rPr lang="en-US" sz="2800" dirty="0"/>
              <a:t>1.2</a:t>
            </a:r>
            <a:r>
              <a:rPr lang="en-US" dirty="0"/>
              <a:t> </a:t>
            </a:r>
            <a:r>
              <a:rPr lang="en-US" sz="2800" dirty="0"/>
              <a:t>Objectives</a:t>
            </a:r>
            <a:endParaRPr sz="2800" dirty="0"/>
          </a:p>
        </p:txBody>
      </p:sp>
      <p:sp>
        <p:nvSpPr>
          <p:cNvPr id="78" name="Google Shape;78;p10"/>
          <p:cNvSpPr txBox="1">
            <a:spLocks noGrp="1"/>
          </p:cNvSpPr>
          <p:nvPr>
            <p:ph type="body" idx="1"/>
          </p:nvPr>
        </p:nvSpPr>
        <p:spPr>
          <a:xfrm>
            <a:off x="628300" y="1285125"/>
            <a:ext cx="8207090" cy="4739759"/>
          </a:xfrm>
          <a:prstGeom prst="rect">
            <a:avLst/>
          </a:prstGeom>
          <a:noFill/>
          <a:ln>
            <a:noFill/>
          </a:ln>
        </p:spPr>
        <p:txBody>
          <a:bodyPr spcFirstLastPara="1" wrap="square" lIns="0" tIns="0" rIns="0" bIns="0" anchor="t" anchorCtr="0">
            <a:spAutoFit/>
          </a:bodyPr>
          <a:lstStyle/>
          <a:p>
            <a:pPr marL="5715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predict the Air Quality Index (AQI) &amp; weather prediction of various cities around the world using live data from trusted online sources.</a:t>
            </a:r>
          </a:p>
          <a:p>
            <a:pPr marL="5715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forecast future air quality trends based on historical data and machine learning, helping users take preventive measures in advance.</a:t>
            </a:r>
          </a:p>
          <a:p>
            <a:pPr marL="5715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sort air quality into standard health-based categories like Good, Moderate, or Unhealthy, and alert users quickly if it becomes unsafe.</a:t>
            </a:r>
          </a:p>
          <a:p>
            <a:pPr marL="5715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study ongoing patterns in air quality and weather to better identify long-term environmental trends and regional differences by Visualization graphs .</a:t>
            </a:r>
          </a:p>
          <a:p>
            <a:pPr marL="342900" lvl="0" indent="-342900" algn="just" rtl="0">
              <a:lnSpc>
                <a:spcPct val="100000"/>
              </a:lnSpc>
              <a:spcBef>
                <a:spcPts val="0"/>
              </a:spcBef>
              <a:spcAft>
                <a:spcPts val="0"/>
              </a:spcAft>
              <a:buSzPts val="1400"/>
              <a:buFont typeface="Arial" panose="020B0604020202020204" pitchFamily="34" charset="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aphicFrame>
        <p:nvGraphicFramePr>
          <p:cNvPr id="83" name="Google Shape;83;p11"/>
          <p:cNvGraphicFramePr/>
          <p:nvPr/>
        </p:nvGraphicFramePr>
        <p:xfrm>
          <a:off x="6975" y="994411"/>
          <a:ext cx="10076825" cy="6657520"/>
        </p:xfrm>
        <a:graphic>
          <a:graphicData uri="http://schemas.openxmlformats.org/drawingml/2006/table">
            <a:tbl>
              <a:tblPr firstRow="1" bandRow="1">
                <a:noFill/>
                <a:tableStyleId>{6A6897F4-DCFC-4AA8-AC37-25A6669D9CBC}</a:tableStyleId>
              </a:tblPr>
              <a:tblGrid>
                <a:gridCol w="2015500">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gridCol w="2016125">
                  <a:extLst>
                    <a:ext uri="{9D8B030D-6E8A-4147-A177-3AD203B41FA5}">
                      <a16:colId xmlns:a16="http://schemas.microsoft.com/office/drawing/2014/main" val="20002"/>
                    </a:ext>
                  </a:extLst>
                </a:gridCol>
                <a:gridCol w="2016125">
                  <a:extLst>
                    <a:ext uri="{9D8B030D-6E8A-4147-A177-3AD203B41FA5}">
                      <a16:colId xmlns:a16="http://schemas.microsoft.com/office/drawing/2014/main" val="20003"/>
                    </a:ext>
                  </a:extLst>
                </a:gridCol>
                <a:gridCol w="2012950">
                  <a:extLst>
                    <a:ext uri="{9D8B030D-6E8A-4147-A177-3AD203B41FA5}">
                      <a16:colId xmlns:a16="http://schemas.microsoft.com/office/drawing/2014/main" val="20004"/>
                    </a:ext>
                  </a:extLst>
                </a:gridCol>
              </a:tblGrid>
              <a:tr h="881550">
                <a:tc>
                  <a:txBody>
                    <a:bodyPr/>
                    <a:lstStyle/>
                    <a:p>
                      <a:pPr marL="411480" marR="153035" lvl="0" indent="-269875"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Calibri"/>
                          <a:ea typeface="Calibri"/>
                          <a:cs typeface="Calibri"/>
                          <a:sym typeface="Calibri"/>
                        </a:rPr>
                        <a:t>Title and Year of publication</a:t>
                      </a:r>
                      <a:endParaRPr sz="1800" u="none" strike="noStrike" cap="none">
                        <a:latin typeface="Calibri"/>
                        <a:ea typeface="Calibri"/>
                        <a:cs typeface="Calibri"/>
                        <a:sym typeface="Calibri"/>
                      </a:endParaRPr>
                    </a:p>
                  </a:txBody>
                  <a:tcPr marL="0" marR="0" marT="1270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224154"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Calibri"/>
                          <a:ea typeface="Calibri"/>
                          <a:cs typeface="Calibri"/>
                          <a:sym typeface="Calibri"/>
                        </a:rPr>
                        <a:t>Author Name</a:t>
                      </a:r>
                      <a:endParaRPr sz="1800" u="none" strike="noStrike" cap="none">
                        <a:latin typeface="Calibri"/>
                        <a:ea typeface="Calibri"/>
                        <a:cs typeface="Calibri"/>
                        <a:sym typeface="Calibri"/>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92075"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Calibri"/>
                          <a:ea typeface="Calibri"/>
                          <a:cs typeface="Calibri"/>
                          <a:sym typeface="Calibri"/>
                        </a:rPr>
                        <a:t>Methodology</a:t>
                      </a:r>
                      <a:endParaRPr sz="1800" u="none" strike="noStrike" cap="none">
                        <a:latin typeface="Calibri"/>
                        <a:ea typeface="Calibri"/>
                        <a:cs typeface="Calibri"/>
                        <a:sym typeface="Calibri"/>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92075"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Calibri"/>
                          <a:ea typeface="Calibri"/>
                          <a:cs typeface="Calibri"/>
                          <a:sym typeface="Calibri"/>
                        </a:rPr>
                        <a:t>OUTCOME</a:t>
                      </a:r>
                      <a:endParaRPr sz="1800" u="none" strike="noStrike" cap="none">
                        <a:latin typeface="Calibri"/>
                        <a:ea typeface="Calibri"/>
                        <a:cs typeface="Calibri"/>
                        <a:sym typeface="Calibri"/>
                      </a:endParaRPr>
                    </a:p>
                  </a:txBody>
                  <a:tcPr marL="0" marR="0" marT="114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93980" marR="0" lvl="0" indent="0" algn="l" rtl="0">
                        <a:lnSpc>
                          <a:spcPct val="100000"/>
                        </a:lnSpc>
                        <a:spcBef>
                          <a:spcPts val="0"/>
                        </a:spcBef>
                        <a:spcAft>
                          <a:spcPts val="0"/>
                        </a:spcAft>
                        <a:buClr>
                          <a:srgbClr val="000000"/>
                        </a:buClr>
                        <a:buSzPts val="1800"/>
                        <a:buFont typeface="Arial"/>
                        <a:buNone/>
                      </a:pPr>
                      <a:r>
                        <a:rPr lang="en-US" sz="1800" b="1" u="none" strike="noStrike" cap="none">
                          <a:solidFill>
                            <a:srgbClr val="FFFFFF"/>
                          </a:solidFill>
                          <a:latin typeface="Calibri"/>
                          <a:ea typeface="Calibri"/>
                          <a:cs typeface="Calibri"/>
                          <a:sym typeface="Calibri"/>
                        </a:rPr>
                        <a:t>Conclusion</a:t>
                      </a:r>
                      <a:endParaRPr sz="1800" u="none" strike="noStrike" cap="none">
                        <a:latin typeface="Calibri"/>
                        <a:ea typeface="Calibri"/>
                        <a:cs typeface="Calibri"/>
                        <a:sym typeface="Calibri"/>
                      </a:endParaRPr>
                    </a:p>
                  </a:txBody>
                  <a:tcPr marL="0" marR="0" marT="11425" marB="0">
                    <a:lnL w="12700"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extLst>
                  <a:ext uri="{0D108BD9-81ED-4DB2-BD59-A6C34878D82A}">
                    <a16:rowId xmlns:a16="http://schemas.microsoft.com/office/drawing/2014/main" val="10000"/>
                  </a:ext>
                </a:extLst>
              </a:tr>
              <a:tr h="5566425">
                <a:tc>
                  <a:txBody>
                    <a:bodyPr/>
                    <a:lstStyle/>
                    <a:p>
                      <a:pPr marL="91440" marR="33401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[1] “Prediction of Air Quality Index Using Machine Learning Techniques: A Comparative Analysis” 2023</a:t>
                      </a: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6E8"/>
                    </a:solidFill>
                  </a:tcPr>
                </a:tc>
                <a:tc>
                  <a:txBody>
                    <a:bodyPr/>
                    <a:lstStyle/>
                    <a:p>
                      <a:pPr marL="91440" marR="240665"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N. Srinivasa </a:t>
                      </a:r>
                      <a:r>
                        <a:rPr lang="en-US" sz="1800" u="none" strike="noStrike" cap="none" dirty="0" err="1">
                          <a:latin typeface="Calibri"/>
                          <a:ea typeface="Calibri"/>
                          <a:cs typeface="Calibri"/>
                          <a:sym typeface="Calibri"/>
                        </a:rPr>
                        <a:t>Gupta,Yashvi</a:t>
                      </a:r>
                      <a:r>
                        <a:rPr lang="en-US" sz="1800" u="none" strike="noStrike" cap="none" dirty="0">
                          <a:latin typeface="Calibri"/>
                          <a:ea typeface="Calibri"/>
                          <a:cs typeface="Calibri"/>
                          <a:sym typeface="Calibri"/>
                        </a:rPr>
                        <a:t> </a:t>
                      </a:r>
                      <a:r>
                        <a:rPr lang="en-US" sz="1800" u="none" strike="noStrike" cap="none" dirty="0" err="1">
                          <a:latin typeface="Calibri"/>
                          <a:ea typeface="Calibri"/>
                          <a:cs typeface="Calibri"/>
                          <a:sym typeface="Calibri"/>
                        </a:rPr>
                        <a:t>Mohta,Khyati</a:t>
                      </a:r>
                      <a:r>
                        <a:rPr lang="en-US" sz="1800" u="none" strike="noStrike" cap="none" dirty="0">
                          <a:latin typeface="Calibri"/>
                          <a:ea typeface="Calibri"/>
                          <a:cs typeface="Calibri"/>
                          <a:sym typeface="Calibri"/>
                        </a:rPr>
                        <a:t> </a:t>
                      </a:r>
                      <a:r>
                        <a:rPr lang="en-US" sz="1800" u="none" strike="noStrike" cap="none" dirty="0" err="1">
                          <a:latin typeface="Calibri"/>
                          <a:ea typeface="Calibri"/>
                          <a:cs typeface="Calibri"/>
                          <a:sym typeface="Calibri"/>
                        </a:rPr>
                        <a:t>Heda,Raahil</a:t>
                      </a:r>
                      <a:r>
                        <a:rPr lang="en-US" sz="1800" u="none" strike="noStrike" cap="none" dirty="0">
                          <a:latin typeface="Calibri"/>
                          <a:ea typeface="Calibri"/>
                          <a:cs typeface="Calibri"/>
                          <a:sym typeface="Calibri"/>
                        </a:rPr>
                        <a:t> </a:t>
                      </a:r>
                      <a:r>
                        <a:rPr lang="en-US" sz="1800" u="none" strike="noStrike" cap="none" dirty="0" err="1">
                          <a:latin typeface="Calibri"/>
                          <a:ea typeface="Calibri"/>
                          <a:cs typeface="Calibri"/>
                          <a:sym typeface="Calibri"/>
                        </a:rPr>
                        <a:t>Armaan,B</a:t>
                      </a:r>
                      <a:r>
                        <a:rPr lang="en-US" sz="1800" u="none" strike="noStrike" cap="none" dirty="0">
                          <a:latin typeface="Calibri"/>
                          <a:ea typeface="Calibri"/>
                          <a:cs typeface="Calibri"/>
                          <a:sym typeface="Calibri"/>
                        </a:rPr>
                        <a:t>. </a:t>
                      </a:r>
                      <a:r>
                        <a:rPr lang="en-US" sz="1800" u="none" strike="noStrike" cap="none" dirty="0" err="1">
                          <a:latin typeface="Calibri"/>
                          <a:ea typeface="Calibri"/>
                          <a:cs typeface="Calibri"/>
                          <a:sym typeface="Calibri"/>
                        </a:rPr>
                        <a:t>Valarmathi,and</a:t>
                      </a:r>
                      <a:r>
                        <a:rPr lang="en-US" sz="1800" u="none" strike="noStrike" cap="none" dirty="0">
                          <a:latin typeface="Calibri"/>
                          <a:ea typeface="Calibri"/>
                          <a:cs typeface="Calibri"/>
                          <a:sym typeface="Calibri"/>
                        </a:rPr>
                        <a:t> G. Arulkumaran</a:t>
                      </a: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6E8"/>
                    </a:solidFill>
                  </a:tcPr>
                </a:tc>
                <a:tc>
                  <a:txBody>
                    <a:bodyPr/>
                    <a:lstStyle/>
                    <a:p>
                      <a:pPr marL="92075" marR="179070" lvl="0" indent="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A study examined air indicators (e.g., AQI, PM2.5, NOx)</a:t>
                      </a:r>
                      <a:endParaRPr sz="1800" u="none" strike="noStrike" cap="none" dirty="0">
                        <a:latin typeface="Calibri"/>
                        <a:ea typeface="Calibri"/>
                        <a:cs typeface="Calibri"/>
                        <a:sym typeface="Calibri"/>
                      </a:endParaRPr>
                    </a:p>
                    <a:p>
                      <a:pPr marL="92075" marR="136525" lvl="0" indent="0" algn="l" rtl="0">
                        <a:lnSpc>
                          <a:spcPct val="100000"/>
                        </a:lnSpc>
                        <a:spcBef>
                          <a:spcPts val="5"/>
                        </a:spcBef>
                        <a:spcAft>
                          <a:spcPts val="0"/>
                        </a:spcAft>
                        <a:buClr>
                          <a:srgbClr val="000000"/>
                        </a:buClr>
                        <a:buSzPts val="1800"/>
                        <a:buFont typeface="Arial"/>
                        <a:buNone/>
                      </a:pPr>
                      <a:r>
                        <a:rPr lang="en-US" sz="1800" u="none" strike="noStrike" cap="none" dirty="0">
                          <a:latin typeface="Calibri"/>
                          <a:ea typeface="Calibri"/>
                          <a:cs typeface="Calibri"/>
                          <a:sym typeface="Calibri"/>
                        </a:rPr>
                        <a:t>and used SVR for prediction. Results highlight pollutants like sulfur dioxide, nitrogen dioxide, ozone, and PM2.5.</a:t>
                      </a: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6E8"/>
                    </a:solidFill>
                  </a:tcPr>
                </a:tc>
                <a:tc>
                  <a:txBody>
                    <a:bodyPr/>
                    <a:lstStyle/>
                    <a:p>
                      <a:pPr marL="92075" marR="255904"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Balancing the dataset through SMOTE improved model accuracies across support vector regression, random forest regression, and </a:t>
                      </a:r>
                      <a:r>
                        <a:rPr lang="en-US" sz="1800" u="none" strike="noStrike" cap="none" dirty="0" err="1">
                          <a:latin typeface="Calibri"/>
                          <a:ea typeface="Calibri"/>
                          <a:cs typeface="Calibri"/>
                          <a:sym typeface="Calibri"/>
                        </a:rPr>
                        <a:t>CatBoost</a:t>
                      </a:r>
                      <a:r>
                        <a:rPr lang="en-US" sz="1800" u="none" strike="noStrike" cap="none" dirty="0">
                          <a:latin typeface="Calibri"/>
                          <a:ea typeface="Calibri"/>
                          <a:cs typeface="Calibri"/>
                          <a:sym typeface="Calibri"/>
                        </a:rPr>
                        <a:t> regression, as evidenced by increased R- SQUARE and decreased MSE, RMSE, and MAE,</a:t>
                      </a:r>
                      <a:endParaRPr sz="1800" u="none" strike="noStrike" cap="none" dirty="0">
                        <a:latin typeface="Calibri"/>
                        <a:ea typeface="Calibri"/>
                        <a:cs typeface="Calibri"/>
                        <a:sym typeface="Calibri"/>
                      </a:endParaRPr>
                    </a:p>
                    <a:p>
                      <a:pPr marL="92075" marR="114935" lvl="0" indent="0" algn="l" rtl="0">
                        <a:lnSpc>
                          <a:spcPct val="100000"/>
                        </a:lnSpc>
                        <a:spcBef>
                          <a:spcPts val="10"/>
                        </a:spcBef>
                        <a:spcAft>
                          <a:spcPts val="0"/>
                        </a:spcAft>
                        <a:buClr>
                          <a:srgbClr val="000000"/>
                        </a:buClr>
                        <a:buSzPts val="1800"/>
                        <a:buFont typeface="Arial"/>
                        <a:buNone/>
                      </a:pPr>
                      <a:r>
                        <a:rPr lang="en-US" sz="1800" u="none" strike="noStrike" cap="none" dirty="0">
                          <a:latin typeface="Calibri"/>
                          <a:ea typeface="Calibri"/>
                          <a:cs typeface="Calibri"/>
                          <a:sym typeface="Calibri"/>
                        </a:rPr>
                        <a:t>particularly notable in New Delhi, Bangalore, Kolkata, and Hyderabad.</a:t>
                      </a:r>
                      <a:endParaRPr dirty="0"/>
                    </a:p>
                    <a:p>
                      <a:pPr marL="92075" marR="114935" lvl="0" indent="0" algn="l" rtl="0">
                        <a:lnSpc>
                          <a:spcPct val="100000"/>
                        </a:lnSpc>
                        <a:spcBef>
                          <a:spcPts val="10"/>
                        </a:spcBef>
                        <a:spcAft>
                          <a:spcPts val="0"/>
                        </a:spcAft>
                        <a:buClr>
                          <a:srgbClr val="000000"/>
                        </a:buClr>
                        <a:buSzPts val="1800"/>
                        <a:buFont typeface="Arial"/>
                        <a:buNone/>
                      </a:pP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6E8"/>
                    </a:solidFill>
                  </a:tcPr>
                </a:tc>
                <a:tc>
                  <a:txBody>
                    <a:bodyPr/>
                    <a:lstStyle/>
                    <a:p>
                      <a:pPr marL="93980" marR="118745"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Balancing datasets with SMOTE significantly improves accuracy in predicting AQI using machine learning models, with random forest regression and </a:t>
                      </a:r>
                      <a:r>
                        <a:rPr lang="en-US" sz="1800" u="none" strike="noStrike" cap="none" dirty="0" err="1">
                          <a:latin typeface="Calibri"/>
                          <a:ea typeface="Calibri"/>
                          <a:cs typeface="Calibri"/>
                          <a:sym typeface="Calibri"/>
                        </a:rPr>
                        <a:t>CatBoost</a:t>
                      </a:r>
                      <a:r>
                        <a:rPr lang="en-US" sz="1800" u="none" strike="noStrike" cap="none" dirty="0">
                          <a:latin typeface="Calibri"/>
                          <a:ea typeface="Calibri"/>
                          <a:cs typeface="Calibri"/>
                          <a:sym typeface="Calibri"/>
                        </a:rPr>
                        <a:t> regression consistently outperforming SVR in India's major cities.</a:t>
                      </a: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0D6E8"/>
                    </a:solidFill>
                  </a:tcPr>
                </a:tc>
                <a:extLst>
                  <a:ext uri="{0D108BD9-81ED-4DB2-BD59-A6C34878D82A}">
                    <a16:rowId xmlns:a16="http://schemas.microsoft.com/office/drawing/2014/main" val="10001"/>
                  </a:ext>
                </a:extLst>
              </a:tr>
            </a:tbl>
          </a:graphicData>
        </a:graphic>
      </p:graphicFrame>
      <p:sp>
        <p:nvSpPr>
          <p:cNvPr id="84" name="Google Shape;84;p11"/>
          <p:cNvSpPr txBox="1">
            <a:spLocks noGrp="1"/>
          </p:cNvSpPr>
          <p:nvPr>
            <p:ph type="title"/>
          </p:nvPr>
        </p:nvSpPr>
        <p:spPr>
          <a:xfrm>
            <a:off x="158140" y="133172"/>
            <a:ext cx="858581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Literature Survey of the existing system</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2"/>
          <p:cNvGrpSpPr/>
          <p:nvPr/>
        </p:nvGrpSpPr>
        <p:grpSpPr>
          <a:xfrm>
            <a:off x="5657087" y="0"/>
            <a:ext cx="4424427" cy="7559547"/>
            <a:chOff x="5657087" y="0"/>
            <a:chExt cx="4424427" cy="7559547"/>
          </a:xfrm>
        </p:grpSpPr>
        <p:sp>
          <p:nvSpPr>
            <p:cNvPr id="90" name="Google Shape;90;p12"/>
            <p:cNvSpPr/>
            <p:nvPr/>
          </p:nvSpPr>
          <p:spPr>
            <a:xfrm>
              <a:off x="5657087" y="0"/>
              <a:ext cx="4424045" cy="7559040"/>
            </a:xfrm>
            <a:custGeom>
              <a:avLst/>
              <a:gdLst/>
              <a:ahLst/>
              <a:cxnLst/>
              <a:rect l="l" t="t" r="r" b="b"/>
              <a:pathLst>
                <a:path w="4424045" h="7559040" extrusionOk="0">
                  <a:moveTo>
                    <a:pt x="0" y="7558697"/>
                  </a:moveTo>
                  <a:lnTo>
                    <a:pt x="4423918" y="4608576"/>
                  </a:lnTo>
                </a:path>
                <a:path w="4424045" h="7559040" extrusionOk="0">
                  <a:moveTo>
                    <a:pt x="2107691" y="0"/>
                  </a:moveTo>
                  <a:lnTo>
                    <a:pt x="3450463" y="7559037"/>
                  </a:lnTo>
                </a:path>
              </a:pathLst>
            </a:custGeom>
            <a:noFill/>
            <a:ln w="9525" cap="flat" cmpd="sng">
              <a:solidFill>
                <a:srgbClr val="5FC8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2"/>
            <p:cNvSpPr/>
            <p:nvPr/>
          </p:nvSpPr>
          <p:spPr>
            <a:xfrm>
              <a:off x="7597139" y="0"/>
              <a:ext cx="2484120" cy="7559040"/>
            </a:xfrm>
            <a:custGeom>
              <a:avLst/>
              <a:gdLst/>
              <a:ahLst/>
              <a:cxnLst/>
              <a:rect l="l" t="t" r="r" b="b"/>
              <a:pathLst>
                <a:path w="2484120" h="7559040" extrusionOk="0">
                  <a:moveTo>
                    <a:pt x="2230881" y="0"/>
                  </a:moveTo>
                  <a:lnTo>
                    <a:pt x="0" y="7559035"/>
                  </a:lnTo>
                  <a:lnTo>
                    <a:pt x="2483738" y="7559035"/>
                  </a:lnTo>
                  <a:lnTo>
                    <a:pt x="2483738" y="9016"/>
                  </a:lnTo>
                  <a:lnTo>
                    <a:pt x="2230881" y="0"/>
                  </a:lnTo>
                  <a:close/>
                </a:path>
              </a:pathLst>
            </a:custGeom>
            <a:solidFill>
              <a:srgbClr val="5FC8EC">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2"/>
            <p:cNvSpPr/>
            <p:nvPr/>
          </p:nvSpPr>
          <p:spPr>
            <a:xfrm>
              <a:off x="7943087" y="0"/>
              <a:ext cx="2138045" cy="7559040"/>
            </a:xfrm>
            <a:custGeom>
              <a:avLst/>
              <a:gdLst/>
              <a:ahLst/>
              <a:cxnLst/>
              <a:rect l="l" t="t" r="r" b="b"/>
              <a:pathLst>
                <a:path w="2138045" h="7559040" extrusionOk="0">
                  <a:moveTo>
                    <a:pt x="2137663" y="0"/>
                  </a:moveTo>
                  <a:lnTo>
                    <a:pt x="0" y="0"/>
                  </a:lnTo>
                  <a:lnTo>
                    <a:pt x="1324355" y="7559033"/>
                  </a:lnTo>
                  <a:lnTo>
                    <a:pt x="2137663" y="7559033"/>
                  </a:lnTo>
                  <a:lnTo>
                    <a:pt x="2137663" y="0"/>
                  </a:lnTo>
                  <a:close/>
                </a:path>
              </a:pathLst>
            </a:custGeom>
            <a:solidFill>
              <a:srgbClr val="5FC8EC">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2"/>
            <p:cNvSpPr/>
            <p:nvPr/>
          </p:nvSpPr>
          <p:spPr>
            <a:xfrm>
              <a:off x="7318247" y="4320539"/>
              <a:ext cx="2762885" cy="3238500"/>
            </a:xfrm>
            <a:custGeom>
              <a:avLst/>
              <a:gdLst/>
              <a:ahLst/>
              <a:cxnLst/>
              <a:rect l="l" t="t" r="r" b="b"/>
              <a:pathLst>
                <a:path w="2762884" h="3238500" extrusionOk="0">
                  <a:moveTo>
                    <a:pt x="2762630" y="0"/>
                  </a:moveTo>
                  <a:lnTo>
                    <a:pt x="0" y="3238048"/>
                  </a:lnTo>
                  <a:lnTo>
                    <a:pt x="2762630" y="3238048"/>
                  </a:lnTo>
                  <a:lnTo>
                    <a:pt x="2762630" y="0"/>
                  </a:lnTo>
                  <a:close/>
                </a:path>
              </a:pathLst>
            </a:custGeom>
            <a:solidFill>
              <a:srgbClr val="17ADE1">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2"/>
            <p:cNvSpPr/>
            <p:nvPr/>
          </p:nvSpPr>
          <p:spPr>
            <a:xfrm>
              <a:off x="7731251" y="0"/>
              <a:ext cx="2350135" cy="7559040"/>
            </a:xfrm>
            <a:custGeom>
              <a:avLst/>
              <a:gdLst/>
              <a:ahLst/>
              <a:cxnLst/>
              <a:rect l="l" t="t" r="r" b="b"/>
              <a:pathLst>
                <a:path w="2350134" h="7559040" extrusionOk="0">
                  <a:moveTo>
                    <a:pt x="2349754" y="0"/>
                  </a:moveTo>
                  <a:lnTo>
                    <a:pt x="0" y="0"/>
                  </a:lnTo>
                  <a:lnTo>
                    <a:pt x="2043429" y="7559033"/>
                  </a:lnTo>
                  <a:lnTo>
                    <a:pt x="2349754" y="7549976"/>
                  </a:lnTo>
                  <a:lnTo>
                    <a:pt x="2349754" y="0"/>
                  </a:lnTo>
                  <a:close/>
                </a:path>
              </a:pathLst>
            </a:custGeom>
            <a:solidFill>
              <a:srgbClr val="17ADE1">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2"/>
            <p:cNvSpPr/>
            <p:nvPr/>
          </p:nvSpPr>
          <p:spPr>
            <a:xfrm>
              <a:off x="9145523" y="0"/>
              <a:ext cx="935355" cy="7559040"/>
            </a:xfrm>
            <a:custGeom>
              <a:avLst/>
              <a:gdLst/>
              <a:ahLst/>
              <a:cxnLst/>
              <a:rect l="l" t="t" r="r" b="b"/>
              <a:pathLst>
                <a:path w="935354" h="7559040" extrusionOk="0">
                  <a:moveTo>
                    <a:pt x="935227" y="0"/>
                  </a:moveTo>
                  <a:lnTo>
                    <a:pt x="744601" y="0"/>
                  </a:lnTo>
                  <a:lnTo>
                    <a:pt x="0" y="7559033"/>
                  </a:lnTo>
                  <a:lnTo>
                    <a:pt x="935227" y="7559033"/>
                  </a:lnTo>
                  <a:lnTo>
                    <a:pt x="935227" y="0"/>
                  </a:lnTo>
                  <a:close/>
                </a:path>
              </a:pathLst>
            </a:custGeom>
            <a:solidFill>
              <a:srgbClr val="2C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2"/>
            <p:cNvSpPr/>
            <p:nvPr/>
          </p:nvSpPr>
          <p:spPr>
            <a:xfrm>
              <a:off x="8924544" y="0"/>
              <a:ext cx="1156970" cy="7559040"/>
            </a:xfrm>
            <a:custGeom>
              <a:avLst/>
              <a:gdLst/>
              <a:ahLst/>
              <a:cxnLst/>
              <a:rect l="l" t="t" r="r" b="b"/>
              <a:pathLst>
                <a:path w="1156970" h="7559040" extrusionOk="0">
                  <a:moveTo>
                    <a:pt x="1156461" y="0"/>
                  </a:moveTo>
                  <a:lnTo>
                    <a:pt x="0" y="0"/>
                  </a:lnTo>
                  <a:lnTo>
                    <a:pt x="1033526" y="7559033"/>
                  </a:lnTo>
                  <a:lnTo>
                    <a:pt x="1156461" y="7559033"/>
                  </a:lnTo>
                  <a:lnTo>
                    <a:pt x="1156461" y="0"/>
                  </a:lnTo>
                  <a:close/>
                </a:path>
              </a:pathLst>
            </a:custGeom>
            <a:solidFill>
              <a:srgbClr val="205F92">
                <a:alpha val="8117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2"/>
            <p:cNvSpPr/>
            <p:nvPr/>
          </p:nvSpPr>
          <p:spPr>
            <a:xfrm>
              <a:off x="8894063" y="5420867"/>
              <a:ext cx="1186815" cy="2138680"/>
            </a:xfrm>
            <a:custGeom>
              <a:avLst/>
              <a:gdLst/>
              <a:ahLst/>
              <a:cxnLst/>
              <a:rect l="l" t="t" r="r" b="b"/>
              <a:pathLst>
                <a:path w="1186815" h="2138679" extrusionOk="0">
                  <a:moveTo>
                    <a:pt x="1186687" y="0"/>
                  </a:moveTo>
                  <a:lnTo>
                    <a:pt x="0" y="2138074"/>
                  </a:lnTo>
                  <a:lnTo>
                    <a:pt x="1186687" y="2132562"/>
                  </a:lnTo>
                  <a:lnTo>
                    <a:pt x="1186687" y="0"/>
                  </a:lnTo>
                  <a:close/>
                </a:path>
              </a:pathLst>
            </a:custGeom>
            <a:solidFill>
              <a:srgbClr val="17ADE1">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98" name="Google Shape;98;p12"/>
          <p:cNvGraphicFramePr/>
          <p:nvPr/>
        </p:nvGraphicFramePr>
        <p:xfrm>
          <a:off x="2922" y="1131572"/>
          <a:ext cx="10080875" cy="6443975"/>
        </p:xfrm>
        <a:graphic>
          <a:graphicData uri="http://schemas.openxmlformats.org/drawingml/2006/table">
            <a:tbl>
              <a:tblPr firstRow="1" bandRow="1">
                <a:noFill/>
                <a:tableStyleId>{6A6897F4-DCFC-4AA8-AC37-25A6669D9CBC}</a:tableStyleId>
              </a:tblPr>
              <a:tblGrid>
                <a:gridCol w="2013250">
                  <a:extLst>
                    <a:ext uri="{9D8B030D-6E8A-4147-A177-3AD203B41FA5}">
                      <a16:colId xmlns:a16="http://schemas.microsoft.com/office/drawing/2014/main" val="20000"/>
                    </a:ext>
                  </a:extLst>
                </a:gridCol>
                <a:gridCol w="1883025">
                  <a:extLst>
                    <a:ext uri="{9D8B030D-6E8A-4147-A177-3AD203B41FA5}">
                      <a16:colId xmlns:a16="http://schemas.microsoft.com/office/drawing/2014/main" val="20001"/>
                    </a:ext>
                  </a:extLst>
                </a:gridCol>
                <a:gridCol w="2134600">
                  <a:extLst>
                    <a:ext uri="{9D8B030D-6E8A-4147-A177-3AD203B41FA5}">
                      <a16:colId xmlns:a16="http://schemas.microsoft.com/office/drawing/2014/main" val="20002"/>
                    </a:ext>
                  </a:extLst>
                </a:gridCol>
                <a:gridCol w="2035500">
                  <a:extLst>
                    <a:ext uri="{9D8B030D-6E8A-4147-A177-3AD203B41FA5}">
                      <a16:colId xmlns:a16="http://schemas.microsoft.com/office/drawing/2014/main" val="20003"/>
                    </a:ext>
                  </a:extLst>
                </a:gridCol>
                <a:gridCol w="2014500">
                  <a:extLst>
                    <a:ext uri="{9D8B030D-6E8A-4147-A177-3AD203B41FA5}">
                      <a16:colId xmlns:a16="http://schemas.microsoft.com/office/drawing/2014/main" val="20004"/>
                    </a:ext>
                  </a:extLst>
                </a:gridCol>
              </a:tblGrid>
              <a:tr h="659800">
                <a:tc>
                  <a:txBody>
                    <a:bodyPr/>
                    <a:lstStyle/>
                    <a:p>
                      <a:pPr marL="408305" marR="141605" lvl="0" indent="-260985" algn="l" rtl="0">
                        <a:lnSpc>
                          <a:spcPct val="100000"/>
                        </a:lnSpc>
                        <a:spcBef>
                          <a:spcPts val="0"/>
                        </a:spcBef>
                        <a:spcAft>
                          <a:spcPts val="0"/>
                        </a:spcAft>
                        <a:buClr>
                          <a:srgbClr val="000000"/>
                        </a:buClr>
                        <a:buSzPts val="2000"/>
                        <a:buFont typeface="Arial"/>
                        <a:buNone/>
                      </a:pPr>
                      <a:r>
                        <a:rPr lang="en-US" sz="2000" b="1" u="none" strike="noStrike" cap="none">
                          <a:solidFill>
                            <a:srgbClr val="FFFFFF"/>
                          </a:solidFill>
                          <a:latin typeface="Calibri"/>
                          <a:ea typeface="Calibri"/>
                          <a:cs typeface="Calibri"/>
                          <a:sym typeface="Calibri"/>
                        </a:rPr>
                        <a:t>Title and Year of publication</a:t>
                      </a:r>
                      <a:endParaRPr sz="2000" u="none" strike="noStrike" cap="none">
                        <a:latin typeface="Calibri"/>
                        <a:ea typeface="Calibri"/>
                        <a:cs typeface="Calibri"/>
                        <a:sym typeface="Calibri"/>
                      </a:endParaRPr>
                    </a:p>
                  </a:txBody>
                  <a:tcPr marL="0" marR="0" marT="8250" marB="0">
                    <a:lnL w="9525"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156845"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Author Name</a:t>
                      </a:r>
                      <a:endParaRPr sz="2200" u="none" strike="noStrike" cap="none">
                        <a:latin typeface="Calibri"/>
                        <a:ea typeface="Calibri"/>
                        <a:cs typeface="Calibri"/>
                        <a:sym typeface="Calibri"/>
                      </a:endParaRPr>
                    </a:p>
                  </a:txBody>
                  <a:tcPr marL="0" marR="0" marT="5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91440"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Methodology</a:t>
                      </a:r>
                      <a:endParaRPr sz="2200" u="none" strike="noStrike" cap="none">
                        <a:latin typeface="Calibri"/>
                        <a:ea typeface="Calibri"/>
                        <a:cs typeface="Calibri"/>
                        <a:sym typeface="Calibri"/>
                      </a:endParaRPr>
                    </a:p>
                  </a:txBody>
                  <a:tcPr marL="0" marR="0" marT="5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92075"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OUTCOME</a:t>
                      </a:r>
                      <a:endParaRPr sz="2200" u="none" strike="noStrike" cap="none">
                        <a:latin typeface="Calibri"/>
                        <a:ea typeface="Calibri"/>
                        <a:cs typeface="Calibri"/>
                        <a:sym typeface="Calibri"/>
                      </a:endParaRPr>
                    </a:p>
                  </a:txBody>
                  <a:tcPr marL="0" marR="0" marT="57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tc>
                  <a:txBody>
                    <a:bodyPr/>
                    <a:lstStyle/>
                    <a:p>
                      <a:pPr marL="92710"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Conclusion</a:t>
                      </a:r>
                      <a:endParaRPr sz="2200" u="none" strike="noStrike" cap="none">
                        <a:latin typeface="Calibri"/>
                        <a:ea typeface="Calibri"/>
                        <a:cs typeface="Calibri"/>
                        <a:sym typeface="Calibri"/>
                      </a:endParaRPr>
                    </a:p>
                  </a:txBody>
                  <a:tcPr marL="0" marR="0" marT="5725" marB="0">
                    <a:lnL w="12700"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B"/>
                    </a:solidFill>
                  </a:tcPr>
                </a:tc>
                <a:extLst>
                  <a:ext uri="{0D108BD9-81ED-4DB2-BD59-A6C34878D82A}">
                    <a16:rowId xmlns:a16="http://schemas.microsoft.com/office/drawing/2014/main" val="10000"/>
                  </a:ext>
                </a:extLst>
              </a:tr>
              <a:tr h="5784175">
                <a:tc>
                  <a:txBody>
                    <a:bodyPr/>
                    <a:lstStyle/>
                    <a:p>
                      <a:pPr marL="86360" marR="29591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 “A Study and Analysis of Air Quality Index and Related Health Impact on Public Health” 2020</a:t>
                      </a:r>
                      <a:endParaRPr sz="1800" u="none" strike="noStrike" cap="none" dirty="0">
                        <a:latin typeface="Calibri"/>
                        <a:ea typeface="Calibri"/>
                        <a:cs typeface="Calibri"/>
                        <a:sym typeface="Calibri"/>
                      </a:endParaRPr>
                    </a:p>
                  </a:txBody>
                  <a:tcPr marL="0" marR="0" marT="15250" marB="0">
                    <a:lnL w="9525"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solidFill>
                      <a:srgbClr val="D0D6E8"/>
                    </a:solidFill>
                  </a:tcPr>
                </a:tc>
                <a:tc>
                  <a:txBody>
                    <a:bodyPr/>
                    <a:lstStyle/>
                    <a:p>
                      <a:pPr marL="91440" marR="26289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Pranav </a:t>
                      </a:r>
                      <a:r>
                        <a:rPr lang="en-US" sz="1800" u="none" strike="noStrike" cap="none" dirty="0" err="1">
                          <a:latin typeface="Calibri"/>
                          <a:ea typeface="Calibri"/>
                          <a:cs typeface="Calibri"/>
                          <a:sym typeface="Calibri"/>
                        </a:rPr>
                        <a:t>Shrirama</a:t>
                      </a:r>
                      <a:r>
                        <a:rPr lang="en-US" sz="1800" u="none" strike="noStrike" cap="none" dirty="0">
                          <a:latin typeface="Calibri"/>
                          <a:ea typeface="Calibri"/>
                          <a:cs typeface="Calibri"/>
                          <a:sym typeface="Calibri"/>
                        </a:rPr>
                        <a:t> and Srinivas </a:t>
                      </a:r>
                      <a:r>
                        <a:rPr lang="en-US" sz="1800" u="none" strike="noStrike" cap="none" dirty="0" err="1">
                          <a:latin typeface="Calibri"/>
                          <a:ea typeface="Calibri"/>
                          <a:cs typeface="Calibri"/>
                          <a:sym typeface="Calibri"/>
                        </a:rPr>
                        <a:t>Malladib</a:t>
                      </a: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solidFill>
                      <a:srgbClr val="D0D6E8"/>
                    </a:solidFill>
                  </a:tcPr>
                </a:tc>
                <a:tc>
                  <a:txBody>
                    <a:bodyPr/>
                    <a:lstStyle/>
                    <a:p>
                      <a:pPr marL="0" marR="0" lvl="0" indent="0" algn="l" rtl="0">
                        <a:lnSpc>
                          <a:spcPct val="100000"/>
                        </a:lnSpc>
                        <a:spcBef>
                          <a:spcPts val="0"/>
                        </a:spcBef>
                        <a:spcAft>
                          <a:spcPts val="0"/>
                        </a:spcAft>
                        <a:buNone/>
                      </a:pPr>
                      <a:r>
                        <a:rPr lang="en-US" sz="1800" u="none" strike="noStrike" cap="none" dirty="0"/>
                        <a:t>The methodology uses gas sensors and an ADuC812 device to measure CO, NO₂, SO₂, and O₃, calculating the air quality index. AI and statistics monitor PM2.5 and PM10 levels near schools, with a smart system alerting parents, teachers, and medical staff when air quality exceeds standards.</a:t>
                      </a:r>
                      <a:endParaRPr dirty="0"/>
                    </a:p>
                    <a:p>
                      <a:pPr marL="91440" marR="137795" lvl="0" indent="0" algn="l" rtl="0">
                        <a:lnSpc>
                          <a:spcPct val="100000"/>
                        </a:lnSpc>
                        <a:spcBef>
                          <a:spcPts val="5"/>
                        </a:spcBef>
                        <a:spcAft>
                          <a:spcPts val="0"/>
                        </a:spcAft>
                        <a:buClr>
                          <a:srgbClr val="000000"/>
                        </a:buClr>
                        <a:buSzPts val="1800"/>
                        <a:buFont typeface="Arial"/>
                        <a:buNone/>
                      </a:pP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solidFill>
                      <a:srgbClr val="D0D6E8"/>
                    </a:solidFill>
                  </a:tcPr>
                </a:tc>
                <a:tc>
                  <a:txBody>
                    <a:bodyPr/>
                    <a:lstStyle/>
                    <a:p>
                      <a:pPr marL="0" marR="0" lvl="0" indent="0" algn="l" rtl="0">
                        <a:lnSpc>
                          <a:spcPct val="100000"/>
                        </a:lnSpc>
                        <a:spcBef>
                          <a:spcPts val="0"/>
                        </a:spcBef>
                        <a:spcAft>
                          <a:spcPts val="0"/>
                        </a:spcAft>
                        <a:buNone/>
                      </a:pPr>
                      <a:r>
                        <a:rPr lang="en-US" sz="1800" u="none" strike="noStrike" cap="none" dirty="0"/>
                        <a:t>The study highlights research gaps in air pollution, AQI, and public health, stressing real-time monitoring and preventive measures for urban commuters.</a:t>
                      </a:r>
                      <a:endParaRPr dirty="0"/>
                    </a:p>
                  </a:txBody>
                  <a:tcPr marL="0" marR="0" marT="1525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solidFill>
                      <a:srgbClr val="D0D6E8"/>
                    </a:solidFill>
                  </a:tcPr>
                </a:tc>
                <a:tc>
                  <a:txBody>
                    <a:bodyPr/>
                    <a:lstStyle/>
                    <a:p>
                      <a:pPr marL="92710" marR="23495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Existing systems provide air quality index information but lack in addressing health impacts adequately, necessitating a more nuanced understanding of specific air pollutants' effects on different parts of the body for effective preventive measures.</a:t>
                      </a:r>
                      <a:endParaRPr sz="1800" u="none" strike="noStrike" cap="none" dirty="0">
                        <a:latin typeface="Calibri"/>
                        <a:ea typeface="Calibri"/>
                        <a:cs typeface="Calibri"/>
                        <a:sym typeface="Calibri"/>
                      </a:endParaRPr>
                    </a:p>
                  </a:txBody>
                  <a:tcPr marL="0" marR="0" marT="15250" marB="0">
                    <a:lnL w="12700"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solidFill>
                      <a:srgbClr val="D0D6E8"/>
                    </a:solidFill>
                  </a:tcPr>
                </a:tc>
                <a:extLst>
                  <a:ext uri="{0D108BD9-81ED-4DB2-BD59-A6C34878D82A}">
                    <a16:rowId xmlns:a16="http://schemas.microsoft.com/office/drawing/2014/main" val="10001"/>
                  </a:ext>
                </a:extLst>
              </a:tr>
            </a:tbl>
          </a:graphicData>
        </a:graphic>
      </p:graphicFrame>
      <p:sp>
        <p:nvSpPr>
          <p:cNvPr id="99" name="Google Shape;99;p12"/>
          <p:cNvSpPr txBox="1"/>
          <p:nvPr/>
        </p:nvSpPr>
        <p:spPr>
          <a:xfrm>
            <a:off x="0" y="242620"/>
            <a:ext cx="92038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Literature Survey of the existing system</a:t>
            </a:r>
            <a:endParaRPr sz="3600" b="1"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p:nvPr/>
        </p:nvSpPr>
        <p:spPr>
          <a:xfrm>
            <a:off x="5657088" y="4608575"/>
            <a:ext cx="4424045" cy="2950210"/>
          </a:xfrm>
          <a:custGeom>
            <a:avLst/>
            <a:gdLst/>
            <a:ahLst/>
            <a:cxnLst/>
            <a:rect l="l" t="t" r="r" b="b"/>
            <a:pathLst>
              <a:path w="4424045" h="2950209" extrusionOk="0">
                <a:moveTo>
                  <a:pt x="0" y="2950121"/>
                </a:moveTo>
                <a:lnTo>
                  <a:pt x="4423918" y="0"/>
                </a:lnTo>
              </a:path>
            </a:pathLst>
          </a:custGeom>
          <a:noFill/>
          <a:ln w="9525" cap="flat" cmpd="sng">
            <a:solidFill>
              <a:srgbClr val="5FC8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5" name="Google Shape;105;p13"/>
          <p:cNvGrpSpPr/>
          <p:nvPr/>
        </p:nvGrpSpPr>
        <p:grpSpPr>
          <a:xfrm>
            <a:off x="7318247" y="0"/>
            <a:ext cx="2763266" cy="7559547"/>
            <a:chOff x="7318247" y="0"/>
            <a:chExt cx="2763266" cy="7559547"/>
          </a:xfrm>
        </p:grpSpPr>
        <p:sp>
          <p:nvSpPr>
            <p:cNvPr id="106" name="Google Shape;106;p13"/>
            <p:cNvSpPr/>
            <p:nvPr/>
          </p:nvSpPr>
          <p:spPr>
            <a:xfrm>
              <a:off x="7764779" y="0"/>
              <a:ext cx="1343025" cy="7559040"/>
            </a:xfrm>
            <a:custGeom>
              <a:avLst/>
              <a:gdLst/>
              <a:ahLst/>
              <a:cxnLst/>
              <a:rect l="l" t="t" r="r" b="b"/>
              <a:pathLst>
                <a:path w="1343025" h="7559040" extrusionOk="0">
                  <a:moveTo>
                    <a:pt x="0" y="0"/>
                  </a:moveTo>
                  <a:lnTo>
                    <a:pt x="1342771" y="7559037"/>
                  </a:lnTo>
                </a:path>
              </a:pathLst>
            </a:custGeom>
            <a:noFill/>
            <a:ln w="9525" cap="flat" cmpd="sng">
              <a:solidFill>
                <a:srgbClr val="5FC8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3"/>
            <p:cNvSpPr/>
            <p:nvPr/>
          </p:nvSpPr>
          <p:spPr>
            <a:xfrm>
              <a:off x="7597139" y="0"/>
              <a:ext cx="2484120" cy="7559040"/>
            </a:xfrm>
            <a:custGeom>
              <a:avLst/>
              <a:gdLst/>
              <a:ahLst/>
              <a:cxnLst/>
              <a:rect l="l" t="t" r="r" b="b"/>
              <a:pathLst>
                <a:path w="2484120" h="7559040" extrusionOk="0">
                  <a:moveTo>
                    <a:pt x="2230881" y="0"/>
                  </a:moveTo>
                  <a:lnTo>
                    <a:pt x="0" y="7559035"/>
                  </a:lnTo>
                  <a:lnTo>
                    <a:pt x="2483738" y="7559035"/>
                  </a:lnTo>
                  <a:lnTo>
                    <a:pt x="2483738" y="9016"/>
                  </a:lnTo>
                  <a:lnTo>
                    <a:pt x="2230881" y="0"/>
                  </a:lnTo>
                  <a:close/>
                </a:path>
              </a:pathLst>
            </a:custGeom>
            <a:solidFill>
              <a:srgbClr val="5FC8EC">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p:nvPr/>
          </p:nvSpPr>
          <p:spPr>
            <a:xfrm>
              <a:off x="7943087" y="0"/>
              <a:ext cx="2138045" cy="7559040"/>
            </a:xfrm>
            <a:custGeom>
              <a:avLst/>
              <a:gdLst/>
              <a:ahLst/>
              <a:cxnLst/>
              <a:rect l="l" t="t" r="r" b="b"/>
              <a:pathLst>
                <a:path w="2138045" h="7559040" extrusionOk="0">
                  <a:moveTo>
                    <a:pt x="2137663" y="0"/>
                  </a:moveTo>
                  <a:lnTo>
                    <a:pt x="0" y="0"/>
                  </a:lnTo>
                  <a:lnTo>
                    <a:pt x="1324355" y="7559033"/>
                  </a:lnTo>
                  <a:lnTo>
                    <a:pt x="2137663" y="7559033"/>
                  </a:lnTo>
                  <a:lnTo>
                    <a:pt x="2137663" y="0"/>
                  </a:lnTo>
                  <a:close/>
                </a:path>
              </a:pathLst>
            </a:custGeom>
            <a:solidFill>
              <a:srgbClr val="5FC8EC">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a:off x="7318247" y="4320539"/>
              <a:ext cx="2762885" cy="3238500"/>
            </a:xfrm>
            <a:custGeom>
              <a:avLst/>
              <a:gdLst/>
              <a:ahLst/>
              <a:cxnLst/>
              <a:rect l="l" t="t" r="r" b="b"/>
              <a:pathLst>
                <a:path w="2762884" h="3238500" extrusionOk="0">
                  <a:moveTo>
                    <a:pt x="2762630" y="0"/>
                  </a:moveTo>
                  <a:lnTo>
                    <a:pt x="0" y="3238048"/>
                  </a:lnTo>
                  <a:lnTo>
                    <a:pt x="2762630" y="3238048"/>
                  </a:lnTo>
                  <a:lnTo>
                    <a:pt x="2762630" y="0"/>
                  </a:lnTo>
                  <a:close/>
                </a:path>
              </a:pathLst>
            </a:custGeom>
            <a:solidFill>
              <a:srgbClr val="17ADE1">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a:off x="7731251" y="0"/>
              <a:ext cx="2350135" cy="7559040"/>
            </a:xfrm>
            <a:custGeom>
              <a:avLst/>
              <a:gdLst/>
              <a:ahLst/>
              <a:cxnLst/>
              <a:rect l="l" t="t" r="r" b="b"/>
              <a:pathLst>
                <a:path w="2350134" h="7559040" extrusionOk="0">
                  <a:moveTo>
                    <a:pt x="2349754" y="0"/>
                  </a:moveTo>
                  <a:lnTo>
                    <a:pt x="0" y="0"/>
                  </a:lnTo>
                  <a:lnTo>
                    <a:pt x="2043429" y="7559033"/>
                  </a:lnTo>
                  <a:lnTo>
                    <a:pt x="2349754" y="7549976"/>
                  </a:lnTo>
                  <a:lnTo>
                    <a:pt x="2349754" y="0"/>
                  </a:lnTo>
                  <a:close/>
                </a:path>
              </a:pathLst>
            </a:custGeom>
            <a:solidFill>
              <a:srgbClr val="17ADE1">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3"/>
            <p:cNvSpPr/>
            <p:nvPr/>
          </p:nvSpPr>
          <p:spPr>
            <a:xfrm>
              <a:off x="9145523" y="0"/>
              <a:ext cx="935355" cy="7559040"/>
            </a:xfrm>
            <a:custGeom>
              <a:avLst/>
              <a:gdLst/>
              <a:ahLst/>
              <a:cxnLst/>
              <a:rect l="l" t="t" r="r" b="b"/>
              <a:pathLst>
                <a:path w="935354" h="7559040" extrusionOk="0">
                  <a:moveTo>
                    <a:pt x="935227" y="0"/>
                  </a:moveTo>
                  <a:lnTo>
                    <a:pt x="744601" y="0"/>
                  </a:lnTo>
                  <a:lnTo>
                    <a:pt x="0" y="7559033"/>
                  </a:lnTo>
                  <a:lnTo>
                    <a:pt x="935227" y="7559033"/>
                  </a:lnTo>
                  <a:lnTo>
                    <a:pt x="935227" y="0"/>
                  </a:lnTo>
                  <a:close/>
                </a:path>
              </a:pathLst>
            </a:custGeom>
            <a:solidFill>
              <a:srgbClr val="2C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3"/>
            <p:cNvSpPr/>
            <p:nvPr/>
          </p:nvSpPr>
          <p:spPr>
            <a:xfrm>
              <a:off x="8924543" y="0"/>
              <a:ext cx="1156970" cy="7559040"/>
            </a:xfrm>
            <a:custGeom>
              <a:avLst/>
              <a:gdLst/>
              <a:ahLst/>
              <a:cxnLst/>
              <a:rect l="l" t="t" r="r" b="b"/>
              <a:pathLst>
                <a:path w="1156970" h="7559040" extrusionOk="0">
                  <a:moveTo>
                    <a:pt x="1156461" y="0"/>
                  </a:moveTo>
                  <a:lnTo>
                    <a:pt x="0" y="0"/>
                  </a:lnTo>
                  <a:lnTo>
                    <a:pt x="1033526" y="7559033"/>
                  </a:lnTo>
                  <a:lnTo>
                    <a:pt x="1156461" y="7559033"/>
                  </a:lnTo>
                  <a:lnTo>
                    <a:pt x="1156461" y="0"/>
                  </a:lnTo>
                  <a:close/>
                </a:path>
              </a:pathLst>
            </a:custGeom>
            <a:solidFill>
              <a:srgbClr val="205F92">
                <a:alpha val="8117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a:off x="8894063" y="5420867"/>
              <a:ext cx="1186815" cy="2138680"/>
            </a:xfrm>
            <a:custGeom>
              <a:avLst/>
              <a:gdLst/>
              <a:ahLst/>
              <a:cxnLst/>
              <a:rect l="l" t="t" r="r" b="b"/>
              <a:pathLst>
                <a:path w="1186815" h="2138679" extrusionOk="0">
                  <a:moveTo>
                    <a:pt x="1186687" y="0"/>
                  </a:moveTo>
                  <a:lnTo>
                    <a:pt x="0" y="2138074"/>
                  </a:lnTo>
                  <a:lnTo>
                    <a:pt x="1186687" y="2132562"/>
                  </a:lnTo>
                  <a:lnTo>
                    <a:pt x="1186687" y="0"/>
                  </a:lnTo>
                  <a:close/>
                </a:path>
              </a:pathLst>
            </a:custGeom>
            <a:solidFill>
              <a:srgbClr val="17ADE1">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aphicFrame>
        <p:nvGraphicFramePr>
          <p:cNvPr id="114" name="Google Shape;114;p13"/>
          <p:cNvGraphicFramePr/>
          <p:nvPr/>
        </p:nvGraphicFramePr>
        <p:xfrm>
          <a:off x="0" y="1131572"/>
          <a:ext cx="10122625" cy="6605825"/>
        </p:xfrm>
        <a:graphic>
          <a:graphicData uri="http://schemas.openxmlformats.org/drawingml/2006/table">
            <a:tbl>
              <a:tblPr firstRow="1" bandRow="1">
                <a:noFill/>
                <a:tableStyleId>{6A6897F4-DCFC-4AA8-AC37-25A6669D9CBC}</a:tableStyleId>
              </a:tblPr>
              <a:tblGrid>
                <a:gridCol w="1863675">
                  <a:extLst>
                    <a:ext uri="{9D8B030D-6E8A-4147-A177-3AD203B41FA5}">
                      <a16:colId xmlns:a16="http://schemas.microsoft.com/office/drawing/2014/main" val="20000"/>
                    </a:ext>
                  </a:extLst>
                </a:gridCol>
                <a:gridCol w="2086825">
                  <a:extLst>
                    <a:ext uri="{9D8B030D-6E8A-4147-A177-3AD203B41FA5}">
                      <a16:colId xmlns:a16="http://schemas.microsoft.com/office/drawing/2014/main" val="20001"/>
                    </a:ext>
                  </a:extLst>
                </a:gridCol>
                <a:gridCol w="2086825">
                  <a:extLst>
                    <a:ext uri="{9D8B030D-6E8A-4147-A177-3AD203B41FA5}">
                      <a16:colId xmlns:a16="http://schemas.microsoft.com/office/drawing/2014/main" val="20002"/>
                    </a:ext>
                  </a:extLst>
                </a:gridCol>
                <a:gridCol w="2086825">
                  <a:extLst>
                    <a:ext uri="{9D8B030D-6E8A-4147-A177-3AD203B41FA5}">
                      <a16:colId xmlns:a16="http://schemas.microsoft.com/office/drawing/2014/main" val="20003"/>
                    </a:ext>
                  </a:extLst>
                </a:gridCol>
                <a:gridCol w="1998475">
                  <a:extLst>
                    <a:ext uri="{9D8B030D-6E8A-4147-A177-3AD203B41FA5}">
                      <a16:colId xmlns:a16="http://schemas.microsoft.com/office/drawing/2014/main" val="20004"/>
                    </a:ext>
                  </a:extLst>
                </a:gridCol>
              </a:tblGrid>
              <a:tr h="649475">
                <a:tc>
                  <a:txBody>
                    <a:bodyPr/>
                    <a:lstStyle/>
                    <a:p>
                      <a:pPr marL="301625" marR="93345" lvl="0" indent="-262890" algn="l" rtl="0">
                        <a:lnSpc>
                          <a:spcPct val="100000"/>
                        </a:lnSpc>
                        <a:spcBef>
                          <a:spcPts val="0"/>
                        </a:spcBef>
                        <a:spcAft>
                          <a:spcPts val="0"/>
                        </a:spcAft>
                        <a:buClr>
                          <a:srgbClr val="000000"/>
                        </a:buClr>
                        <a:buSzPts val="2000"/>
                        <a:buFont typeface="Arial"/>
                        <a:buNone/>
                      </a:pPr>
                      <a:r>
                        <a:rPr lang="en-US" sz="2000" b="1" u="none" strike="noStrike" cap="none">
                          <a:solidFill>
                            <a:srgbClr val="FFFFFF"/>
                          </a:solidFill>
                          <a:latin typeface="Calibri"/>
                          <a:ea typeface="Calibri"/>
                          <a:cs typeface="Calibri"/>
                          <a:sym typeface="Calibri"/>
                        </a:rPr>
                        <a:t>Title and Year of publication</a:t>
                      </a:r>
                      <a:endParaRPr sz="2000" u="none" strike="noStrike" cap="none">
                        <a:latin typeface="Calibri"/>
                        <a:ea typeface="Calibri"/>
                        <a:cs typeface="Calibri"/>
                        <a:sym typeface="Calibri"/>
                      </a:endParaRPr>
                    </a:p>
                  </a:txBody>
                  <a:tcPr marL="0" marR="0" marT="9525" marB="0">
                    <a:lnR w="12700" cap="flat" cmpd="sng">
                      <a:solidFill>
                        <a:srgbClr val="FFFFFF"/>
                      </a:solidFill>
                      <a:prstDash val="solid"/>
                      <a:round/>
                      <a:headEnd type="none" w="sm" len="sm"/>
                      <a:tailEnd type="none" w="sm" len="sm"/>
                    </a:lnR>
                    <a:solidFill>
                      <a:srgbClr val="4F81BB"/>
                    </a:solidFill>
                  </a:tcPr>
                </a:tc>
                <a:tc>
                  <a:txBody>
                    <a:bodyPr/>
                    <a:lstStyle/>
                    <a:p>
                      <a:pPr marL="257809"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Author Name</a:t>
                      </a:r>
                      <a:endParaRPr sz="2200" u="none" strike="noStrike" cap="none">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solidFill>
                      <a:srgbClr val="4F81BB"/>
                    </a:solidFill>
                  </a:tcPr>
                </a:tc>
                <a:tc>
                  <a:txBody>
                    <a:bodyPr/>
                    <a:lstStyle/>
                    <a:p>
                      <a:pPr marL="92075"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Methodology</a:t>
                      </a:r>
                      <a:endParaRPr sz="2200" u="none" strike="noStrike" cap="none">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solidFill>
                      <a:srgbClr val="4F81BB"/>
                    </a:solidFill>
                  </a:tcPr>
                </a:tc>
                <a:tc>
                  <a:txBody>
                    <a:bodyPr/>
                    <a:lstStyle/>
                    <a:p>
                      <a:pPr marL="92075"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OUTCOME</a:t>
                      </a:r>
                      <a:endParaRPr sz="2200" u="none" strike="noStrike" cap="none">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solidFill>
                      <a:srgbClr val="4F81BB"/>
                    </a:solidFill>
                  </a:tcPr>
                </a:tc>
                <a:tc>
                  <a:txBody>
                    <a:bodyPr/>
                    <a:lstStyle/>
                    <a:p>
                      <a:pPr marL="93980" marR="0" lvl="0" indent="0" algn="l" rtl="0">
                        <a:lnSpc>
                          <a:spcPct val="100000"/>
                        </a:lnSpc>
                        <a:spcBef>
                          <a:spcPts val="0"/>
                        </a:spcBef>
                        <a:spcAft>
                          <a:spcPts val="0"/>
                        </a:spcAft>
                        <a:buClr>
                          <a:srgbClr val="000000"/>
                        </a:buClr>
                        <a:buSzPts val="2200"/>
                        <a:buFont typeface="Arial"/>
                        <a:buNone/>
                      </a:pPr>
                      <a:r>
                        <a:rPr lang="en-US" sz="2200" b="1" u="none" strike="noStrike" cap="none">
                          <a:solidFill>
                            <a:srgbClr val="FFFFFF"/>
                          </a:solidFill>
                          <a:latin typeface="Calibri"/>
                          <a:ea typeface="Calibri"/>
                          <a:cs typeface="Calibri"/>
                          <a:sym typeface="Calibri"/>
                        </a:rPr>
                        <a:t>Conclusion</a:t>
                      </a:r>
                      <a:endParaRPr sz="2200" u="none" strike="noStrike" cap="none">
                        <a:latin typeface="Calibri"/>
                        <a:ea typeface="Calibri"/>
                        <a:cs typeface="Calibri"/>
                        <a:sym typeface="Calibri"/>
                      </a:endParaRPr>
                    </a:p>
                  </a:txBody>
                  <a:tcPr marL="0" marR="0" marT="7625" marB="0">
                    <a:lnL w="12700" cap="flat" cmpd="sng">
                      <a:solidFill>
                        <a:srgbClr val="FFFFFF"/>
                      </a:solidFill>
                      <a:prstDash val="solid"/>
                      <a:round/>
                      <a:headEnd type="none" w="sm" len="sm"/>
                      <a:tailEnd type="none" w="sm" len="sm"/>
                    </a:lnL>
                    <a:solidFill>
                      <a:srgbClr val="4F81BB"/>
                    </a:solidFill>
                  </a:tcPr>
                </a:tc>
                <a:extLst>
                  <a:ext uri="{0D108BD9-81ED-4DB2-BD59-A6C34878D82A}">
                    <a16:rowId xmlns:a16="http://schemas.microsoft.com/office/drawing/2014/main" val="10000"/>
                  </a:ext>
                </a:extLst>
              </a:tr>
              <a:tr h="5956350">
                <a:tc>
                  <a:txBody>
                    <a:bodyPr/>
                    <a:lstStyle/>
                    <a:p>
                      <a:pPr marL="31750" marR="438784" lvl="0" indent="6985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 “Air Quality index – A Comparative Study for Assessing the Status of Air Quality” 2015</a:t>
                      </a:r>
                      <a:endParaRPr sz="1800" u="none" strike="noStrike" cap="none" dirty="0">
                        <a:latin typeface="Calibri"/>
                        <a:ea typeface="Calibri"/>
                        <a:cs typeface="Calibri"/>
                        <a:sym typeface="Calibri"/>
                      </a:endParaRPr>
                    </a:p>
                  </a:txBody>
                  <a:tcPr marL="0" marR="0" marT="12075" marB="0">
                    <a:lnR w="12700" cap="flat" cmpd="sng">
                      <a:solidFill>
                        <a:srgbClr val="FFFFFF"/>
                      </a:solidFill>
                      <a:prstDash val="solid"/>
                      <a:round/>
                      <a:headEnd type="none" w="sm" len="sm"/>
                      <a:tailEnd type="none" w="sm" len="sm"/>
                    </a:lnR>
                    <a:solidFill>
                      <a:srgbClr val="D0D6E8"/>
                    </a:solidFill>
                  </a:tcPr>
                </a:tc>
                <a:tc>
                  <a:txBody>
                    <a:bodyPr/>
                    <a:lstStyle/>
                    <a:p>
                      <a:pPr marL="91440" marR="0" lvl="0" indent="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Shivangi Nigam,</a:t>
                      </a:r>
                      <a:endParaRPr sz="1800" u="none" strike="noStrike" cap="none" dirty="0">
                        <a:latin typeface="Calibri"/>
                        <a:ea typeface="Calibri"/>
                        <a:cs typeface="Calibri"/>
                        <a:sym typeface="Calibri"/>
                      </a:endParaRPr>
                    </a:p>
                    <a:p>
                      <a:pPr marL="91440" marR="0" lvl="0" indent="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B.P.S. Rao, N.</a:t>
                      </a:r>
                      <a:endParaRPr sz="1800" u="none" strike="noStrike" cap="none" dirty="0">
                        <a:latin typeface="Calibri"/>
                        <a:ea typeface="Calibri"/>
                        <a:cs typeface="Calibri"/>
                        <a:sym typeface="Calibri"/>
                      </a:endParaRPr>
                    </a:p>
                    <a:p>
                      <a:pPr marL="91440" marR="836930" lvl="0" indent="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Kumar, V. A. </a:t>
                      </a:r>
                      <a:r>
                        <a:rPr lang="en-US" sz="1800" u="none" strike="noStrike" cap="none" dirty="0" err="1">
                          <a:latin typeface="Calibri"/>
                          <a:ea typeface="Calibri"/>
                          <a:cs typeface="Calibri"/>
                          <a:sym typeface="Calibri"/>
                        </a:rPr>
                        <a:t>Mhaisalkar</a:t>
                      </a:r>
                      <a:endParaRPr sz="1800" u="none" strike="noStrike" cap="none" dirty="0">
                        <a:latin typeface="Calibri"/>
                        <a:ea typeface="Calibri"/>
                        <a:cs typeface="Calibri"/>
                        <a:sym typeface="Calibri"/>
                      </a:endParaRPr>
                    </a:p>
                  </a:txBody>
                  <a:tcPr marL="0" marR="0" marT="120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solidFill>
                      <a:srgbClr val="D0D6E8"/>
                    </a:solidFill>
                  </a:tcPr>
                </a:tc>
                <a:tc>
                  <a:txBody>
                    <a:bodyPr/>
                    <a:lstStyle/>
                    <a:p>
                      <a:pPr marL="92075" marR="121285" lvl="0" indent="0" algn="just" rtl="0">
                        <a:lnSpc>
                          <a:spcPct val="100000"/>
                        </a:lnSpc>
                        <a:spcBef>
                          <a:spcPts val="0"/>
                        </a:spcBef>
                        <a:spcAft>
                          <a:spcPts val="0"/>
                        </a:spcAft>
                        <a:buClr>
                          <a:srgbClr val="000000"/>
                        </a:buClr>
                        <a:buSzPts val="1800"/>
                        <a:buFont typeface="Arial"/>
                        <a:buNone/>
                      </a:pPr>
                      <a:r>
                        <a:rPr lang="en-US" sz="1800" u="none" strike="noStrike" cap="none" dirty="0"/>
                        <a:t>Real-time air quality monitoring at NEERI, Nagpur, used an Environment S.A CAAMS Analyzer to measure PM10, PM2.5, SO2, and NO2, employing advanced calibration methods.</a:t>
                      </a:r>
                      <a:endParaRPr sz="1800" u="none" strike="noStrike" cap="none" dirty="0">
                        <a:latin typeface="Calibri"/>
                        <a:ea typeface="Calibri"/>
                        <a:cs typeface="Calibri"/>
                        <a:sym typeface="Calibri"/>
                      </a:endParaRPr>
                    </a:p>
                  </a:txBody>
                  <a:tcPr marL="0" marR="0" marT="120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solidFill>
                      <a:srgbClr val="D0D6E8"/>
                    </a:solidFill>
                  </a:tcPr>
                </a:tc>
                <a:tc>
                  <a:txBody>
                    <a:bodyPr/>
                    <a:lstStyle/>
                    <a:p>
                      <a:pPr marL="92075" marR="107950" lvl="0" indent="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The outcome highlights the dominance of particulate matter, especially PM10, in contributing to poor air quality in the residential site NEERI, Nagpur, emphasizing the urgent need for effective pollution control and management strategies to address public health concerns and promote civic well- being.</a:t>
                      </a:r>
                      <a:endParaRPr sz="1800" u="none" strike="noStrike" cap="none" dirty="0">
                        <a:latin typeface="Calibri"/>
                        <a:ea typeface="Calibri"/>
                        <a:cs typeface="Calibri"/>
                        <a:sym typeface="Calibri"/>
                      </a:endParaRPr>
                    </a:p>
                  </a:txBody>
                  <a:tcPr marL="0" marR="0" marT="12075"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solidFill>
                      <a:srgbClr val="D0D6E8"/>
                    </a:solidFill>
                  </a:tcPr>
                </a:tc>
                <a:tc>
                  <a:txBody>
                    <a:bodyPr/>
                    <a:lstStyle/>
                    <a:p>
                      <a:pPr marL="93980" marR="24130" lvl="0" indent="0" algn="just"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The conclusion underscores the urgent need for robust pollution control measures, particularly focusing on particulate matter like PM10, to mitigate the severe public health risks associated with air pollution in residential areas like NEERI, Nagpur.</a:t>
                      </a:r>
                      <a:endParaRPr sz="1800" u="none" strike="noStrike" cap="none" dirty="0">
                        <a:latin typeface="Calibri"/>
                        <a:ea typeface="Calibri"/>
                        <a:cs typeface="Calibri"/>
                        <a:sym typeface="Calibri"/>
                      </a:endParaRPr>
                    </a:p>
                  </a:txBody>
                  <a:tcPr marL="0" marR="0" marT="12075" marB="0">
                    <a:lnL w="12700" cap="flat" cmpd="sng">
                      <a:solidFill>
                        <a:srgbClr val="FFFFFF"/>
                      </a:solidFill>
                      <a:prstDash val="solid"/>
                      <a:round/>
                      <a:headEnd type="none" w="sm" len="sm"/>
                      <a:tailEnd type="none" w="sm" len="sm"/>
                    </a:lnL>
                    <a:solidFill>
                      <a:srgbClr val="D0D6E8"/>
                    </a:solidFill>
                  </a:tcPr>
                </a:tc>
                <a:extLst>
                  <a:ext uri="{0D108BD9-81ED-4DB2-BD59-A6C34878D82A}">
                    <a16:rowId xmlns:a16="http://schemas.microsoft.com/office/drawing/2014/main" val="10001"/>
                  </a:ext>
                </a:extLst>
              </a:tr>
            </a:tbl>
          </a:graphicData>
        </a:graphic>
      </p:graphicFrame>
      <p:sp>
        <p:nvSpPr>
          <p:cNvPr id="115" name="Google Shape;115;p13"/>
          <p:cNvSpPr txBox="1"/>
          <p:nvPr/>
        </p:nvSpPr>
        <p:spPr>
          <a:xfrm>
            <a:off x="0" y="242620"/>
            <a:ext cx="920381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Times New Roman"/>
                <a:ea typeface="Times New Roman"/>
                <a:cs typeface="Times New Roman"/>
                <a:sym typeface="Times New Roman"/>
              </a:rPr>
              <a:t>Literature Survey of the existing system</a:t>
            </a:r>
            <a:endParaRPr sz="36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4"/>
          <p:cNvSpPr txBox="1">
            <a:spLocks noGrp="1"/>
          </p:cNvSpPr>
          <p:nvPr>
            <p:ph type="title"/>
          </p:nvPr>
        </p:nvSpPr>
        <p:spPr>
          <a:xfrm>
            <a:off x="240284" y="-38375"/>
            <a:ext cx="6685737" cy="1543071"/>
          </a:xfrm>
          <a:prstGeom prst="rect">
            <a:avLst/>
          </a:prstGeom>
          <a:noFill/>
          <a:ln>
            <a:noFill/>
          </a:ln>
        </p:spPr>
        <p:txBody>
          <a:bodyPr spcFirstLastPara="1" wrap="square" lIns="0" tIns="754650" rIns="0" bIns="0" anchor="t" anchorCtr="0">
            <a:spAutoFit/>
          </a:bodyPr>
          <a:lstStyle/>
          <a:p>
            <a:pPr marL="12700" lvl="0" indent="0" algn="l" rtl="0">
              <a:lnSpc>
                <a:spcPct val="100000"/>
              </a:lnSpc>
              <a:spcBef>
                <a:spcPts val="0"/>
              </a:spcBef>
              <a:spcAft>
                <a:spcPts val="0"/>
              </a:spcAft>
              <a:buSzPts val="1400"/>
              <a:buNone/>
            </a:pPr>
            <a:r>
              <a:rPr lang="en-US" dirty="0"/>
              <a:t>Limitations of existing systems</a:t>
            </a:r>
            <a:endParaRPr dirty="0"/>
          </a:p>
        </p:txBody>
      </p:sp>
      <p:sp>
        <p:nvSpPr>
          <p:cNvPr id="121" name="Google Shape;121;p14"/>
          <p:cNvSpPr txBox="1"/>
          <p:nvPr/>
        </p:nvSpPr>
        <p:spPr>
          <a:xfrm>
            <a:off x="240284" y="1801723"/>
            <a:ext cx="8595115" cy="3972103"/>
          </a:xfrm>
          <a:prstGeom prst="rect">
            <a:avLst/>
          </a:prstGeom>
          <a:noFill/>
          <a:ln>
            <a:noFill/>
          </a:ln>
        </p:spPr>
        <p:txBody>
          <a:bodyPr spcFirstLastPara="1" wrap="square" lIns="0" tIns="162550" rIns="0" bIns="0" anchor="t" anchorCtr="0">
            <a:spAutoFit/>
          </a:bodyPr>
          <a:lstStyle/>
          <a:p>
            <a:pPr marL="355600" marR="5080" lvl="0" indent="-355600" algn="just" rtl="0">
              <a:lnSpc>
                <a:spcPct val="101099"/>
              </a:lnSpc>
              <a:spcBef>
                <a:spcPts val="1155"/>
              </a:spcBef>
              <a:spcAft>
                <a:spcPts val="0"/>
              </a:spcAft>
              <a:buClr>
                <a:srgbClr val="000000"/>
              </a:buClr>
              <a:buSzPts val="2300"/>
              <a:buFont typeface="Arial"/>
              <a:buChar char="•"/>
            </a:pPr>
            <a:r>
              <a:rPr lang="en-US" sz="2400" b="1" i="0" u="none" strike="noStrike" cap="none" dirty="0">
                <a:solidFill>
                  <a:srgbClr val="000000"/>
                </a:solidFill>
                <a:latin typeface="Times New Roman"/>
                <a:ea typeface="Times New Roman"/>
                <a:cs typeface="Times New Roman"/>
                <a:sym typeface="Times New Roman"/>
              </a:rPr>
              <a:t>Generalizability:</a:t>
            </a:r>
            <a:r>
              <a:rPr lang="en-US" sz="2400" b="0" i="0" u="none" strike="noStrike" cap="none" dirty="0">
                <a:solidFill>
                  <a:srgbClr val="000000"/>
                </a:solidFill>
                <a:latin typeface="Times New Roman"/>
                <a:ea typeface="Times New Roman"/>
                <a:cs typeface="Times New Roman"/>
                <a:sym typeface="Times New Roman"/>
              </a:rPr>
              <a:t> SMOTE-balanced dataset‘s effectiveness may vary outside major Indian cities due to diverse pollution and population dynamics.</a:t>
            </a:r>
            <a:endParaRPr lang="en-US" sz="2400" dirty="0">
              <a:latin typeface="Times New Roman"/>
              <a:ea typeface="Times New Roman"/>
              <a:cs typeface="Times New Roman"/>
              <a:sym typeface="Times New Roman"/>
            </a:endParaRPr>
          </a:p>
          <a:p>
            <a:pPr marL="355600" marR="5080" lvl="0" indent="-355600" algn="just" rtl="0">
              <a:lnSpc>
                <a:spcPct val="101099"/>
              </a:lnSpc>
              <a:spcBef>
                <a:spcPts val="1155"/>
              </a:spcBef>
              <a:spcAft>
                <a:spcPts val="0"/>
              </a:spcAft>
              <a:buClr>
                <a:srgbClr val="000000"/>
              </a:buClr>
              <a:buSzPts val="2300"/>
              <a:buFont typeface="Arial"/>
              <a:buChar char="•"/>
            </a:pPr>
            <a:r>
              <a:rPr lang="en-US" sz="2400" b="1" i="0" u="none" strike="noStrike" cap="none" dirty="0">
                <a:solidFill>
                  <a:srgbClr val="000000"/>
                </a:solidFill>
                <a:latin typeface="Times New Roman"/>
                <a:ea typeface="Times New Roman"/>
                <a:cs typeface="Times New Roman"/>
                <a:sym typeface="Times New Roman"/>
              </a:rPr>
              <a:t>We</a:t>
            </a:r>
            <a:r>
              <a:rPr lang="en-US" sz="2400" b="1" dirty="0">
                <a:latin typeface="Times New Roman"/>
                <a:ea typeface="Times New Roman"/>
                <a:cs typeface="Times New Roman"/>
                <a:sym typeface="Times New Roman"/>
              </a:rPr>
              <a:t>llness Target</a:t>
            </a:r>
            <a:r>
              <a:rPr lang="en-US" sz="2400" b="1" i="0" u="none" strike="noStrike" cap="none" dirty="0">
                <a:solidFill>
                  <a:srgbClr val="000000"/>
                </a:solidFill>
                <a:latin typeface="Times New Roman"/>
                <a:ea typeface="Times New Roman"/>
                <a:cs typeface="Times New Roman"/>
                <a:sym typeface="Times New Roman"/>
              </a:rPr>
              <a:t>:</a:t>
            </a:r>
            <a:r>
              <a:rPr lang="en-US" sz="2400" b="0" i="0" u="none" strike="noStrike" cap="none" dirty="0">
                <a:solidFill>
                  <a:srgbClr val="000000"/>
                </a:solidFill>
                <a:latin typeface="Times New Roman"/>
                <a:ea typeface="Times New Roman"/>
                <a:cs typeface="Times New Roman"/>
                <a:sym typeface="Times New Roman"/>
              </a:rPr>
              <a:t> Existing systems often lack specificity in addressing health outcomes, hindering tailored preventive measures against air pollution.</a:t>
            </a:r>
            <a:endParaRPr sz="2400" b="0" i="0" u="none" strike="noStrike" cap="none" dirty="0">
              <a:solidFill>
                <a:srgbClr val="000000"/>
              </a:solidFill>
              <a:latin typeface="Times New Roman"/>
              <a:ea typeface="Times New Roman"/>
              <a:cs typeface="Times New Roman"/>
              <a:sym typeface="Times New Roman"/>
            </a:endParaRPr>
          </a:p>
          <a:p>
            <a:pPr marL="355600" marR="5080" lvl="0" indent="-355600" algn="just" rtl="0">
              <a:lnSpc>
                <a:spcPct val="100499"/>
              </a:lnSpc>
              <a:spcBef>
                <a:spcPts val="1165"/>
              </a:spcBef>
              <a:spcAft>
                <a:spcPts val="0"/>
              </a:spcAft>
              <a:buClr>
                <a:srgbClr val="000000"/>
              </a:buClr>
              <a:buSzPts val="2300"/>
              <a:buFont typeface="Arial"/>
              <a:buChar char="•"/>
            </a:pPr>
            <a:r>
              <a:rPr lang="en-US" sz="2400" b="1" i="0" u="none" strike="noStrike" cap="none" dirty="0">
                <a:solidFill>
                  <a:srgbClr val="000000"/>
                </a:solidFill>
                <a:latin typeface="Times New Roman"/>
                <a:ea typeface="Times New Roman"/>
                <a:cs typeface="Times New Roman"/>
                <a:sym typeface="Times New Roman"/>
              </a:rPr>
              <a:t>Implementation Challenges:</a:t>
            </a:r>
            <a:r>
              <a:rPr lang="en-US" sz="2400" b="0" i="0" u="none" strike="noStrike" cap="none" dirty="0">
                <a:solidFill>
                  <a:srgbClr val="000000"/>
                </a:solidFill>
                <a:latin typeface="Times New Roman"/>
                <a:ea typeface="Times New Roman"/>
                <a:cs typeface="Times New Roman"/>
                <a:sym typeface="Times New Roman"/>
              </a:rPr>
              <a:t> Urgent pollution control measures face hurdles like resource availability and community engagement, especially in residential areas like NEERI, Nagpur.</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378390" y="722055"/>
            <a:ext cx="5760300" cy="567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t>Problem Statement</a:t>
            </a:r>
            <a:endParaRPr/>
          </a:p>
        </p:txBody>
      </p:sp>
      <p:sp>
        <p:nvSpPr>
          <p:cNvPr id="127" name="Google Shape;127;p15"/>
          <p:cNvSpPr txBox="1"/>
          <p:nvPr/>
        </p:nvSpPr>
        <p:spPr>
          <a:xfrm>
            <a:off x="378390" y="1915796"/>
            <a:ext cx="8228400" cy="3743958"/>
          </a:xfrm>
          <a:prstGeom prst="rect">
            <a:avLst/>
          </a:prstGeom>
          <a:noFill/>
          <a:ln>
            <a:noFill/>
          </a:ln>
        </p:spPr>
        <p:txBody>
          <a:bodyPr spcFirstLastPara="1" wrap="square" lIns="0" tIns="12050" rIns="0" bIns="0" anchor="t" anchorCtr="0">
            <a:spAutoFit/>
          </a:bodyPr>
          <a:lstStyle/>
          <a:p>
            <a:pPr marL="419100" marR="508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Air  pollution  poses  significant  health  risks  and  environmental 	challenges in many regions worldwide. However, the lack of accurate and timely information on air quality often hinders effective pollution 	control measures and proactive health precaution.</a:t>
            </a:r>
            <a:endParaRPr sz="24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300"/>
              </a:spcBef>
              <a:spcAft>
                <a:spcPts val="0"/>
              </a:spcAft>
              <a:buClr>
                <a:srgbClr val="5FC8EC"/>
              </a:buClr>
              <a:buSzPts val="19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419100" marR="6350" lvl="0" indent="-342900" algn="just" rtl="0">
              <a:lnSpc>
                <a:spcPct val="100000"/>
              </a:lnSpc>
              <a:spcBef>
                <a:spcPts val="0"/>
              </a:spcBef>
              <a:spcAft>
                <a:spcPts val="0"/>
              </a:spcAft>
              <a:buClr>
                <a:srgbClr val="000000"/>
              </a:buClr>
              <a:buSzPts val="2400"/>
              <a:buFont typeface="Arial"/>
              <a:buChar char="•"/>
            </a:pPr>
            <a:r>
              <a:rPr lang="en-US" sz="2400" b="0" i="0" u="none" strike="noStrike" cap="none" dirty="0">
                <a:solidFill>
                  <a:srgbClr val="000000"/>
                </a:solidFill>
                <a:latin typeface="Times New Roman"/>
                <a:ea typeface="Times New Roman"/>
                <a:cs typeface="Times New Roman"/>
                <a:sym typeface="Times New Roman"/>
              </a:rPr>
              <a:t>The gap in information availability and accuracy underscores the 	need  for a robust AQI tracker that can deliver precise forecasts, 	increase  public awareness, and support authorities in implementing targeted pollution control strategies.</a:t>
            </a: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1087</Words>
  <Application>Microsoft Office PowerPoint</Application>
  <PresentationFormat>Custom</PresentationFormat>
  <Paragraphs>110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Noto Sans Symbols</vt:lpstr>
      <vt:lpstr>Times New Roman</vt:lpstr>
      <vt:lpstr>Office Theme</vt:lpstr>
      <vt:lpstr>AQI Tracker Using  Random Forest Regression</vt:lpstr>
      <vt:lpstr>Outline</vt:lpstr>
      <vt:lpstr>Introduction</vt:lpstr>
      <vt:lpstr>1.2 Objectives</vt:lpstr>
      <vt:lpstr>Literature Survey of the existing system</vt:lpstr>
      <vt:lpstr>PowerPoint Presentation</vt:lpstr>
      <vt:lpstr>PowerPoint Presentation</vt:lpstr>
      <vt:lpstr>Limitations of existing systems</vt:lpstr>
      <vt:lpstr>Problem Statement</vt:lpstr>
      <vt:lpstr>System Design</vt:lpstr>
      <vt:lpstr>Technologies and Methodologies</vt:lpstr>
      <vt:lpstr>Implementation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Anand Tiwari</dc:creator>
  <cp:lastModifiedBy>RISHI MANE</cp:lastModifiedBy>
  <cp:revision>7</cp:revision>
  <dcterms:modified xsi:type="dcterms:W3CDTF">2025-04-10T08:46:45Z</dcterms:modified>
</cp:coreProperties>
</file>