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59" r:id="rId5"/>
    <p:sldId id="268" r:id="rId6"/>
    <p:sldId id="260" r:id="rId7"/>
    <p:sldId id="262" r:id="rId8"/>
    <p:sldId id="266" r:id="rId9"/>
    <p:sldId id="265" r:id="rId10"/>
    <p:sldId id="267" r:id="rId11"/>
    <p:sldId id="287" r:id="rId12"/>
    <p:sldId id="286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F149B5"/>
    <a:srgbClr val="C5C5C5"/>
    <a:srgbClr val="C0C0C0"/>
    <a:srgbClr val="DDDDDD"/>
    <a:srgbClr val="70A8DA"/>
    <a:srgbClr val="357DA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65913" autoAdjust="0"/>
  </p:normalViewPr>
  <p:slideViewPr>
    <p:cSldViewPr>
      <p:cViewPr varScale="1">
        <p:scale>
          <a:sx n="48" d="100"/>
          <a:sy n="48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D32D71-1E0E-402A-9B08-357BDA4A6C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5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大家好，我们组 是红组负责学生在线测试子系统的 红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062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最后说下我们采用的框架，这也是我们红组全部小组都采用的统一框架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Yii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:/)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其静态结构如图所示，下面我们讲解一个经典的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Yii</a:t>
            </a:r>
            <a:r>
              <a:rPr lang="zh-CN" altLang="en-US" baseline="0" dirty="0" smtClean="0"/>
              <a:t>流程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下一页</a:t>
            </a:r>
            <a:r>
              <a:rPr lang="en-US" altLang="zh-CN" baseline="0" dirty="0" smtClean="0"/>
              <a:t>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85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首先，用户</a:t>
            </a:r>
            <a:r>
              <a:rPr lang="zh-CN" altLang="en-US" dirty="0" smtClean="0"/>
              <a:t>发出了访问 </a:t>
            </a:r>
            <a:r>
              <a:rPr lang="en-US" altLang="zh-CN" dirty="0" smtClean="0"/>
              <a:t>URL </a:t>
            </a:r>
            <a:r>
              <a:rPr lang="en-US" altLang="zh-CN" dirty="0" smtClean="0"/>
              <a:t>(URL</a:t>
            </a:r>
            <a:r>
              <a:rPr lang="zh-CN" altLang="en-US" dirty="0" smtClean="0"/>
              <a:t>如左上角所示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请求，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服务器通过执行入口脚本 </a:t>
            </a:r>
            <a:r>
              <a:rPr lang="en-US" altLang="zh-CN" dirty="0" err="1" smtClean="0"/>
              <a:t>index.php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处理此请求。</a:t>
            </a:r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入口</a:t>
            </a:r>
            <a:r>
              <a:rPr lang="zh-CN" altLang="en-US" dirty="0" smtClean="0"/>
              <a:t>脚本创建了一个 应用 实例并执行。</a:t>
            </a:r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从一个叫做 </a:t>
            </a:r>
            <a:r>
              <a:rPr lang="en-US" altLang="zh-CN" dirty="0" smtClean="0"/>
              <a:t>request </a:t>
            </a:r>
            <a:r>
              <a:rPr lang="zh-CN" altLang="en-US" dirty="0" smtClean="0"/>
              <a:t>的 应用组件 中获得了用户请求的详细信息。</a:t>
            </a:r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在一个名叫 </a:t>
            </a:r>
            <a:r>
              <a:rPr lang="en-US" altLang="zh-CN" dirty="0" err="1" smtClean="0"/>
              <a:t>urlManager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的应用组件的帮助下，决定请求的 控制器 和 动作 。在这个例子中，控制器是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，它代表 </a:t>
            </a:r>
            <a:r>
              <a:rPr lang="en-US" altLang="zh-CN" dirty="0" err="1" smtClean="0"/>
              <a:t>PostController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类； 动作是 </a:t>
            </a:r>
            <a:r>
              <a:rPr lang="en-US" altLang="zh-CN" dirty="0" smtClean="0"/>
              <a:t>show </a:t>
            </a:r>
            <a:r>
              <a:rPr lang="zh-CN" altLang="en-US" dirty="0" smtClean="0"/>
              <a:t>，其实际含义由控制器决定。</a:t>
            </a:r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创建了一个所请求控制器的实例以进一步处理用户请求。控制器决定了动作 </a:t>
            </a:r>
            <a:r>
              <a:rPr lang="en-US" altLang="zh-CN" dirty="0" smtClean="0"/>
              <a:t>show </a:t>
            </a:r>
            <a:r>
              <a:rPr lang="zh-CN" altLang="en-US" dirty="0" smtClean="0"/>
              <a:t>指向控制器类中的一个名为 </a:t>
            </a:r>
            <a:r>
              <a:rPr lang="en-US" altLang="zh-CN" dirty="0" err="1" smtClean="0"/>
              <a:t>actionShow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的方法。然后它创建并持行了与动作关联的过滤器（例如访问控制，基准测试）。 如果</a:t>
            </a:r>
            <a:r>
              <a:rPr lang="zh-CN" altLang="en-US" dirty="0" smtClean="0"/>
              <a:t>过滤器允许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不同用户有不同的权限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动作将被执行。</a:t>
            </a:r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动作</a:t>
            </a:r>
            <a:r>
              <a:rPr lang="zh-CN" altLang="en-US" dirty="0" smtClean="0"/>
              <a:t>从数据库中读取一个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模型。</a:t>
            </a:r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动作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模型渲染一个名为 </a:t>
            </a:r>
            <a:r>
              <a:rPr lang="en-US" altLang="zh-CN" dirty="0" smtClean="0"/>
              <a:t>show </a:t>
            </a:r>
            <a:r>
              <a:rPr lang="zh-CN" altLang="en-US" dirty="0" smtClean="0"/>
              <a:t>的 视图。</a:t>
            </a:r>
          </a:p>
          <a:p>
            <a:r>
              <a:rPr lang="en-US" altLang="zh-CN" dirty="0" smtClean="0"/>
              <a:t>8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视图</a:t>
            </a:r>
            <a:r>
              <a:rPr lang="zh-CN" altLang="en-US" dirty="0" smtClean="0"/>
              <a:t>读取并显示 </a:t>
            </a:r>
            <a:r>
              <a:rPr lang="en-US" altLang="zh-CN" dirty="0" smtClean="0"/>
              <a:t>Post </a:t>
            </a:r>
            <a:r>
              <a:rPr lang="zh-CN" altLang="en-US" dirty="0" smtClean="0"/>
              <a:t>模型的属性。</a:t>
            </a:r>
          </a:p>
          <a:p>
            <a:r>
              <a:rPr lang="en-US" altLang="zh-CN" dirty="0" smtClean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视图</a:t>
            </a:r>
            <a:r>
              <a:rPr lang="zh-CN" altLang="en-US" dirty="0" smtClean="0"/>
              <a:t>执行一些 小物件。</a:t>
            </a:r>
          </a:p>
          <a:p>
            <a:r>
              <a:rPr lang="en-US" altLang="zh-CN" dirty="0" smtClean="0"/>
              <a:t>10</a:t>
            </a:r>
            <a:r>
              <a:rPr lang="en-US" altLang="zh-CN" dirty="0" smtClean="0"/>
              <a:t>.</a:t>
            </a:r>
            <a:r>
              <a:rPr lang="zh-CN" altLang="en-US" dirty="0" smtClean="0"/>
              <a:t>视图</a:t>
            </a:r>
            <a:r>
              <a:rPr lang="zh-CN" altLang="en-US" dirty="0" smtClean="0"/>
              <a:t>的渲染结果被插入一个 布局。</a:t>
            </a:r>
          </a:p>
          <a:p>
            <a:r>
              <a:rPr lang="en-US" altLang="zh-CN" dirty="0" smtClean="0"/>
              <a:t>11</a:t>
            </a:r>
            <a:r>
              <a:rPr lang="en-US" altLang="zh-CN" dirty="0" smtClean="0"/>
              <a:t>.</a:t>
            </a:r>
            <a:r>
              <a:rPr lang="zh-CN" altLang="en-US" dirty="0" smtClean="0"/>
              <a:t>动作</a:t>
            </a:r>
            <a:r>
              <a:rPr lang="zh-CN" altLang="en-US" dirty="0" smtClean="0"/>
              <a:t>完成视图渲染并将其呈现给用户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77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我们组的展示到此为止，谢谢！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95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今天主要从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ACD(</a:t>
            </a:r>
            <a:r>
              <a:rPr lang="zh-CN" altLang="en-US" b="1" dirty="0" smtClean="0"/>
              <a:t>体系结构环境图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，原始模型，层次图和体系结构风格</a:t>
            </a:r>
            <a:r>
              <a:rPr lang="zh-CN" altLang="en-US" baseline="0" dirty="0" smtClean="0"/>
              <a:t> 来</a:t>
            </a:r>
            <a:r>
              <a:rPr lang="zh-CN" altLang="en-US" dirty="0" smtClean="0"/>
              <a:t>介绍我们的系统设计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16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首先先介绍下我们子系统的主要功能：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主要分为四大功能模块，包括对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放慢语速、强调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题库的管理、对试卷的管理、面向学生的在线计时答题，以及基于学生答题情况的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统计分析功能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6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这是我们子系统 的体系环境环境图，它表示了我们子系统与外部实体交互的方式。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我们的目标系统，也就是在线测试子系统，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其参与者是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人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也就是用户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以及其所使用的网页实体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，它的上级系统是 我们一个大组将要集成的教务系统，下级系统包括我们的四大功能业务模块，也就是先前介绍的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题库管理模块、试卷管理模块、学生自测模块和统计分析模块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lvl="0"/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此外，同级系统中与我们进行交互的有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信息管理子系统、排课系统、以及选课系统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，这三个系统将向我们提供 </a:t>
            </a:r>
            <a:r>
              <a:rPr lang="zh-CN" altLang="en-US" sz="1200" b="1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用户基本信息及权限、课程的安排情况以及师生的课表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3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原始</a:t>
            </a:r>
            <a:r>
              <a:rPr lang="zh-CN" altLang="en-US" dirty="0" smtClean="0"/>
              <a:t>模型是一个类或一个模式，描述了一个目标系统体系结构设计的核心抽象。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对于我们系统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的四大模块，它们构成都如图所示：首先是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model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每一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模块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有其对应的一张或几张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model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根据数据库中的表相应生成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其次是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controller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处理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用户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的操作而产生控制信息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，最后是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view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也就是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网页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形式显示相应的内容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此外，可能还会用到一些特殊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widget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控件，如 为了美观地展示统计分析结果而引入的统计图等小控件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55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6F1D9-0E5A-41CD-A7AD-D8B7DD6F835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现在介绍下我们系统的层次图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从图中可以看到，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它的整体宽度是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深度是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最大扇出出现在主程序结点上，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其它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扇入都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这些较小的数值可以保证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模块耦合度小，职责明确，不会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导致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某个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模块特别关键而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引起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“一招损满盘皆输”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不会导致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分工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太细而引起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合并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集成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尤其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困难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点击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然后我们再来对其中的题库管理模块中进行的操作进行放大剖析。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下一页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PPT)</a:t>
            </a: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从题库管理业务调用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层次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放大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itchFamily="2" charset="2"/>
              </a:rPr>
              <a:t>: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sym typeface="Wingdings" pitchFamily="2" charset="2"/>
              </a:rPr>
              <a:t> 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题库的操作有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：显示、删除、增加题目的操作，这些操作属于 题库管理模块需要实现的基本操作；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对题目的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操作有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：生成题目、获取答案、显示题干；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显然，题库管理模块的实现依赖于 题目操作的正确实现。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4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这幅图显示了我们系统的体系结构设计，可以看出它与我们的层次图的各个模块，除了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最左边的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账号控制类之外有一一对应的关系。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在这种</a:t>
            </a:r>
            <a:r>
              <a:rPr lang="zh-CN" altLang="en-US" dirty="0" smtClean="0"/>
              <a:t>面向对象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体系结构中，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系统的构件封装了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和必须应用到该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数据上的操作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，构件间通过信息传递进行通信与合作。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dirty="0" smtClean="0"/>
              <a:t>比如我们的题库管理业务模块，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，放大来看，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下一页</a:t>
            </a:r>
            <a:r>
              <a:rPr lang="en-US" altLang="zh-CN" dirty="0" smtClean="0"/>
              <a:t>PPT)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37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左上方显示的是题库管理模块的初始页面部分截图；</a:t>
            </a:r>
            <a:endParaRPr lang="en-US" altLang="zh-CN" dirty="0" smtClean="0"/>
          </a:p>
          <a:p>
            <a:r>
              <a:rPr lang="zh-CN" altLang="en-US" dirty="0" smtClean="0"/>
              <a:t>该页面的后台，维护着一个如左下角所示的</a:t>
            </a:r>
            <a:r>
              <a:rPr lang="zh-CN" altLang="en-US" baseline="0" dirty="0" smtClean="0"/>
              <a:t> 数据库表单，表中的内容包括 </a:t>
            </a:r>
            <a:r>
              <a:rPr lang="en-US" altLang="zh-CN" baseline="0" dirty="0" smtClean="0"/>
              <a:t>primary key——</a:t>
            </a:r>
            <a:r>
              <a:rPr lang="zh-CN" altLang="en-US" baseline="0" dirty="0" smtClean="0"/>
              <a:t>题号、题干、题目类型、答案以及表示该题所属的任课教师和课程，对于该表的操作，将有一个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来直接执行；</a:t>
            </a:r>
            <a:endParaRPr lang="en-US" altLang="zh-CN" baseline="0" dirty="0" smtClean="0"/>
          </a:p>
          <a:p>
            <a:r>
              <a:rPr lang="zh-CN" altLang="en-US" dirty="0" smtClean="0"/>
              <a:t>网页页面</a:t>
            </a:r>
            <a:r>
              <a:rPr lang="zh-CN" altLang="en-US" baseline="0" dirty="0" smtClean="0"/>
              <a:t> 与 数据之间，将有控制器进行协调。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负责题库管理业务的构件 封装了这个数据表单以及对该数据表单的操作，并将其关联到页面以呈现给用户图形界面。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这种</a:t>
            </a:r>
            <a:r>
              <a:rPr lang="en-US" altLang="zh-CN" baseline="0" dirty="0" smtClean="0"/>
              <a:t>MVC</a:t>
            </a:r>
            <a:r>
              <a:rPr lang="zh-CN" altLang="en-US" baseline="0" dirty="0" smtClean="0"/>
              <a:t>模式就是 一种基于</a:t>
            </a:r>
            <a:r>
              <a:rPr lang="en-US" altLang="zh-CN" baseline="0" dirty="0" smtClean="0"/>
              <a:t>OOP</a:t>
            </a:r>
            <a:r>
              <a:rPr lang="zh-CN" altLang="en-US" baseline="0" dirty="0" smtClean="0"/>
              <a:t>实现的模式。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(</a:t>
            </a:r>
            <a:r>
              <a:rPr lang="zh-CN" altLang="en-US" baseline="0" dirty="0" smtClean="0"/>
              <a:t>时间到了的话 就点击右下角的</a:t>
            </a:r>
            <a:r>
              <a:rPr lang="en-US" altLang="zh-CN" baseline="0" dirty="0" smtClean="0"/>
              <a:t>back)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2D71-1E0E-402A-9B08-357BDA4A6C9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84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99" name="Freeform 27" descr="Dark upward diagonal"/>
          <p:cNvSpPr>
            <a:spLocks/>
          </p:cNvSpPr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102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fld id="{59466ADE-4746-4F33-AB85-5282CBDE3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126F6-085F-4E1D-AD35-92E67C2CC6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1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EE6AC-AA92-4D9C-AC3E-47C9F981E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37215339-1C27-4C5D-818F-254A4881A6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3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1609E-24B8-4FD5-A833-AB60FACE3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CCFE0-6284-4C54-B312-A057DBB18F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3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A00DF-75EB-48B2-9761-8C23656BC4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B6381-3437-4EEE-BFDD-EC0F65E0F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17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2258-DDFC-4F71-8A23-78D12970DE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89EF8-376A-485A-81E5-A3B3763815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5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1C105-F9F1-4B17-A96C-840A81AC1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0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5A71-693C-4A6B-99A6-56A6801451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9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Freeform 25"/>
          <p:cNvSpPr>
            <a:spLocks/>
          </p:cNvSpPr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92075" y="306388"/>
            <a:ext cx="8955088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ea typeface="宋体" charset="-122"/>
              </a:defRPr>
            </a:lvl1pPr>
          </a:lstStyle>
          <a:p>
            <a:fld id="{6B681A24-9539-4C1F-A1CF-C8EDBAD8ED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819400"/>
            <a:ext cx="7291536" cy="1470025"/>
          </a:xfrm>
        </p:spPr>
        <p:txBody>
          <a:bodyPr/>
          <a:lstStyle/>
          <a:p>
            <a:r>
              <a:rPr lang="en-US" altLang="zh-CN" sz="2600" dirty="0" smtClean="0">
                <a:solidFill>
                  <a:schemeClr val="tx2"/>
                </a:solidFill>
                <a:ea typeface="宋体" charset="-122"/>
              </a:rPr>
              <a:t>Red6 – Students Online Testing Subsystem</a:t>
            </a:r>
            <a:r>
              <a:rPr lang="en-US" altLang="zh-CN" sz="2600" dirty="0">
                <a:solidFill>
                  <a:schemeClr val="tx2"/>
                </a:solidFill>
                <a:ea typeface="宋体" charset="-122"/>
              </a:rPr>
              <a:t/>
            </a:r>
            <a:br>
              <a:rPr lang="en-US" altLang="zh-CN" sz="2600" dirty="0">
                <a:solidFill>
                  <a:schemeClr val="tx2"/>
                </a:solidFill>
                <a:ea typeface="宋体" charset="-122"/>
              </a:rPr>
            </a:br>
            <a:r>
              <a:rPr lang="en-US" altLang="zh-CN" sz="5400" dirty="0" smtClean="0">
                <a:ea typeface="宋体" charset="-122"/>
              </a:rPr>
              <a:t>System Design</a:t>
            </a:r>
            <a:endParaRPr lang="en-US" altLang="zh-CN" sz="5400" dirty="0">
              <a:ea typeface="宋体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Red 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Yii</a:t>
            </a:r>
            <a:r>
              <a:rPr lang="en-US" altLang="zh-CN" dirty="0" smtClean="0">
                <a:ea typeface="宋体" charset="-122"/>
              </a:rPr>
              <a:t> Framework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gray">
          <a:xfrm>
            <a:off x="1440982" y="5919749"/>
            <a:ext cx="5105400" cy="40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000" b="1" dirty="0" err="1">
                <a:solidFill>
                  <a:srgbClr val="080808"/>
                </a:solidFill>
                <a:ea typeface="宋体" charset="-122"/>
                <a:cs typeface="Arial" charset="0"/>
              </a:rPr>
              <a:t>Yii</a:t>
            </a:r>
            <a:r>
              <a:rPr lang="en-US" altLang="zh-CN" sz="2000" b="1" dirty="0">
                <a:solidFill>
                  <a:srgbClr val="080808"/>
                </a:solidFill>
                <a:ea typeface="宋体" charset="-122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ea typeface="宋体" charset="-122"/>
                <a:cs typeface="Arial" charset="0"/>
              </a:rPr>
              <a:t>应用的静态结构</a:t>
            </a:r>
            <a:r>
              <a:rPr lang="en-US" altLang="zh-CN" sz="2000" b="1" dirty="0" smtClean="0">
                <a:solidFill>
                  <a:srgbClr val="080808"/>
                </a:solidFill>
                <a:ea typeface="宋体" charset="-122"/>
                <a:cs typeface="Arial" charset="0"/>
              </a:rPr>
              <a:t>.</a:t>
            </a:r>
            <a:endParaRPr lang="en-US" altLang="zh-CN" sz="2000" b="1" dirty="0">
              <a:solidFill>
                <a:srgbClr val="080808"/>
              </a:solidFill>
              <a:ea typeface="宋体" charset="-122"/>
              <a:cs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21374" y="1485588"/>
            <a:ext cx="5544616" cy="4241231"/>
            <a:chOff x="120650" y="1916832"/>
            <a:chExt cx="4307334" cy="3168352"/>
          </a:xfrm>
        </p:grpSpPr>
        <p:sp>
          <p:nvSpPr>
            <p:cNvPr id="18435" name="AutoShape 3"/>
            <p:cNvSpPr>
              <a:spLocks noChangeArrowheads="1"/>
            </p:cNvSpPr>
            <p:nvPr/>
          </p:nvSpPr>
          <p:spPr bwMode="gray">
            <a:xfrm>
              <a:off x="120650" y="1916832"/>
              <a:ext cx="4307334" cy="3168352"/>
            </a:xfrm>
            <a:prstGeom prst="roundRect">
              <a:avLst>
                <a:gd name="adj" fmla="val 8097"/>
              </a:avLst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4" name="图片 83" descr="C:\Users\Dlyma\Pictures\image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078246"/>
              <a:ext cx="3810000" cy="285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Classical Flow of </a:t>
            </a:r>
            <a:r>
              <a:rPr lang="en-US" altLang="zh-CN" dirty="0" err="1" smtClean="0"/>
              <a:t>Yii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239981" y="1772816"/>
            <a:ext cx="3310136" cy="4667390"/>
            <a:chOff x="6403975" y="1611952"/>
            <a:chExt cx="2054225" cy="3569647"/>
          </a:xfrm>
        </p:grpSpPr>
        <p:sp>
          <p:nvSpPr>
            <p:cNvPr id="4" name="AutoShape 23"/>
            <p:cNvSpPr>
              <a:spLocks noChangeArrowheads="1"/>
            </p:cNvSpPr>
            <p:nvPr/>
          </p:nvSpPr>
          <p:spPr bwMode="gray">
            <a:xfrm>
              <a:off x="6537325" y="4321175"/>
              <a:ext cx="1746250" cy="860424"/>
            </a:xfrm>
            <a:prstGeom prst="can">
              <a:avLst>
                <a:gd name="adj" fmla="val 32083"/>
              </a:avLst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8900" dir="5400000" sy="-100000" rotWithShape="0">
                      <a:srgbClr val="050B09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6529685" y="3839754"/>
              <a:ext cx="1746250" cy="821146"/>
              <a:chOff x="2022" y="2183"/>
              <a:chExt cx="1600" cy="943"/>
            </a:xfrm>
          </p:grpSpPr>
          <p:sp>
            <p:nvSpPr>
              <p:cNvPr id="9" name="Oval 25"/>
              <p:cNvSpPr>
                <a:spLocks noChangeArrowheads="1"/>
              </p:cNvSpPr>
              <p:nvPr/>
            </p:nvSpPr>
            <p:spPr bwMode="gray">
              <a:xfrm>
                <a:off x="2022" y="2652"/>
                <a:ext cx="1600" cy="474"/>
              </a:xfrm>
              <a:prstGeom prst="ellipse">
                <a:avLst/>
              </a:prstGeom>
              <a:gradFill rotWithShape="1">
                <a:gsLst>
                  <a:gs pos="0">
                    <a:srgbClr val="E6E6E6"/>
                  </a:gs>
                  <a:gs pos="14999">
                    <a:srgbClr val="7D8496"/>
                  </a:gs>
                  <a:gs pos="53000">
                    <a:srgbClr val="E6E6E6"/>
                  </a:gs>
                  <a:gs pos="67999">
                    <a:srgbClr val="7D8496"/>
                  </a:gs>
                  <a:gs pos="92999">
                    <a:srgbClr val="E6E6E6"/>
                  </a:gs>
                  <a:gs pos="100000">
                    <a:srgbClr val="FFFFFF"/>
                  </a:gs>
                </a:gsLst>
                <a:lin ang="5400000" scaled="1"/>
              </a:gradFill>
              <a:ln w="285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26"/>
              <p:cNvSpPr>
                <a:spLocks noChangeArrowheads="1"/>
              </p:cNvSpPr>
              <p:nvPr/>
            </p:nvSpPr>
            <p:spPr bwMode="gray">
              <a:xfrm>
                <a:off x="2117" y="2183"/>
                <a:ext cx="1419" cy="464"/>
              </a:xfrm>
              <a:prstGeom prst="ellipse">
                <a:avLst/>
              </a:prstGeom>
              <a:solidFill>
                <a:srgbClr val="C9DE9A"/>
              </a:solidFill>
              <a:ln w="28575">
                <a:solidFill>
                  <a:srgbClr val="FEFEF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Rectangle 27"/>
            <p:cNvSpPr>
              <a:spLocks noChangeArrowheads="1"/>
            </p:cNvSpPr>
            <p:nvPr/>
          </p:nvSpPr>
          <p:spPr bwMode="gray">
            <a:xfrm>
              <a:off x="6640513" y="1611952"/>
              <a:ext cx="1525587" cy="2851275"/>
            </a:xfrm>
            <a:prstGeom prst="rect">
              <a:avLst/>
            </a:prstGeom>
            <a:gradFill rotWithShape="1">
              <a:gsLst>
                <a:gs pos="0">
                  <a:srgbClr val="C9DE9A">
                    <a:gamma/>
                    <a:tint val="0"/>
                    <a:invGamma/>
                    <a:alpha val="0"/>
                  </a:srgbClr>
                </a:gs>
                <a:gs pos="100000">
                  <a:srgbClr val="C9DE9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292929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C9DE9A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black">
            <a:xfrm>
              <a:off x="6632575" y="1845546"/>
              <a:ext cx="1651000" cy="2518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用户发出访问请求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创建实例</a:t>
              </a:r>
              <a:r>
                <a:rPr lang="zh-CN" altLang="en-US" sz="2000" dirty="0">
                  <a:solidFill>
                    <a:srgbClr val="1C1C1C"/>
                  </a:solidFill>
                  <a:ea typeface="宋体" charset="-122"/>
                </a:rPr>
                <a:t>并</a:t>
              </a: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执行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获得</a:t>
              </a:r>
              <a:r>
                <a:rPr lang="zh-CN" altLang="en-US" sz="2000" dirty="0">
                  <a:solidFill>
                    <a:srgbClr val="1C1C1C"/>
                  </a:solidFill>
                  <a:ea typeface="宋体" charset="-122"/>
                </a:rPr>
                <a:t>了用户请求的详细</a:t>
              </a: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信息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决定</a:t>
              </a:r>
              <a:r>
                <a:rPr lang="zh-CN" altLang="en-US" sz="2000" dirty="0">
                  <a:solidFill>
                    <a:srgbClr val="1C1C1C"/>
                  </a:solidFill>
                  <a:ea typeface="宋体" charset="-122"/>
                </a:rPr>
                <a:t>请求</a:t>
              </a: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的控制器 和动作 </a:t>
              </a:r>
              <a:endParaRPr lang="en-US" altLang="zh-CN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创建控制器实例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读取数据库</a:t>
              </a:r>
              <a:endParaRPr lang="en-US" altLang="zh-CN" sz="2000" dirty="0" smtClean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渲染视图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视图</a:t>
              </a:r>
              <a:r>
                <a:rPr lang="zh-CN" altLang="en-US" sz="2000" dirty="0">
                  <a:solidFill>
                    <a:srgbClr val="1C1C1C"/>
                  </a:solidFill>
                  <a:ea typeface="宋体" charset="-122"/>
                </a:rPr>
                <a:t>读取</a:t>
              </a: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并属性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视图执行小物件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渲染结果插入布局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  <a:p>
              <a:pPr marL="115888" indent="-115888" algn="l">
                <a:lnSpc>
                  <a:spcPct val="80000"/>
                </a:lnSpc>
                <a:buFontTx/>
                <a:buAutoNum type="arabicPeriod"/>
              </a:pP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呈现</a:t>
              </a:r>
              <a:r>
                <a:rPr lang="zh-CN" altLang="en-US" sz="2000" dirty="0">
                  <a:solidFill>
                    <a:srgbClr val="1C1C1C"/>
                  </a:solidFill>
                  <a:ea typeface="宋体" charset="-122"/>
                </a:rPr>
                <a:t>给</a:t>
              </a:r>
              <a:r>
                <a:rPr lang="zh-CN" altLang="en-US" sz="2000" dirty="0" smtClean="0">
                  <a:solidFill>
                    <a:srgbClr val="1C1C1C"/>
                  </a:solidFill>
                  <a:ea typeface="宋体" charset="-122"/>
                </a:rPr>
                <a:t>用户</a:t>
              </a:r>
              <a:endParaRPr lang="zh-CN" altLang="en-US" sz="2000" dirty="0">
                <a:solidFill>
                  <a:srgbClr val="1C1C1C"/>
                </a:solidFill>
                <a:ea typeface="宋体" charset="-122"/>
              </a:endParaRPr>
            </a:p>
          </p:txBody>
        </p:sp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6403975" y="4652164"/>
              <a:ext cx="2054225" cy="235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altLang="zh-CN" sz="1400" b="1" dirty="0" smtClean="0">
                  <a:solidFill>
                    <a:srgbClr val="333333"/>
                  </a:solidFill>
                  <a:ea typeface="宋体" charset="-122"/>
                </a:rPr>
                <a:t>Flow in </a:t>
              </a:r>
              <a:r>
                <a:rPr lang="en-US" altLang="zh-CN" sz="1400" b="1" dirty="0" err="1" smtClean="0">
                  <a:solidFill>
                    <a:srgbClr val="333333"/>
                  </a:solidFill>
                  <a:ea typeface="宋体" charset="-122"/>
                </a:rPr>
                <a:t>Yii</a:t>
              </a:r>
              <a:r>
                <a:rPr lang="en-US" altLang="zh-CN" sz="1400" b="1" dirty="0" smtClean="0">
                  <a:solidFill>
                    <a:srgbClr val="333333"/>
                  </a:solidFill>
                  <a:ea typeface="宋体" charset="-122"/>
                </a:rPr>
                <a:t> Apps</a:t>
              </a:r>
              <a:endParaRPr lang="en-US" altLang="zh-CN" sz="1400" b="1" dirty="0">
                <a:solidFill>
                  <a:srgbClr val="333333"/>
                </a:solidFill>
                <a:ea typeface="宋体" charset="-122"/>
              </a:endParaRPr>
            </a:p>
          </p:txBody>
        </p:sp>
      </p:grpSp>
      <p:pic>
        <p:nvPicPr>
          <p:cNvPr id="11" name="图片 10" descr="C:\Users\Dlyma\Pictures\image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96" y="1248349"/>
            <a:ext cx="40005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960844" y="124834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</a:rPr>
              <a:t>www.example.com/index.php?r=</a:t>
            </a:r>
            <a:r>
              <a:rPr lang="en-US" altLang="zh-CN" dirty="0" smtClean="0">
                <a:solidFill>
                  <a:srgbClr val="FF0000"/>
                </a:solidFill>
              </a:rPr>
              <a:t>post</a:t>
            </a:r>
            <a:r>
              <a:rPr lang="en-US" altLang="zh-CN" dirty="0" smtClean="0">
                <a:solidFill>
                  <a:srgbClr val="333333"/>
                </a:solidFill>
              </a:rPr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show</a:t>
            </a:r>
            <a:r>
              <a:rPr lang="en-US" altLang="zh-CN" dirty="0" smtClean="0">
                <a:solidFill>
                  <a:srgbClr val="333333"/>
                </a:solidFill>
              </a:rPr>
              <a:t>&amp;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>
                <a:solidFill>
                  <a:srgbClr val="333333"/>
                </a:solidFill>
              </a:rPr>
              <a:t>=1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Red6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>
                <a:ea typeface="宋体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Contents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27225" y="2665958"/>
            <a:ext cx="5311775" cy="688975"/>
            <a:chOff x="720" y="1392"/>
            <a:chExt cx="4058" cy="480"/>
          </a:xfrm>
        </p:grpSpPr>
        <p:sp>
          <p:nvSpPr>
            <p:cNvPr id="717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927225" y="3531146"/>
            <a:ext cx="5311775" cy="688975"/>
            <a:chOff x="720" y="1392"/>
            <a:chExt cx="4058" cy="480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17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92" name="Text Box 24"/>
          <p:cNvSpPr txBox="1">
            <a:spLocks noChangeArrowheads="1"/>
          </p:cNvSpPr>
          <p:nvPr/>
        </p:nvSpPr>
        <p:spPr bwMode="white">
          <a:xfrm>
            <a:off x="2405063" y="277390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ACD(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体系结构</a:t>
            </a:r>
            <a:r>
              <a:rPr lang="zh-CN" altLang="en-US" sz="2400" b="1" dirty="0">
                <a:solidFill>
                  <a:srgbClr val="FFFFFF"/>
                </a:solidFill>
                <a:ea typeface="宋体" charset="-122"/>
                <a:cs typeface="Arial" charset="0"/>
              </a:rPr>
              <a:t>环境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图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)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white">
          <a:xfrm>
            <a:off x="2405063" y="3632746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Archetypes(</a:t>
            </a:r>
            <a:r>
              <a:rPr lang="zh-CN" altLang="en-US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原始模型</a:t>
            </a:r>
            <a:r>
              <a:rPr lang="en-US" altLang="zh-CN" sz="24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)</a:t>
            </a:r>
            <a:endParaRPr lang="en-US" altLang="zh-CN" sz="24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7200" y="4351883"/>
            <a:ext cx="5511800" cy="949325"/>
            <a:chOff x="1727200" y="5146675"/>
            <a:chExt cx="5511800" cy="949325"/>
          </a:xfrm>
        </p:grpSpPr>
        <p:grpSp>
          <p:nvGrpSpPr>
            <p:cNvPr id="2" name="组合 1"/>
            <p:cNvGrpSpPr/>
            <p:nvPr/>
          </p:nvGrpSpPr>
          <p:grpSpPr>
            <a:xfrm>
              <a:off x="1927225" y="5183188"/>
              <a:ext cx="5311775" cy="688975"/>
              <a:chOff x="1927225" y="5183188"/>
              <a:chExt cx="5311775" cy="688975"/>
            </a:xfrm>
          </p:grpSpPr>
          <p:grpSp>
            <p:nvGrpSpPr>
              <p:cNvPr id="7181" name="Group 13"/>
              <p:cNvGrpSpPr>
                <a:grpSpLocks/>
              </p:cNvGrpSpPr>
              <p:nvPr/>
            </p:nvGrpSpPr>
            <p:grpSpPr bwMode="auto">
              <a:xfrm>
                <a:off x="1927225" y="5183188"/>
                <a:ext cx="5311775" cy="688975"/>
                <a:chOff x="720" y="1392"/>
                <a:chExt cx="4058" cy="480"/>
              </a:xfrm>
            </p:grpSpPr>
            <p:sp>
              <p:nvSpPr>
                <p:cNvPr id="7182" name="AutoShape 14"/>
                <p:cNvSpPr>
                  <a:spLocks noChangeArrowheads="1"/>
                </p:cNvSpPr>
                <p:nvPr/>
              </p:nvSpPr>
              <p:spPr bwMode="gray">
                <a:xfrm>
                  <a:off x="720" y="1392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folHlink"/>
                    </a:gs>
                    <a:gs pos="50000">
                      <a:schemeClr val="folHlink">
                        <a:gamma/>
                        <a:shade val="92157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183" name="Group 15"/>
                <p:cNvGrpSpPr>
                  <a:grpSpLocks/>
                </p:cNvGrpSpPr>
                <p:nvPr/>
              </p:nvGrpSpPr>
              <p:grpSpPr bwMode="auto">
                <a:xfrm>
                  <a:off x="730" y="1407"/>
                  <a:ext cx="4043" cy="444"/>
                  <a:chOff x="744" y="1407"/>
                  <a:chExt cx="3988" cy="444"/>
                </a:xfrm>
              </p:grpSpPr>
              <p:sp>
                <p:nvSpPr>
                  <p:cNvPr id="7184" name="AutoShape 16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736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folHlink">
                          <a:alpha val="0"/>
                        </a:schemeClr>
                      </a:gs>
                      <a:gs pos="100000">
                        <a:schemeClr val="fol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5" name="AutoShape 17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407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folHlink">
                          <a:gamma/>
                          <a:tint val="0"/>
                          <a:invGamma/>
                        </a:schemeClr>
                      </a:gs>
                      <a:gs pos="100000">
                        <a:schemeClr val="folHlink"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194" name="Text Box 26"/>
              <p:cNvSpPr txBox="1">
                <a:spLocks noChangeArrowheads="1"/>
              </p:cNvSpPr>
              <p:nvPr/>
            </p:nvSpPr>
            <p:spPr bwMode="white">
              <a:xfrm>
                <a:off x="2405063" y="5275263"/>
                <a:ext cx="449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29292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Hierarchy(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层次图</a:t>
                </a: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)</a:t>
                </a:r>
                <a:endParaRPr lang="en-US" altLang="zh-CN" sz="2400" b="1" dirty="0">
                  <a:solidFill>
                    <a:srgbClr val="FFFFFF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7199" name="Text Box 31"/>
              <p:cNvSpPr txBox="1">
                <a:spLocks noChangeArrowheads="1"/>
              </p:cNvSpPr>
              <p:nvPr/>
            </p:nvSpPr>
            <p:spPr bwMode="white">
              <a:xfrm>
                <a:off x="2073275" y="52832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4</a:t>
                </a:r>
              </a:p>
            </p:txBody>
          </p:sp>
        </p:grpSp>
        <p:pic>
          <p:nvPicPr>
            <p:cNvPr id="7195" name="Picture 27" descr="1"/>
            <p:cNvPicPr>
              <a:picLocks noChangeAspect="1" noChangeArrowheads="1"/>
            </p:cNvPicPr>
            <p:nvPr/>
          </p:nvPicPr>
          <p:blipFill>
            <a:blip r:embed="rId3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1727200" y="5146675"/>
              <a:ext cx="792163" cy="94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96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3505746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7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743075" y="2654846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31963" y="1797596"/>
            <a:ext cx="5507037" cy="949325"/>
            <a:chOff x="1731963" y="1797596"/>
            <a:chExt cx="5507037" cy="949325"/>
          </a:xfrm>
        </p:grpSpPr>
        <p:grpSp>
          <p:nvGrpSpPr>
            <p:cNvPr id="6" name="组合 5"/>
            <p:cNvGrpSpPr/>
            <p:nvPr/>
          </p:nvGrpSpPr>
          <p:grpSpPr>
            <a:xfrm>
              <a:off x="1927225" y="1802358"/>
              <a:ext cx="5311775" cy="688975"/>
              <a:chOff x="1927225" y="1802358"/>
              <a:chExt cx="5311775" cy="688975"/>
            </a:xfrm>
          </p:grpSpPr>
          <p:grpSp>
            <p:nvGrpSpPr>
              <p:cNvPr id="7186" name="Group 18"/>
              <p:cNvGrpSpPr>
                <a:grpSpLocks/>
              </p:cNvGrpSpPr>
              <p:nvPr/>
            </p:nvGrpSpPr>
            <p:grpSpPr bwMode="auto">
              <a:xfrm>
                <a:off x="1927225" y="1802358"/>
                <a:ext cx="5311775" cy="688975"/>
                <a:chOff x="720" y="1392"/>
                <a:chExt cx="4058" cy="480"/>
              </a:xfrm>
            </p:grpSpPr>
            <p:sp>
              <p:nvSpPr>
                <p:cNvPr id="7187" name="AutoShape 19"/>
                <p:cNvSpPr>
                  <a:spLocks noChangeArrowheads="1"/>
                </p:cNvSpPr>
                <p:nvPr/>
              </p:nvSpPr>
              <p:spPr bwMode="gray">
                <a:xfrm>
                  <a:off x="720" y="1392"/>
                  <a:ext cx="4058" cy="48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50000">
                      <a:schemeClr val="accent1">
                        <a:gamma/>
                        <a:shade val="92157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188" name="Group 20"/>
                <p:cNvGrpSpPr>
                  <a:grpSpLocks/>
                </p:cNvGrpSpPr>
                <p:nvPr/>
              </p:nvGrpSpPr>
              <p:grpSpPr bwMode="auto">
                <a:xfrm>
                  <a:off x="730" y="1407"/>
                  <a:ext cx="4043" cy="444"/>
                  <a:chOff x="744" y="1407"/>
                  <a:chExt cx="3988" cy="444"/>
                </a:xfrm>
              </p:grpSpPr>
              <p:sp>
                <p:nvSpPr>
                  <p:cNvPr id="7189" name="AutoShape 21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736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1">
                          <a:alpha val="0"/>
                        </a:schemeClr>
                      </a:gs>
                      <a:gs pos="100000">
                        <a:schemeClr val="accent1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0" name="AutoShape 22"/>
                  <p:cNvSpPr>
                    <a:spLocks noChangeArrowheads="1"/>
                  </p:cNvSpPr>
                  <p:nvPr/>
                </p:nvSpPr>
                <p:spPr bwMode="gray">
                  <a:xfrm>
                    <a:off x="744" y="1407"/>
                    <a:ext cx="3988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191" name="Text Box 23"/>
              <p:cNvSpPr txBox="1">
                <a:spLocks noChangeArrowheads="1"/>
              </p:cNvSpPr>
              <p:nvPr/>
            </p:nvSpPr>
            <p:spPr bwMode="white">
              <a:xfrm>
                <a:off x="2393950" y="1916658"/>
                <a:ext cx="449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29292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Introduction</a:t>
                </a:r>
                <a:endParaRPr lang="en-US" altLang="zh-CN" sz="2400" b="1" dirty="0">
                  <a:solidFill>
                    <a:srgbClr val="FFFFFF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7200" name="Text Box 32"/>
              <p:cNvSpPr txBox="1">
                <a:spLocks noChangeArrowheads="1"/>
              </p:cNvSpPr>
              <p:nvPr/>
            </p:nvSpPr>
            <p:spPr bwMode="white">
              <a:xfrm>
                <a:off x="2052638" y="1894433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1</a:t>
                </a:r>
              </a:p>
            </p:txBody>
          </p:sp>
        </p:grpSp>
        <p:pic>
          <p:nvPicPr>
            <p:cNvPr id="7198" name="Picture 30" descr="1"/>
            <p:cNvPicPr>
              <a:picLocks noChangeAspect="1" noChangeArrowheads="1"/>
            </p:cNvPicPr>
            <p:nvPr/>
          </p:nvPicPr>
          <p:blipFill>
            <a:blip r:embed="rId3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1731963" y="1797596"/>
              <a:ext cx="792162" cy="94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01" name="Text Box 33"/>
          <p:cNvSpPr txBox="1">
            <a:spLocks noChangeArrowheads="1"/>
          </p:cNvSpPr>
          <p:nvPr/>
        </p:nvSpPr>
        <p:spPr bwMode="white">
          <a:xfrm>
            <a:off x="2065338" y="275327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2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white">
          <a:xfrm>
            <a:off x="2065338" y="364068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ea typeface="宋体" charset="-122"/>
                <a:cs typeface="Arial" charset="0"/>
              </a:rPr>
              <a:t>3</a:t>
            </a:r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auto">
          <a:xfrm>
            <a:off x="1219200" y="1124744"/>
            <a:ext cx="6553200" cy="720725"/>
          </a:xfrm>
          <a:prstGeom prst="roundRect">
            <a:avLst>
              <a:gd name="adj" fmla="val 421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C0C0C0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Students Online Testing System</a:t>
            </a:r>
            <a:endParaRPr lang="en-US" altLang="zh-CN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63613" y="5188297"/>
            <a:ext cx="5478659" cy="949325"/>
            <a:chOff x="1763613" y="5188297"/>
            <a:chExt cx="5478659" cy="949325"/>
          </a:xfrm>
        </p:grpSpPr>
        <p:grpSp>
          <p:nvGrpSpPr>
            <p:cNvPr id="4" name="组合 3"/>
            <p:cNvGrpSpPr/>
            <p:nvPr/>
          </p:nvGrpSpPr>
          <p:grpSpPr>
            <a:xfrm>
              <a:off x="1930497" y="5188297"/>
              <a:ext cx="5311775" cy="688975"/>
              <a:chOff x="1930497" y="5188297"/>
              <a:chExt cx="5311775" cy="688975"/>
            </a:xfrm>
          </p:grpSpPr>
          <p:sp>
            <p:nvSpPr>
              <p:cNvPr id="52" name="AutoShape 14"/>
              <p:cNvSpPr>
                <a:spLocks noChangeArrowheads="1"/>
              </p:cNvSpPr>
              <p:nvPr/>
            </p:nvSpPr>
            <p:spPr bwMode="gray">
              <a:xfrm>
                <a:off x="1930497" y="5188297"/>
                <a:ext cx="5311775" cy="688975"/>
              </a:xfrm>
              <a:prstGeom prst="roundRect">
                <a:avLst>
                  <a:gd name="adj" fmla="val 17509"/>
                </a:avLst>
              </a:prstGeom>
              <a:solidFill>
                <a:srgbClr val="F149B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3" name="Group 15"/>
              <p:cNvGrpSpPr>
                <a:grpSpLocks/>
              </p:cNvGrpSpPr>
              <p:nvPr/>
            </p:nvGrpSpPr>
            <p:grpSpPr bwMode="auto">
              <a:xfrm>
                <a:off x="1940315" y="5204718"/>
                <a:ext cx="5292141" cy="637302"/>
                <a:chOff x="744" y="1407"/>
                <a:chExt cx="3988" cy="444"/>
              </a:xfrm>
            </p:grpSpPr>
            <p:sp>
              <p:nvSpPr>
                <p:cNvPr id="54" name="AutoShape 1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folHlink">
                        <a:alpha val="0"/>
                      </a:schemeClr>
                    </a:gs>
                    <a:gs pos="100000">
                      <a:schemeClr val="fol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utoShape 1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Text Box 26"/>
              <p:cNvSpPr txBox="1">
                <a:spLocks noChangeArrowheads="1"/>
              </p:cNvSpPr>
              <p:nvPr/>
            </p:nvSpPr>
            <p:spPr bwMode="white">
              <a:xfrm>
                <a:off x="2411760" y="5283200"/>
                <a:ext cx="4495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292929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9144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3716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8288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286000" indent="-457200" algn="l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>
                    <a:schemeClr val="tx1"/>
                  </a:buClr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Style(</a:t>
                </a:r>
                <a:r>
                  <a:rPr lang="zh-CN" altLang="en-US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风格</a:t>
                </a: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)</a:t>
                </a:r>
                <a:endParaRPr lang="en-US" altLang="zh-CN" sz="2400" b="1" dirty="0">
                  <a:solidFill>
                    <a:srgbClr val="FFFFFF"/>
                  </a:solidFill>
                  <a:ea typeface="宋体" charset="-122"/>
                  <a:cs typeface="Arial" charset="0"/>
                </a:endParaRPr>
              </a:p>
            </p:txBody>
          </p:sp>
          <p:sp>
            <p:nvSpPr>
              <p:cNvPr id="51" name="Text Box 31"/>
              <p:cNvSpPr txBox="1">
                <a:spLocks noChangeArrowheads="1"/>
              </p:cNvSpPr>
              <p:nvPr/>
            </p:nvSpPr>
            <p:spPr bwMode="white">
              <a:xfrm>
                <a:off x="2073275" y="52832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a typeface="宋体" charset="-122"/>
                    <a:cs typeface="Arial" charset="0"/>
                  </a:rPr>
                  <a:t>5</a:t>
                </a:r>
                <a:endParaRPr lang="en-US" altLang="zh-CN" sz="2400" b="1" dirty="0">
                  <a:solidFill>
                    <a:srgbClr val="FFFFFF"/>
                  </a:solidFill>
                  <a:ea typeface="宋体" charset="-122"/>
                  <a:cs typeface="Arial" charset="0"/>
                </a:endParaRPr>
              </a:p>
            </p:txBody>
          </p:sp>
        </p:grpSp>
        <p:pic>
          <p:nvPicPr>
            <p:cNvPr id="45" name="Picture 27" descr="1"/>
            <p:cNvPicPr>
              <a:picLocks noChangeAspect="1" noChangeArrowheads="1"/>
            </p:cNvPicPr>
            <p:nvPr/>
          </p:nvPicPr>
          <p:blipFill>
            <a:blip r:embed="rId3">
              <a:lum bright="-6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06" t="64474" r="19473"/>
            <a:stretch>
              <a:fillRect/>
            </a:stretch>
          </p:blipFill>
          <p:spPr bwMode="auto">
            <a:xfrm>
              <a:off x="1763613" y="5188297"/>
              <a:ext cx="792163" cy="94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Introduction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black">
          <a:xfrm>
            <a:off x="3584575" y="3562350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  <a:cs typeface="Arial" charset="0"/>
              </a:rPr>
              <a:t>Basic </a:t>
            </a:r>
          </a:p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ea typeface="宋体" charset="-122"/>
                <a:cs typeface="Arial" charset="0"/>
              </a:rPr>
              <a:t>Functions</a:t>
            </a:r>
            <a:endParaRPr lang="en-US" altLang="zh-CN" sz="1600" b="1" dirty="0">
              <a:solidFill>
                <a:schemeClr val="bg1"/>
              </a:solidFill>
              <a:ea typeface="宋体" charset="-122"/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4191000"/>
            <a:ext cx="2543175" cy="1600200"/>
            <a:chOff x="457200" y="4191000"/>
            <a:chExt cx="2543175" cy="1600200"/>
          </a:xfrm>
        </p:grpSpPr>
        <p:sp>
          <p:nvSpPr>
            <p:cNvPr id="14339" name="AutoShape 3"/>
            <p:cNvSpPr>
              <a:spLocks noChangeArrowheads="1"/>
            </p:cNvSpPr>
            <p:nvPr/>
          </p:nvSpPr>
          <p:spPr bwMode="gray">
            <a:xfrm>
              <a:off x="457200" y="4191000"/>
              <a:ext cx="2543175" cy="1600200"/>
            </a:xfrm>
            <a:prstGeom prst="roundRect">
              <a:avLst>
                <a:gd name="adj" fmla="val 1269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AutoShape 5"/>
            <p:cNvSpPr>
              <a:spLocks noChangeArrowheads="1"/>
            </p:cNvSpPr>
            <p:nvPr/>
          </p:nvSpPr>
          <p:spPr bwMode="gray">
            <a:xfrm>
              <a:off x="511175" y="4619625"/>
              <a:ext cx="2408238" cy="11144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Text Box 18"/>
            <p:cNvSpPr txBox="1">
              <a:spLocks noChangeArrowheads="1"/>
            </p:cNvSpPr>
            <p:nvPr/>
          </p:nvSpPr>
          <p:spPr bwMode="white">
            <a:xfrm>
              <a:off x="912813" y="4214813"/>
              <a:ext cx="1651000" cy="30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FFFF"/>
                  </a:solidFill>
                  <a:ea typeface="宋体" charset="-122"/>
                  <a:cs typeface="Arial" charset="0"/>
                </a:rPr>
                <a:t>Test Online</a:t>
              </a:r>
              <a:endParaRPr lang="en-US" altLang="zh-CN" sz="2000" b="1" dirty="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gray">
            <a:xfrm>
              <a:off x="552450" y="4697413"/>
              <a:ext cx="2316163" cy="44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hangingPunct="0"/>
              <a:r>
                <a:rPr lang="en-US" altLang="zh-CN" sz="1600" b="1" dirty="0">
                  <a:solidFill>
                    <a:srgbClr val="000000"/>
                  </a:solidFill>
                  <a:ea typeface="宋体" charset="-122"/>
                  <a:cs typeface="Arial" charset="0"/>
                </a:rPr>
                <a:t>1</a:t>
              </a:r>
              <a:r>
                <a:rPr lang="en-US" altLang="zh-CN" sz="16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)</a:t>
              </a:r>
              <a:r>
                <a:rPr lang="zh-CN" altLang="en-US" sz="16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计时</a:t>
              </a:r>
              <a:r>
                <a:rPr lang="zh-CN" altLang="en-US" sz="1600" b="1" dirty="0">
                  <a:solidFill>
                    <a:srgbClr val="000000"/>
                  </a:solidFill>
                  <a:ea typeface="宋体" charset="-122"/>
                  <a:cs typeface="Arial" charset="0"/>
                </a:rPr>
                <a:t>在线做试卷</a:t>
              </a:r>
            </a:p>
            <a:p>
              <a:pPr eaLnBrk="0" hangingPunct="0"/>
              <a:r>
                <a:rPr lang="en-US" altLang="zh-CN" sz="1600" b="1" dirty="0">
                  <a:solidFill>
                    <a:srgbClr val="000000"/>
                  </a:solidFill>
                  <a:ea typeface="宋体" charset="-122"/>
                  <a:cs typeface="Arial" charset="0"/>
                </a:rPr>
                <a:t>2</a:t>
              </a:r>
              <a:r>
                <a:rPr lang="en-US" altLang="zh-CN" sz="16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)</a:t>
              </a:r>
              <a:r>
                <a:rPr lang="zh-CN" altLang="en-US" sz="16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保存试卷</a:t>
              </a:r>
              <a:endPara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14344" name="AutoShape 8"/>
          <p:cNvSpPr>
            <a:spLocks noChangeArrowheads="1"/>
          </p:cNvSpPr>
          <p:nvPr/>
        </p:nvSpPr>
        <p:spPr bwMode="gray">
          <a:xfrm>
            <a:off x="457200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gray">
          <a:xfrm>
            <a:off x="511175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white">
          <a:xfrm>
            <a:off x="552450" y="1852613"/>
            <a:ext cx="2447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Question Bank</a:t>
            </a:r>
            <a:endParaRPr lang="en-US" altLang="zh-CN" sz="20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gray">
          <a:xfrm>
            <a:off x="552450" y="2335213"/>
            <a:ext cx="23161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增加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题目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删除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题目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修改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题目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4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查询题库</a:t>
            </a:r>
            <a:endParaRPr lang="zh-CN" altLang="en-US" sz="1600" b="1" dirty="0">
              <a:solidFill>
                <a:srgbClr val="000000"/>
              </a:solidFill>
              <a:ea typeface="宋体" charset="-122"/>
              <a:cs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67425" y="4191000"/>
            <a:ext cx="2543175" cy="1974304"/>
            <a:chOff x="6067425" y="4191000"/>
            <a:chExt cx="2543175" cy="1600200"/>
          </a:xfrm>
        </p:grpSpPr>
        <p:sp>
          <p:nvSpPr>
            <p:cNvPr id="14348" name="AutoShape 12"/>
            <p:cNvSpPr>
              <a:spLocks noChangeArrowheads="1"/>
            </p:cNvSpPr>
            <p:nvPr/>
          </p:nvSpPr>
          <p:spPr bwMode="gray">
            <a:xfrm>
              <a:off x="6067425" y="4191000"/>
              <a:ext cx="2543175" cy="1600200"/>
            </a:xfrm>
            <a:prstGeom prst="roundRect">
              <a:avLst>
                <a:gd name="adj" fmla="val 12699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chemeClr val="hlink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gray">
            <a:xfrm>
              <a:off x="6121400" y="4619625"/>
              <a:ext cx="2408238" cy="11144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  <a:effectLst>
              <a:prstShdw prst="shdw18" dist="17961" dir="135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DEE7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Text Box 18"/>
            <p:cNvSpPr txBox="1">
              <a:spLocks noChangeArrowheads="1"/>
            </p:cNvSpPr>
            <p:nvPr/>
          </p:nvSpPr>
          <p:spPr bwMode="white">
            <a:xfrm>
              <a:off x="6067425" y="4214813"/>
              <a:ext cx="25431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rgbClr val="FFFFFF"/>
                  </a:solidFill>
                  <a:ea typeface="宋体" charset="-122"/>
                  <a:cs typeface="Arial" charset="0"/>
                </a:rPr>
                <a:t>Statistics Analysis</a:t>
              </a:r>
              <a:endParaRPr lang="en-US" altLang="zh-CN" sz="2000" b="1" dirty="0">
                <a:solidFill>
                  <a:srgbClr val="FFFFFF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14351" name="Text Box 9"/>
          <p:cNvSpPr txBox="1">
            <a:spLocks noChangeArrowheads="1"/>
          </p:cNvSpPr>
          <p:nvPr/>
        </p:nvSpPr>
        <p:spPr bwMode="gray">
          <a:xfrm>
            <a:off x="6162675" y="4697413"/>
            <a:ext cx="23161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教师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或管理员查看某份试卷各题难度分布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教师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或管理员查看题库各题难度分布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学生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查看历史成绩</a:t>
            </a:r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gray">
          <a:xfrm>
            <a:off x="6067425" y="1828800"/>
            <a:ext cx="2543175" cy="1949450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AutoShape 17"/>
          <p:cNvSpPr>
            <a:spLocks noChangeArrowheads="1"/>
          </p:cNvSpPr>
          <p:nvPr/>
        </p:nvSpPr>
        <p:spPr bwMode="gray">
          <a:xfrm>
            <a:off x="6121400" y="2257426"/>
            <a:ext cx="2408238" cy="130889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white">
          <a:xfrm>
            <a:off x="6067425" y="1852613"/>
            <a:ext cx="2543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FFFF"/>
                </a:solidFill>
                <a:ea typeface="宋体" charset="-122"/>
                <a:cs typeface="Arial" charset="0"/>
              </a:rPr>
              <a:t>Paper Management</a:t>
            </a:r>
            <a:endParaRPr lang="en-US" altLang="zh-CN" sz="2000" b="1" dirty="0">
              <a:solidFill>
                <a:srgbClr val="FFFFFF"/>
              </a:solidFill>
              <a:ea typeface="宋体" charset="-122"/>
              <a:cs typeface="Arial" charset="0"/>
            </a:endParaRPr>
          </a:p>
        </p:txBody>
      </p:sp>
      <p:sp>
        <p:nvSpPr>
          <p:cNvPr id="14355" name="Text Box 9"/>
          <p:cNvSpPr txBox="1">
            <a:spLocks noChangeArrowheads="1"/>
          </p:cNvSpPr>
          <p:nvPr/>
        </p:nvSpPr>
        <p:spPr bwMode="gray">
          <a:xfrm>
            <a:off x="6162675" y="2242880"/>
            <a:ext cx="23161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1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查看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试卷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2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生成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试卷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3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修改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未发布试卷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4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删除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试卷</a:t>
            </a:r>
          </a:p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5</a:t>
            </a:r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自动</a:t>
            </a:r>
            <a:r>
              <a:rPr lang="zh-CN" altLang="en-US" sz="1600" b="1" dirty="0">
                <a:solidFill>
                  <a:srgbClr val="000000"/>
                </a:solidFill>
                <a:ea typeface="宋体" charset="-122"/>
                <a:cs typeface="Arial" charset="0"/>
              </a:rPr>
              <a:t>生成试卷</a:t>
            </a:r>
          </a:p>
        </p:txBody>
      </p: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3095625" y="2438400"/>
            <a:ext cx="2819400" cy="2803525"/>
            <a:chOff x="1968" y="1488"/>
            <a:chExt cx="1776" cy="1766"/>
          </a:xfrm>
        </p:grpSpPr>
        <p:sp>
          <p:nvSpPr>
            <p:cNvPr id="14357" name="AutoShape 21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58" name="AutoShape 22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59" name="AutoShape 23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4360" name="AutoShape 24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ACD(Architecture Context Diagram)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8" y="5733256"/>
            <a:ext cx="7467600" cy="449536"/>
          </a:xfrm>
        </p:spPr>
        <p:txBody>
          <a:bodyPr/>
          <a:lstStyle/>
          <a:p>
            <a:pPr algn="ctr">
              <a:buSzPct val="90000"/>
            </a:pP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2000" b="1" dirty="0" smtClean="0">
                <a:ea typeface="宋体" charset="-122"/>
              </a:rPr>
              <a:t>ACD of our subsystem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890"/>
              </p:ext>
            </p:extLst>
          </p:nvPr>
        </p:nvGraphicFramePr>
        <p:xfrm>
          <a:off x="176072" y="1340768"/>
          <a:ext cx="8791855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SmartDraw" r:id="rId4" imgW="8647751" imgH="4672584" progId="SmartDraw.2">
                  <p:embed/>
                </p:oleObj>
              </mc:Choice>
              <mc:Fallback>
                <p:oleObj name="SmartDraw" r:id="rId4" imgW="8647751" imgH="4672584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72" y="1340768"/>
                        <a:ext cx="8791855" cy="417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Archetype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0" name="图片 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486002" cy="37865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544522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333333"/>
                </a:solidFill>
              </a:rPr>
              <a:t>注释：</a:t>
            </a:r>
            <a:r>
              <a:rPr lang="en-US" altLang="zh-CN" sz="2000" b="1" dirty="0" smtClean="0">
                <a:solidFill>
                  <a:srgbClr val="333333"/>
                </a:solidFill>
              </a:rPr>
              <a:t>Archetype</a:t>
            </a:r>
            <a:r>
              <a:rPr lang="en-US" altLang="zh-CN" sz="2000" b="1" dirty="0">
                <a:solidFill>
                  <a:srgbClr val="333333"/>
                </a:solidFill>
              </a:rPr>
              <a:t>(</a:t>
            </a:r>
            <a:r>
              <a:rPr lang="zh-CN" altLang="en-US" sz="2000" b="1" dirty="0">
                <a:solidFill>
                  <a:srgbClr val="333333"/>
                </a:solidFill>
              </a:rPr>
              <a:t>原始模型</a:t>
            </a:r>
            <a:r>
              <a:rPr lang="en-US" altLang="zh-CN" sz="2000" b="1" dirty="0">
                <a:solidFill>
                  <a:srgbClr val="333333"/>
                </a:solidFill>
              </a:rPr>
              <a:t>)</a:t>
            </a:r>
            <a:r>
              <a:rPr lang="zh-CN" altLang="en-US" sz="2000" b="1" dirty="0">
                <a:solidFill>
                  <a:srgbClr val="333333"/>
                </a:solidFill>
              </a:rPr>
              <a:t>的</a:t>
            </a:r>
            <a:r>
              <a:rPr lang="zh-CN" altLang="en-US" sz="2000" b="1" dirty="0" smtClean="0">
                <a:solidFill>
                  <a:srgbClr val="333333"/>
                </a:solidFill>
              </a:rPr>
              <a:t>概念</a:t>
            </a:r>
            <a:r>
              <a:rPr lang="en-US" altLang="zh-CN" sz="2000" b="1" dirty="0" smtClean="0">
                <a:solidFill>
                  <a:srgbClr val="333333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333333"/>
                </a:solidFill>
              </a:rPr>
              <a:t>是一个</a:t>
            </a:r>
            <a:r>
              <a:rPr lang="zh-CN" altLang="en-US" sz="2000" b="1" dirty="0">
                <a:solidFill>
                  <a:srgbClr val="333333"/>
                </a:solidFill>
              </a:rPr>
              <a:t>类或一个模式，描述了一个目标系统体系结构设计的核心抽象。</a:t>
            </a:r>
          </a:p>
          <a:p>
            <a:pPr algn="l"/>
            <a:endParaRPr lang="zh-CN" altLang="en-US" sz="20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Hierarchy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4111"/>
              </p:ext>
            </p:extLst>
          </p:nvPr>
        </p:nvGraphicFramePr>
        <p:xfrm>
          <a:off x="593349" y="1628800"/>
          <a:ext cx="8587163" cy="312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SmartDraw" r:id="rId4" imgW="9786553" imgH="3582266" progId="SmartDraw.2">
                  <p:embed/>
                </p:oleObj>
              </mc:Choice>
              <mc:Fallback>
                <p:oleObj name="SmartDraw" r:id="rId4" imgW="9786553" imgH="3582266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49" y="1628800"/>
                        <a:ext cx="8587163" cy="3124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1560" y="5318778"/>
            <a:ext cx="8424936" cy="630502"/>
            <a:chOff x="611560" y="5318778"/>
            <a:chExt cx="8424936" cy="630502"/>
          </a:xfrm>
        </p:grpSpPr>
        <p:grpSp>
          <p:nvGrpSpPr>
            <p:cNvPr id="49" name="组合 48"/>
            <p:cNvGrpSpPr/>
            <p:nvPr/>
          </p:nvGrpSpPr>
          <p:grpSpPr>
            <a:xfrm>
              <a:off x="4050982" y="5482555"/>
              <a:ext cx="1673146" cy="466725"/>
              <a:chOff x="3442510" y="4933230"/>
              <a:chExt cx="2857500" cy="466725"/>
            </a:xfrm>
          </p:grpSpPr>
          <p:grpSp>
            <p:nvGrpSpPr>
              <p:cNvPr id="50" name="Group 5"/>
              <p:cNvGrpSpPr>
                <a:grpSpLocks/>
              </p:cNvGrpSpPr>
              <p:nvPr/>
            </p:nvGrpSpPr>
            <p:grpSpPr bwMode="auto">
              <a:xfrm>
                <a:off x="3442510" y="4933230"/>
                <a:ext cx="2857500" cy="466725"/>
                <a:chOff x="752" y="1413"/>
                <a:chExt cx="1321" cy="294"/>
              </a:xfrm>
            </p:grpSpPr>
            <p:sp>
              <p:nvSpPr>
                <p:cNvPr id="52" name="AutoShape 6"/>
                <p:cNvSpPr>
                  <a:spLocks noChangeArrowheads="1"/>
                </p:cNvSpPr>
                <p:nvPr/>
              </p:nvSpPr>
              <p:spPr bwMode="gray">
                <a:xfrm>
                  <a:off x="752" y="1413"/>
                  <a:ext cx="1321" cy="29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79216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79216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659A1E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7"/>
                <p:cNvSpPr>
                  <a:spLocks noChangeArrowheads="1"/>
                </p:cNvSpPr>
                <p:nvPr/>
              </p:nvSpPr>
              <p:spPr bwMode="gray">
                <a:xfrm flipH="1">
                  <a:off x="2007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gray">
                <a:xfrm>
                  <a:off x="766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Text Box 18"/>
              <p:cNvSpPr txBox="1">
                <a:spLocks noChangeArrowheads="1"/>
              </p:cNvSpPr>
              <p:nvPr/>
            </p:nvSpPr>
            <p:spPr bwMode="white">
              <a:xfrm>
                <a:off x="3859959" y="4998318"/>
                <a:ext cx="2238375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 dirty="0" smtClean="0">
                    <a:solidFill>
                      <a:srgbClr val="F8F8F8"/>
                    </a:solidFill>
                    <a:ea typeface="宋体" charset="-122"/>
                    <a:cs typeface="Arial" charset="0"/>
                  </a:rPr>
                  <a:t>width = 5</a:t>
                </a:r>
                <a:endParaRPr lang="en-US" altLang="zh-CN" b="1" dirty="0">
                  <a:solidFill>
                    <a:srgbClr val="F8F8F8"/>
                  </a:solidFill>
                  <a:ea typeface="宋体" charset="-122"/>
                  <a:cs typeface="Arial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11560" y="5318778"/>
              <a:ext cx="8424936" cy="292224"/>
              <a:chOff x="251520" y="4733528"/>
              <a:chExt cx="8424936" cy="292224"/>
            </a:xfrm>
          </p:grpSpPr>
          <p:cxnSp>
            <p:nvCxnSpPr>
              <p:cNvPr id="8" name="直接箭头连接符 7"/>
              <p:cNvCxnSpPr/>
              <p:nvPr/>
            </p:nvCxnSpPr>
            <p:spPr bwMode="auto">
              <a:xfrm>
                <a:off x="251520" y="4869160"/>
                <a:ext cx="8424936" cy="0"/>
              </a:xfrm>
              <a:prstGeom prst="straightConnector1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 flipV="1">
                <a:off x="251520" y="4733528"/>
                <a:ext cx="0" cy="279648"/>
              </a:xfrm>
              <a:prstGeom prst="line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 flipV="1">
                <a:off x="8676456" y="4746104"/>
                <a:ext cx="0" cy="279648"/>
              </a:xfrm>
              <a:prstGeom prst="line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" name="组合 4"/>
          <p:cNvGrpSpPr/>
          <p:nvPr/>
        </p:nvGrpSpPr>
        <p:grpSpPr>
          <a:xfrm>
            <a:off x="107504" y="1782002"/>
            <a:ext cx="777552" cy="3456384"/>
            <a:chOff x="107504" y="1782002"/>
            <a:chExt cx="777552" cy="34563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07504" y="1782002"/>
              <a:ext cx="288032" cy="3384376"/>
              <a:chOff x="107504" y="1196752"/>
              <a:chExt cx="288032" cy="3384376"/>
            </a:xfrm>
          </p:grpSpPr>
          <p:cxnSp>
            <p:nvCxnSpPr>
              <p:cNvPr id="12" name="直接箭头连接符 11"/>
              <p:cNvCxnSpPr/>
              <p:nvPr/>
            </p:nvCxnSpPr>
            <p:spPr bwMode="auto">
              <a:xfrm>
                <a:off x="251520" y="1196752"/>
                <a:ext cx="0" cy="3384376"/>
              </a:xfrm>
              <a:prstGeom prst="straightConnector1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107504" y="1196752"/>
                <a:ext cx="262405" cy="0"/>
              </a:xfrm>
              <a:prstGeom prst="line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直接连接符 77"/>
              <p:cNvCxnSpPr/>
              <p:nvPr/>
            </p:nvCxnSpPr>
            <p:spPr bwMode="auto">
              <a:xfrm>
                <a:off x="133131" y="4581128"/>
                <a:ext cx="262405" cy="0"/>
              </a:xfrm>
              <a:prstGeom prst="line">
                <a:avLst/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9525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组合 29"/>
            <p:cNvGrpSpPr/>
            <p:nvPr/>
          </p:nvGrpSpPr>
          <p:grpSpPr>
            <a:xfrm>
              <a:off x="323528" y="3630896"/>
              <a:ext cx="561528" cy="1607490"/>
              <a:chOff x="336145" y="5404422"/>
              <a:chExt cx="622143" cy="1728192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336145" y="5404422"/>
                <a:ext cx="622143" cy="1728192"/>
                <a:chOff x="752" y="1413"/>
                <a:chExt cx="1321" cy="294"/>
              </a:xfrm>
            </p:grpSpPr>
            <p:sp>
              <p:nvSpPr>
                <p:cNvPr id="9222" name="AutoShape 6"/>
                <p:cNvSpPr>
                  <a:spLocks noChangeArrowheads="1"/>
                </p:cNvSpPr>
                <p:nvPr/>
              </p:nvSpPr>
              <p:spPr bwMode="gray">
                <a:xfrm>
                  <a:off x="752" y="1413"/>
                  <a:ext cx="1321" cy="29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79216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79216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>
                  <a:outerShdw dist="53882" dir="2700000" algn="ctr" rotWithShape="0">
                    <a:srgbClr val="292929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659A1E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9223" name="AutoShape 7"/>
                <p:cNvSpPr>
                  <a:spLocks noChangeArrowheads="1"/>
                </p:cNvSpPr>
                <p:nvPr/>
              </p:nvSpPr>
              <p:spPr bwMode="gray">
                <a:xfrm flipH="1">
                  <a:off x="2007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4" name="AutoShape 8"/>
                <p:cNvSpPr>
                  <a:spLocks noChangeArrowheads="1"/>
                </p:cNvSpPr>
                <p:nvPr/>
              </p:nvSpPr>
              <p:spPr bwMode="gray">
                <a:xfrm>
                  <a:off x="766" y="1457"/>
                  <a:ext cx="59" cy="204"/>
                </a:xfrm>
                <a:prstGeom prst="moon">
                  <a:avLst>
                    <a:gd name="adj" fmla="val 22032"/>
                  </a:avLst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FFFFFF">
                        <a:alpha val="84000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09351" y="5663063"/>
                <a:ext cx="461665" cy="12553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FFFF"/>
                    </a:solidFill>
                  </a:rPr>
                  <a:t>Depth = 3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6084168" y="1753946"/>
            <a:ext cx="1673146" cy="466725"/>
            <a:chOff x="3442510" y="4933230"/>
            <a:chExt cx="2857500" cy="466725"/>
          </a:xfrm>
        </p:grpSpPr>
        <p:grpSp>
          <p:nvGrpSpPr>
            <p:cNvPr id="89" name="Group 5"/>
            <p:cNvGrpSpPr>
              <a:grpSpLocks/>
            </p:cNvGrpSpPr>
            <p:nvPr/>
          </p:nvGrpSpPr>
          <p:grpSpPr bwMode="auto">
            <a:xfrm>
              <a:off x="3442510" y="4933230"/>
              <a:ext cx="2857500" cy="466725"/>
              <a:chOff x="752" y="1413"/>
              <a:chExt cx="1321" cy="294"/>
            </a:xfrm>
          </p:grpSpPr>
          <p:sp>
            <p:nvSpPr>
              <p:cNvPr id="91" name="AutoShape 6"/>
              <p:cNvSpPr>
                <a:spLocks noChangeArrowheads="1"/>
              </p:cNvSpPr>
              <p:nvPr/>
            </p:nvSpPr>
            <p:spPr bwMode="gray">
              <a:xfrm>
                <a:off x="752" y="1413"/>
                <a:ext cx="1321" cy="29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79216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659A1E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AutoShape 7"/>
              <p:cNvSpPr>
                <a:spLocks noChangeArrowheads="1"/>
              </p:cNvSpPr>
              <p:nvPr/>
            </p:nvSpPr>
            <p:spPr bwMode="gray">
              <a:xfrm flipH="1">
                <a:off x="2007" y="1457"/>
                <a:ext cx="59" cy="204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AutoShape 8"/>
              <p:cNvSpPr>
                <a:spLocks noChangeArrowheads="1"/>
              </p:cNvSpPr>
              <p:nvPr/>
            </p:nvSpPr>
            <p:spPr bwMode="gray">
              <a:xfrm>
                <a:off x="766" y="1457"/>
                <a:ext cx="59" cy="204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0" name="Text Box 18"/>
            <p:cNvSpPr txBox="1">
              <a:spLocks noChangeArrowheads="1"/>
            </p:cNvSpPr>
            <p:nvPr/>
          </p:nvSpPr>
          <p:spPr bwMode="white">
            <a:xfrm>
              <a:off x="3859959" y="4998318"/>
              <a:ext cx="2238375" cy="369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 err="1" smtClean="0">
                  <a:solidFill>
                    <a:srgbClr val="F8F8F8"/>
                  </a:solidFill>
                  <a:ea typeface="宋体" charset="-122"/>
                  <a:cs typeface="Arial" charset="0"/>
                </a:rPr>
                <a:t>fanout</a:t>
              </a:r>
              <a:r>
                <a:rPr lang="en-US" altLang="zh-CN" b="1" dirty="0" smtClean="0">
                  <a:solidFill>
                    <a:srgbClr val="F8F8F8"/>
                  </a:solidFill>
                  <a:ea typeface="宋体" charset="-122"/>
                  <a:cs typeface="Arial" charset="0"/>
                </a:rPr>
                <a:t> = 5</a:t>
              </a:r>
              <a:endParaRPr lang="en-US" altLang="zh-CN" b="1" dirty="0">
                <a:solidFill>
                  <a:srgbClr val="F8F8F8"/>
                </a:solidFill>
                <a:ea typeface="宋体" charset="-122"/>
                <a:cs typeface="Arial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29028" y="3962448"/>
            <a:ext cx="1673146" cy="466725"/>
            <a:chOff x="3442510" y="4933230"/>
            <a:chExt cx="2857500" cy="466725"/>
          </a:xfrm>
        </p:grpSpPr>
        <p:grpSp>
          <p:nvGrpSpPr>
            <p:cNvPr id="95" name="Group 5"/>
            <p:cNvGrpSpPr>
              <a:grpSpLocks/>
            </p:cNvGrpSpPr>
            <p:nvPr/>
          </p:nvGrpSpPr>
          <p:grpSpPr bwMode="auto">
            <a:xfrm>
              <a:off x="3442510" y="4933230"/>
              <a:ext cx="2857500" cy="466725"/>
              <a:chOff x="752" y="1413"/>
              <a:chExt cx="1321" cy="294"/>
            </a:xfrm>
          </p:grpSpPr>
          <p:sp>
            <p:nvSpPr>
              <p:cNvPr id="97" name="AutoShape 6"/>
              <p:cNvSpPr>
                <a:spLocks noChangeArrowheads="1"/>
              </p:cNvSpPr>
              <p:nvPr/>
            </p:nvSpPr>
            <p:spPr bwMode="gray">
              <a:xfrm>
                <a:off x="752" y="1413"/>
                <a:ext cx="1321" cy="29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79216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7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dist="53882" dir="2700000" algn="ctr" rotWithShape="0">
                  <a:srgbClr val="292929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rgbClr val="659A1E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AutoShape 7"/>
              <p:cNvSpPr>
                <a:spLocks noChangeArrowheads="1"/>
              </p:cNvSpPr>
              <p:nvPr/>
            </p:nvSpPr>
            <p:spPr bwMode="gray">
              <a:xfrm flipH="1">
                <a:off x="2007" y="1457"/>
                <a:ext cx="59" cy="204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AutoShape 8"/>
              <p:cNvSpPr>
                <a:spLocks noChangeArrowheads="1"/>
              </p:cNvSpPr>
              <p:nvPr/>
            </p:nvSpPr>
            <p:spPr bwMode="gray">
              <a:xfrm>
                <a:off x="766" y="1457"/>
                <a:ext cx="59" cy="204"/>
              </a:xfrm>
              <a:prstGeom prst="moon">
                <a:avLst>
                  <a:gd name="adj" fmla="val 22032"/>
                </a:avLst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  <a:alpha val="0"/>
                    </a:srgbClr>
                  </a:gs>
                  <a:gs pos="50000">
                    <a:srgbClr val="FFFFFF">
                      <a:alpha val="84000"/>
                    </a:srgbClr>
                  </a:gs>
                  <a:gs pos="100000">
                    <a:srgbClr val="FFFFFF">
                      <a:gamma/>
                      <a:shade val="46275"/>
                      <a:invGamma/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" name="Text Box 18"/>
            <p:cNvSpPr txBox="1">
              <a:spLocks noChangeArrowheads="1"/>
            </p:cNvSpPr>
            <p:nvPr/>
          </p:nvSpPr>
          <p:spPr bwMode="white">
            <a:xfrm>
              <a:off x="3859959" y="4998318"/>
              <a:ext cx="2238375" cy="369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 err="1" smtClean="0">
                  <a:solidFill>
                    <a:srgbClr val="F8F8F8"/>
                  </a:solidFill>
                  <a:ea typeface="宋体" charset="-122"/>
                  <a:cs typeface="Arial" charset="0"/>
                </a:rPr>
                <a:t>fanin</a:t>
              </a:r>
              <a:r>
                <a:rPr lang="en-US" altLang="zh-CN" b="1" dirty="0" smtClean="0">
                  <a:solidFill>
                    <a:srgbClr val="F8F8F8"/>
                  </a:solidFill>
                  <a:ea typeface="宋体" charset="-122"/>
                  <a:cs typeface="Arial" charset="0"/>
                </a:rPr>
                <a:t> = 1</a:t>
              </a:r>
              <a:endParaRPr lang="en-US" altLang="zh-CN" b="1" dirty="0">
                <a:solidFill>
                  <a:srgbClr val="F8F8F8"/>
                </a:solidFill>
                <a:ea typeface="宋体" charset="-122"/>
                <a:cs typeface="Arial" charset="0"/>
              </a:endParaRPr>
            </a:p>
          </p:txBody>
        </p:sp>
      </p:grp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2854448" y="2595127"/>
            <a:ext cx="1643866" cy="3198191"/>
            <a:chOff x="2832" y="1665"/>
            <a:chExt cx="1200" cy="2153"/>
          </a:xfrm>
        </p:grpSpPr>
        <p:grpSp>
          <p:nvGrpSpPr>
            <p:cNvPr id="40" name="Group 35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59" name="Group 36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63" name="Freeform 3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9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61" name="Freeform 40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Freeform 41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Text Box 42"/>
            <p:cNvSpPr txBox="1">
              <a:spLocks noChangeArrowheads="1"/>
            </p:cNvSpPr>
            <p:nvPr/>
          </p:nvSpPr>
          <p:spPr bwMode="gray">
            <a:xfrm rot="3925970">
              <a:off x="2991" y="3005"/>
              <a:ext cx="12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b="1" dirty="0" smtClean="0">
                  <a:solidFill>
                    <a:srgbClr val="FFFFFF"/>
                  </a:solidFill>
                  <a:ea typeface="宋体" charset="-122"/>
                </a:rPr>
                <a:t>Question Bank</a:t>
              </a:r>
              <a:endParaRPr lang="en-US" altLang="zh-CN" sz="2000" b="1" dirty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gray">
            <a:xfrm rot="3925970">
              <a:off x="3469" y="2652"/>
              <a:ext cx="5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 b="1" dirty="0" smtClean="0">
                  <a:solidFill>
                    <a:srgbClr val="FFFFFF"/>
                  </a:solidFill>
                  <a:ea typeface="宋体" charset="-122"/>
                </a:rPr>
                <a:t>Zoom In</a:t>
              </a:r>
              <a:endParaRPr lang="en-US" altLang="zh-CN" sz="1400" b="1" dirty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Oval 48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8" name="Group 49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55" name="Oval 5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5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7" name="Oval 5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8" name="Oval 5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Zoom In of </a:t>
            </a:r>
            <a:r>
              <a:rPr lang="en-US" altLang="zh-CN" sz="4000" dirty="0" err="1" smtClean="0">
                <a:ea typeface="宋体" charset="-122"/>
              </a:rPr>
              <a:t>QuestionBank</a:t>
            </a:r>
            <a:endParaRPr lang="en-US" altLang="zh-CN" sz="4000" dirty="0">
              <a:ea typeface="宋体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46639"/>
              </p:ext>
            </p:extLst>
          </p:nvPr>
        </p:nvGraphicFramePr>
        <p:xfrm>
          <a:off x="3042" y="1340768"/>
          <a:ext cx="5832648" cy="478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SmartDraw" r:id="rId4" imgW="5696892" imgH="4712589" progId="SmartDraw.2">
                  <p:embed/>
                </p:oleObj>
              </mc:Choice>
              <mc:Fallback>
                <p:oleObj name="SmartDraw" r:id="rId4" imgW="5696892" imgH="4712589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" y="1340768"/>
                        <a:ext cx="5832648" cy="4787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06463"/>
              </p:ext>
            </p:extLst>
          </p:nvPr>
        </p:nvGraphicFramePr>
        <p:xfrm>
          <a:off x="5383668" y="1268761"/>
          <a:ext cx="376033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SmartDraw" r:id="rId6" imgW="9786553" imgH="3582266" progId="SmartDraw.2">
                  <p:embed/>
                </p:oleObj>
              </mc:Choice>
              <mc:Fallback>
                <p:oleObj name="SmartDraw" r:id="rId6" imgW="9786553" imgH="3582266" progId="SmartDraw.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668" y="1268761"/>
                        <a:ext cx="3760332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Style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ltGray">
          <a:xfrm>
            <a:off x="1317820" y="5221649"/>
            <a:ext cx="6562852" cy="1015663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832000" y="5254772"/>
            <a:ext cx="60486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面向对象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  <a:cs typeface="Arial" charset="0"/>
              </a:rPr>
              <a:t>体系结构：</a:t>
            </a:r>
          </a:p>
          <a:p>
            <a:pPr algn="l" eaLnBrk="0" hangingPunct="0">
              <a:buClr>
                <a:srgbClr val="D7181F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宋体" charset="-122"/>
                <a:cs typeface="Arial" charset="0"/>
              </a:rPr>
              <a:t>系统的构件封装了数据和必须应用到该数据上的操作，构件间通过信息传递进行通信与合作。</a:t>
            </a:r>
          </a:p>
        </p:txBody>
      </p:sp>
      <p:pic>
        <p:nvPicPr>
          <p:cNvPr id="15" name="Picture 21" descr="YG_circ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72198"/>
            <a:ext cx="1481137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2"/>
          <p:cNvSpPr txBox="1">
            <a:spLocks noChangeArrowheads="1"/>
          </p:cNvSpPr>
          <p:nvPr/>
        </p:nvSpPr>
        <p:spPr bwMode="gray">
          <a:xfrm>
            <a:off x="405272" y="5512710"/>
            <a:ext cx="980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0000"/>
                </a:solidFill>
                <a:ea typeface="宋体" charset="-122"/>
                <a:cs typeface="Arial" charset="0"/>
              </a:rPr>
              <a:t>OOP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32344"/>
              </p:ext>
            </p:extLst>
          </p:nvPr>
        </p:nvGraphicFramePr>
        <p:xfrm>
          <a:off x="611560" y="1194792"/>
          <a:ext cx="835292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SmartDraw" r:id="rId5" imgW="8719512" imgH="6587732" progId="SmartDraw.2">
                  <p:embed/>
                </p:oleObj>
              </mc:Choice>
              <mc:Fallback>
                <p:oleObj name="SmartDraw" r:id="rId5" imgW="8719512" imgH="658773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4792"/>
                        <a:ext cx="8352928" cy="3962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2295577" y="2514574"/>
            <a:ext cx="1643866" cy="3198191"/>
            <a:chOff x="2832" y="1665"/>
            <a:chExt cx="1200" cy="2153"/>
          </a:xfrm>
        </p:grpSpPr>
        <p:grpSp>
          <p:nvGrpSpPr>
            <p:cNvPr id="23" name="Group 35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" name="Freeform 37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8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39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38" name="Freeform 40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DF5908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41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FFFFFF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" name="Text Box 42"/>
            <p:cNvSpPr txBox="1">
              <a:spLocks noChangeArrowheads="1"/>
            </p:cNvSpPr>
            <p:nvPr/>
          </p:nvSpPr>
          <p:spPr bwMode="gray">
            <a:xfrm rot="3925970">
              <a:off x="2991" y="3005"/>
              <a:ext cx="12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b="1" dirty="0" smtClean="0">
                  <a:solidFill>
                    <a:srgbClr val="FFFFFF"/>
                  </a:solidFill>
                  <a:ea typeface="宋体" charset="-122"/>
                </a:rPr>
                <a:t>Question Bank</a:t>
              </a:r>
              <a:endParaRPr lang="en-US" altLang="zh-CN" sz="2000" b="1" dirty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gray">
            <a:xfrm rot="3925970">
              <a:off x="3469" y="2652"/>
              <a:ext cx="5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 b="1" dirty="0" smtClean="0">
                  <a:solidFill>
                    <a:srgbClr val="FFFFFF"/>
                  </a:solidFill>
                  <a:ea typeface="宋体" charset="-122"/>
                </a:rPr>
                <a:t>Zoom In</a:t>
              </a:r>
              <a:endParaRPr lang="en-US" altLang="zh-CN" sz="1400" b="1" dirty="0">
                <a:solidFill>
                  <a:srgbClr val="FFFFFF"/>
                </a:solidFill>
                <a:ea typeface="宋体" charset="-122"/>
              </a:endParaRP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46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47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48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" name="Group 49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32" name="Oval 5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5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5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5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The class of </a:t>
            </a:r>
            <a:r>
              <a:rPr lang="en-US" altLang="zh-CN" sz="3600" dirty="0" err="1" smtClean="0">
                <a:ea typeface="宋体" charset="-122"/>
              </a:rPr>
              <a:t>QuestionBank</a:t>
            </a:r>
            <a:endParaRPr lang="en-US" altLang="zh-CN" sz="3600" dirty="0"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82350" y="4298427"/>
            <a:ext cx="4752528" cy="1386146"/>
            <a:chOff x="903288" y="4083050"/>
            <a:chExt cx="7021512" cy="1936750"/>
          </a:xfrm>
        </p:grpSpPr>
        <p:sp>
          <p:nvSpPr>
            <p:cNvPr id="16403" name="AutoShape 19"/>
            <p:cNvSpPr>
              <a:spLocks noChangeArrowheads="1"/>
            </p:cNvSpPr>
            <p:nvPr/>
          </p:nvSpPr>
          <p:spPr bwMode="ltGray">
            <a:xfrm>
              <a:off x="2376488" y="4397375"/>
              <a:ext cx="5548312" cy="1241425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895599" y="4538664"/>
              <a:ext cx="4700588" cy="1161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buClr>
                  <a:srgbClr val="D7181F"/>
                </a:buClr>
                <a:buFont typeface="Wingdings" pitchFamily="2" charset="2"/>
                <a:buNone/>
              </a:pPr>
              <a:r>
                <a:rPr lang="zh-CN" altLang="en-US" sz="16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将数据和对其的控制封装，并关联</a:t>
              </a:r>
              <a:r>
                <a:rPr lang="zh-CN" altLang="en-US" sz="1600" b="1" dirty="0">
                  <a:solidFill>
                    <a:srgbClr val="000000"/>
                  </a:solidFill>
                  <a:ea typeface="宋体" charset="-122"/>
                  <a:cs typeface="Arial" charset="0"/>
                </a:rPr>
                <a:t>到一个 图形页面以优美地显示出来</a:t>
              </a:r>
              <a:endParaRPr lang="en-US" altLang="zh-CN" sz="1600" b="1" dirty="0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  <p:pic>
          <p:nvPicPr>
            <p:cNvPr id="16405" name="Picture 21" descr="YG_circle0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8" y="4083050"/>
              <a:ext cx="1936750" cy="193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6" name="Text Box 22"/>
            <p:cNvSpPr txBox="1">
              <a:spLocks noChangeArrowheads="1"/>
            </p:cNvSpPr>
            <p:nvPr/>
          </p:nvSpPr>
          <p:spPr bwMode="gray">
            <a:xfrm>
              <a:off x="1211263" y="4732338"/>
              <a:ext cx="1289049" cy="46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 dirty="0" smtClean="0">
                  <a:solidFill>
                    <a:srgbClr val="000000"/>
                  </a:solidFill>
                  <a:ea typeface="宋体" charset="-122"/>
                  <a:cs typeface="Arial" charset="0"/>
                </a:rPr>
                <a:t>MVC</a:t>
              </a:r>
              <a:endParaRPr lang="en-US" altLang="zh-CN" sz="2000" b="1" dirty="0">
                <a:solidFill>
                  <a:srgbClr val="000000"/>
                </a:solidFill>
                <a:ea typeface="宋体" charset="-122"/>
                <a:cs typeface="Arial" charset="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4130"/>
              </p:ext>
            </p:extLst>
          </p:nvPr>
        </p:nvGraphicFramePr>
        <p:xfrm>
          <a:off x="6672003" y="1253635"/>
          <a:ext cx="2471997" cy="492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SmartDraw" r:id="rId5" imgW="1593529" imgH="4082692" progId="SmartDraw.2">
                  <p:embed/>
                </p:oleObj>
              </mc:Choice>
              <mc:Fallback>
                <p:oleObj name="SmartDraw" r:id="rId5" imgW="1593529" imgH="408269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03" y="1253635"/>
                        <a:ext cx="2471997" cy="4927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" y="1196752"/>
            <a:ext cx="6228184" cy="258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376" y="6505956"/>
            <a:ext cx="420624" cy="352044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10142" y="3946209"/>
            <a:ext cx="1872208" cy="2235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230</TotalTime>
  <Words>1425</Words>
  <Application>Microsoft Office PowerPoint</Application>
  <PresentationFormat>全屏显示(4:3)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574TGp_natural_light</vt:lpstr>
      <vt:lpstr>SmartDraw</vt:lpstr>
      <vt:lpstr>Red6 – Students Online Testing Subsystem System Design</vt:lpstr>
      <vt:lpstr>Contents</vt:lpstr>
      <vt:lpstr>Introduction</vt:lpstr>
      <vt:lpstr>ACD(Architecture Context Diagram)</vt:lpstr>
      <vt:lpstr>Archetype</vt:lpstr>
      <vt:lpstr>Hierarchy</vt:lpstr>
      <vt:lpstr>Zoom In of QuestionBank</vt:lpstr>
      <vt:lpstr>Style</vt:lpstr>
      <vt:lpstr>The class of QuestionBank</vt:lpstr>
      <vt:lpstr>Yii Framework</vt:lpstr>
      <vt:lpstr>Classical Flow of Yii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Red6 – Students Online Testing Subsystem System Design</dc:title>
  <dc:creator>Dlyma</dc:creator>
  <cp:lastModifiedBy>Dlyma</cp:lastModifiedBy>
  <cp:revision>51</cp:revision>
  <dcterms:created xsi:type="dcterms:W3CDTF">2012-05-06T07:04:42Z</dcterms:created>
  <dcterms:modified xsi:type="dcterms:W3CDTF">2012-05-08T14:55:01Z</dcterms:modified>
</cp:coreProperties>
</file>