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1" r:id="rId9"/>
    <p:sldId id="262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9299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1671-2649-407B-A1BA-DD11B9F06DF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0D9E-93D0-46AB-A93C-BDD68B7A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quantity increased across many categories in 2017</a:t>
            </a:r>
          </a:p>
          <a:p>
            <a:r>
              <a:rPr lang="en-US" dirty="0"/>
              <a:t>Accessories fairly same units sold but gross margin rate grew significantly in 2017</a:t>
            </a:r>
          </a:p>
          <a:p>
            <a:r>
              <a:rPr lang="en-US" dirty="0"/>
              <a:t>Sandals and tank-tops sold more units but decreased in gross margin rate in 2017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80D9E-93D0-46AB-A93C-BDD68B7A9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60D4-063A-4C65-A8D9-5D704959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2" y="1045385"/>
            <a:ext cx="8522746" cy="281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68C45-DEAF-441B-B0A9-0EEFB2EED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Autofit/>
          </a:bodyPr>
          <a:lstStyle/>
          <a:p>
            <a:r>
              <a:rPr lang="en-US" sz="6000" dirty="0"/>
              <a:t>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BA203-D85E-47BA-8289-DE4C61A6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775988"/>
          </a:xfrm>
        </p:spPr>
        <p:txBody>
          <a:bodyPr>
            <a:noAutofit/>
          </a:bodyPr>
          <a:lstStyle/>
          <a:p>
            <a:r>
              <a:rPr lang="en-US" sz="2000" dirty="0"/>
              <a:t>Butterfly Sharp Shooters</a:t>
            </a:r>
          </a:p>
          <a:p>
            <a:r>
              <a:rPr lang="en-US" sz="2000" dirty="0"/>
              <a:t>Gazelle B, Elfie H, John N, Venessa Y</a:t>
            </a:r>
          </a:p>
        </p:txBody>
      </p:sp>
    </p:spTree>
    <p:extLst>
      <p:ext uri="{BB962C8B-B14F-4D97-AF65-F5344CB8AC3E}">
        <p14:creationId xmlns:p14="http://schemas.microsoft.com/office/powerpoint/2010/main" val="17718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BE6E-E338-4A4D-AF60-CB4F58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6CFD-F411-4236-A103-36BB3D3B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964780"/>
            <a:ext cx="9542857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28EC3-4545-4B59-955F-7D46068B5769}"/>
              </a:ext>
            </a:extLst>
          </p:cNvPr>
          <p:cNvSpPr txBox="1"/>
          <p:nvPr/>
        </p:nvSpPr>
        <p:spPr>
          <a:xfrm>
            <a:off x="1371600" y="4654449"/>
            <a:ext cx="926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gross margin rate and plot bar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595AF-22C2-4A52-A183-794B5D1F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190879"/>
            <a:ext cx="9552381" cy="16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720F2-EACA-406F-94D6-4FF322B54057}"/>
              </a:ext>
            </a:extLst>
          </p:cNvPr>
          <p:cNvSpPr txBox="1"/>
          <p:nvPr/>
        </p:nvSpPr>
        <p:spPr>
          <a:xfrm>
            <a:off x="1366837" y="2783913"/>
            <a:ext cx="74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quantity sold and plot pie chart: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DCBFC-AAB1-49C3-A886-08B14C78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4" y="1684897"/>
            <a:ext cx="6047619" cy="1123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4D506-7448-4C37-85FE-AB0E8D6E4AF8}"/>
              </a:ext>
            </a:extLst>
          </p:cNvPr>
          <p:cNvSpPr txBox="1"/>
          <p:nvPr/>
        </p:nvSpPr>
        <p:spPr>
          <a:xfrm>
            <a:off x="1371600" y="1283110"/>
            <a:ext cx="722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clean up data: </a:t>
            </a:r>
          </a:p>
        </p:txBody>
      </p:sp>
    </p:spTree>
    <p:extLst>
      <p:ext uri="{BB962C8B-B14F-4D97-AF65-F5344CB8AC3E}">
        <p14:creationId xmlns:p14="http://schemas.microsoft.com/office/powerpoint/2010/main" val="33717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1FD2-7087-42EF-8489-8A73A51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1685-1434-49FF-B308-7D8EDCB34C47}"/>
              </a:ext>
            </a:extLst>
          </p:cNvPr>
          <p:cNvSpPr txBox="1"/>
          <p:nvPr/>
        </p:nvSpPr>
        <p:spPr>
          <a:xfrm>
            <a:off x="1371600" y="1987034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bar graph: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323D7-A05A-4DEA-BD31-C4FF82FD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5887"/>
            <a:ext cx="8914286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D3DB-21C7-4854-88C0-35B8F8C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11D6F-ABD6-4604-8D79-7B237DAC3A8B}"/>
              </a:ext>
            </a:extLst>
          </p:cNvPr>
          <p:cNvSpPr txBox="1"/>
          <p:nvPr/>
        </p:nvSpPr>
        <p:spPr>
          <a:xfrm>
            <a:off x="1371600" y="1885890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line graph: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5EC23B-BF32-4F5A-AC40-B425A270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25006"/>
            <a:ext cx="9398967" cy="39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A77-9624-43E2-AC5B-6F1E4C4C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C312-76CA-4B0D-8F77-D1BB0463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2BBAB-20E6-4363-BF2A-8E14CA17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61" y="1587141"/>
            <a:ext cx="4037678" cy="44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606C-E2F8-498F-8C27-BC8E493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Message:</a:t>
            </a:r>
            <a:br>
              <a:rPr lang="en-US" dirty="0"/>
            </a:br>
            <a:r>
              <a:rPr lang="en-US" dirty="0"/>
              <a:t>Hurley’s 2016 and 2017 sales performance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9474-06DD-46A4-A673-AB688CB8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Identify the most popular categories based on quantity sold – pie chart</a:t>
            </a:r>
          </a:p>
          <a:p>
            <a:r>
              <a:rPr lang="en-US" sz="2400" dirty="0"/>
              <a:t>Identify the highest margin categories to focus on producing for the upcoming holiday season – bar graph</a:t>
            </a:r>
          </a:p>
          <a:p>
            <a:r>
              <a:rPr lang="en-US" sz="2400" dirty="0"/>
              <a:t>Sales performance by store locations – bar graph</a:t>
            </a:r>
          </a:p>
          <a:p>
            <a:r>
              <a:rPr lang="en-US" sz="2400" dirty="0"/>
              <a:t>Whether or not to reduce the promotions in order to drive higher gross margin </a:t>
            </a:r>
          </a:p>
          <a:p>
            <a:pPr lvl="1"/>
            <a:r>
              <a:rPr lang="en-US" sz="2400" dirty="0"/>
              <a:t>The relationship between gross margin rate vs. gross margin dollars</a:t>
            </a:r>
          </a:p>
          <a:p>
            <a:r>
              <a:rPr lang="en-US" sz="2400" dirty="0"/>
              <a:t>Quantity sold in men’s and women’s over the past 3 years– line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80B3-8FF6-4BEB-B1B5-93FD9143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68B5-11E1-4378-946B-8340E65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T-shirts and boardshorts are the most popular items </a:t>
            </a:r>
          </a:p>
          <a:p>
            <a:r>
              <a:rPr lang="en-US" sz="2800" dirty="0"/>
              <a:t>T-shirts and boardshorts have the highest margin</a:t>
            </a:r>
          </a:p>
          <a:p>
            <a:r>
              <a:rPr lang="en-US" sz="2800" dirty="0"/>
              <a:t>The Bakersfield store have too many promotions that negatively impact gross margin rate</a:t>
            </a:r>
          </a:p>
          <a:p>
            <a:r>
              <a:rPr lang="en-US" sz="2800" dirty="0"/>
              <a:t>Women’s have higher sales quantity than men’s</a:t>
            </a:r>
          </a:p>
        </p:txBody>
      </p:sp>
    </p:spTree>
    <p:extLst>
      <p:ext uri="{BB962C8B-B14F-4D97-AF65-F5344CB8AC3E}">
        <p14:creationId xmlns:p14="http://schemas.microsoft.com/office/powerpoint/2010/main" val="35415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5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6" name="Picture 4" descr="https://raw.githubusercontent.com/elfiehu/Butterfly-Sharp-Shooters/Gazelle/Data_Analytics/top_categories_2016.png">
            <a:extLst>
              <a:ext uri="{FF2B5EF4-FFF2-40B4-BE49-F238E27FC236}">
                <a16:creationId xmlns:a16="http://schemas.microsoft.com/office/drawing/2014/main" id="{B3D77EE4-9CE6-4301-86E8-09D8164D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3" y="291146"/>
            <a:ext cx="7095004" cy="70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8E641-A29B-4624-8FB2-F0081CEE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797" y="8001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2016</a:t>
            </a:r>
          </a:p>
        </p:txBody>
      </p:sp>
      <p:sp>
        <p:nvSpPr>
          <p:cNvPr id="1037" name="Content Placeholder 1032">
            <a:extLst>
              <a:ext uri="{FF2B5EF4-FFF2-40B4-BE49-F238E27FC236}">
                <a16:creationId xmlns:a16="http://schemas.microsoft.com/office/drawing/2014/main" id="{7A09A344-2490-4443-AF85-F094F44A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raw.githubusercontent.com/elfiehu/Butterfly-Sharp-Shooters/Gazelle/Data_Analytics/top_categories_2017.png">
            <a:extLst>
              <a:ext uri="{FF2B5EF4-FFF2-40B4-BE49-F238E27FC236}">
                <a16:creationId xmlns:a16="http://schemas.microsoft.com/office/drawing/2014/main" id="{44E8F1F2-B04E-44A5-89AC-ABC3A034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5" y="238864"/>
            <a:ext cx="7153972" cy="70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A3EFA-59AC-4BF1-B8F6-2139EB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2017</a:t>
            </a:r>
          </a:p>
        </p:txBody>
      </p:sp>
    </p:spTree>
    <p:extLst>
      <p:ext uri="{BB962C8B-B14F-4D97-AF65-F5344CB8AC3E}">
        <p14:creationId xmlns:p14="http://schemas.microsoft.com/office/powerpoint/2010/main" val="14489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02DC1-F467-4F2B-9301-B6302C6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23" y="1495428"/>
            <a:ext cx="5156594" cy="433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1F6D-9EDC-49AB-8924-E24A9626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3" y="1495425"/>
            <a:ext cx="5203008" cy="432890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F2EE72-537F-4423-B245-28B7E1A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39" y="500269"/>
            <a:ext cx="9601200" cy="1485900"/>
          </a:xfrm>
        </p:spPr>
        <p:txBody>
          <a:bodyPr/>
          <a:lstStyle/>
          <a:p>
            <a:r>
              <a:rPr lang="en-US" dirty="0"/>
              <a:t>Top Margin Categories</a:t>
            </a:r>
          </a:p>
        </p:txBody>
      </p:sp>
    </p:spTree>
    <p:extLst>
      <p:ext uri="{BB962C8B-B14F-4D97-AF65-F5344CB8AC3E}">
        <p14:creationId xmlns:p14="http://schemas.microsoft.com/office/powerpoint/2010/main" val="17140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87C69EF0-AFD4-4918-9B5D-EFEDB6CC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1500247"/>
            <a:ext cx="5692471" cy="535812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38A69F8-D6D6-47B0-B921-E627B0AF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025" y="1500247"/>
            <a:ext cx="6008975" cy="535812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FBE458B-AE89-41AC-B023-DF47C291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487017"/>
            <a:ext cx="9601200" cy="1485900"/>
          </a:xfrm>
        </p:spPr>
        <p:txBody>
          <a:bodyPr/>
          <a:lstStyle/>
          <a:p>
            <a:r>
              <a:rPr lang="en-US" dirty="0"/>
              <a:t>Margins vs Quantity</a:t>
            </a:r>
          </a:p>
        </p:txBody>
      </p:sp>
    </p:spTree>
    <p:extLst>
      <p:ext uri="{BB962C8B-B14F-4D97-AF65-F5344CB8AC3E}">
        <p14:creationId xmlns:p14="http://schemas.microsoft.com/office/powerpoint/2010/main" val="21673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21231-86A1-4A3B-9FBB-694CFED4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2" y="26936"/>
            <a:ext cx="4982817" cy="3321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31E72E8-60EA-442C-B975-B71DDFF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66" y="3509433"/>
            <a:ext cx="4982817" cy="33183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6A3FB-12BA-480B-A5C2-7D077CFE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cap="all" dirty="0"/>
              <a:t>Location vs. Margin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9AE472-226B-46AB-BD05-84D8AA63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Davenport and San Jose stores have the highest gross margins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their gross margin rate has reduced from 2016 to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1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BD43-0EC6-4BDC-87D4-B7E4510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</a:t>
            </a:r>
            <a:r>
              <a:rPr lang="en-US"/>
              <a:t>by Division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E98A0-A417-4DCB-915F-2C382501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947" y="1428750"/>
            <a:ext cx="7284013" cy="5249677"/>
          </a:xfrm>
        </p:spPr>
      </p:pic>
    </p:spTree>
    <p:extLst>
      <p:ext uri="{BB962C8B-B14F-4D97-AF65-F5344CB8AC3E}">
        <p14:creationId xmlns:p14="http://schemas.microsoft.com/office/powerpoint/2010/main" val="1084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269</TotalTime>
  <Words>295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Sales performance analysis</vt:lpstr>
      <vt:lpstr>Core Message: Hurley’s 2016 and 2017 sales performance   </vt:lpstr>
      <vt:lpstr>Hypotheses</vt:lpstr>
      <vt:lpstr>Most Popular Categories in 2016</vt:lpstr>
      <vt:lpstr>Most Popular Categories in 2017</vt:lpstr>
      <vt:lpstr>Top Margin Categories</vt:lpstr>
      <vt:lpstr>Margins vs Quantity</vt:lpstr>
      <vt:lpstr>Location vs. Margin</vt:lpstr>
      <vt:lpstr>Quantity by Division</vt:lpstr>
      <vt:lpstr>Codes used…</vt:lpstr>
      <vt:lpstr>Codes used…</vt:lpstr>
      <vt:lpstr>Codes used…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</dc:title>
  <dc:creator>Hu, Elfie</dc:creator>
  <cp:lastModifiedBy>Hu, Elfie</cp:lastModifiedBy>
  <cp:revision>44</cp:revision>
  <dcterms:created xsi:type="dcterms:W3CDTF">2018-03-16T01:50:51Z</dcterms:created>
  <dcterms:modified xsi:type="dcterms:W3CDTF">2018-03-17T20:17:39Z</dcterms:modified>
</cp:coreProperties>
</file>