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1" r:id="rId9"/>
    <p:sldId id="262" r:id="rId10"/>
    <p:sldId id="26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9299" autoAdjust="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A1671-2649-407B-A1BA-DD11B9F06DF6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80D9E-93D0-46AB-A93C-BDD68B7A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quantity increased across many categories in 2017</a:t>
            </a:r>
          </a:p>
          <a:p>
            <a:r>
              <a:rPr lang="en-US" dirty="0"/>
              <a:t>Accessories fairly same units sold but gross margin rate grew significantly in 2017</a:t>
            </a:r>
          </a:p>
          <a:p>
            <a:r>
              <a:rPr lang="en-US" dirty="0"/>
              <a:t>Sandals and tank-tops sold more units but decreased in gross margin rate in 2017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80D9E-93D0-46AB-A93C-BDD68B7A9C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13B41-AC9B-4E61-BEED-FF4C168A894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60D4-063A-4C65-A8D9-5D7049596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32" y="1045385"/>
            <a:ext cx="8522746" cy="2812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68C45-DEAF-441B-B0A9-0EEFB2EED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4484772"/>
            <a:ext cx="10869750" cy="1237298"/>
          </a:xfrm>
        </p:spPr>
        <p:txBody>
          <a:bodyPr>
            <a:noAutofit/>
          </a:bodyPr>
          <a:lstStyle/>
          <a:p>
            <a:r>
              <a:rPr lang="en-US" sz="6000" dirty="0"/>
              <a:t>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BA203-D85E-47BA-8289-DE4C61A65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30" y="5722070"/>
            <a:ext cx="10869750" cy="5090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Butterfly Sharp Shooters</a:t>
            </a:r>
          </a:p>
          <a:p>
            <a:r>
              <a:rPr lang="en-US" dirty="0"/>
              <a:t>Gazelle B, Elfie H, John N, Venessa Y</a:t>
            </a:r>
          </a:p>
        </p:txBody>
      </p:sp>
    </p:spTree>
    <p:extLst>
      <p:ext uri="{BB962C8B-B14F-4D97-AF65-F5344CB8AC3E}">
        <p14:creationId xmlns:p14="http://schemas.microsoft.com/office/powerpoint/2010/main" val="17718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BE6E-E338-4A4D-AF60-CB4F5845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E6CFD-F411-4236-A103-36BB3D3B4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4964780"/>
            <a:ext cx="9542857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28EC3-4545-4B59-955F-7D46068B5769}"/>
              </a:ext>
            </a:extLst>
          </p:cNvPr>
          <p:cNvSpPr txBox="1"/>
          <p:nvPr/>
        </p:nvSpPr>
        <p:spPr>
          <a:xfrm>
            <a:off x="1371600" y="4654449"/>
            <a:ext cx="9269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gross margin rate and plot bar graph: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595AF-22C2-4A52-A183-794B5D1F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3190879"/>
            <a:ext cx="9552381" cy="16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720F2-EACA-406F-94D6-4FF322B54057}"/>
              </a:ext>
            </a:extLst>
          </p:cNvPr>
          <p:cNvSpPr txBox="1"/>
          <p:nvPr/>
        </p:nvSpPr>
        <p:spPr>
          <a:xfrm>
            <a:off x="1366837" y="2783913"/>
            <a:ext cx="749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highest quantity sold and plot pie chart: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5DCBFC-AAB1-49C3-A886-08B14C789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4" y="1684897"/>
            <a:ext cx="6047619" cy="1123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4D506-7448-4C37-85FE-AB0E8D6E4AF8}"/>
              </a:ext>
            </a:extLst>
          </p:cNvPr>
          <p:cNvSpPr txBox="1"/>
          <p:nvPr/>
        </p:nvSpPr>
        <p:spPr>
          <a:xfrm>
            <a:off x="1371600" y="1283110"/>
            <a:ext cx="722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clean up data: </a:t>
            </a:r>
          </a:p>
        </p:txBody>
      </p:sp>
    </p:spTree>
    <p:extLst>
      <p:ext uri="{BB962C8B-B14F-4D97-AF65-F5344CB8AC3E}">
        <p14:creationId xmlns:p14="http://schemas.microsoft.com/office/powerpoint/2010/main" val="33717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1FD2-7087-42EF-8489-8A73A512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41685-1434-49FF-B308-7D8EDCB34C47}"/>
              </a:ext>
            </a:extLst>
          </p:cNvPr>
          <p:cNvSpPr txBox="1"/>
          <p:nvPr/>
        </p:nvSpPr>
        <p:spPr>
          <a:xfrm>
            <a:off x="1371600" y="1987034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bar graph: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323D7-A05A-4DEA-BD31-C4FF82FD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5887"/>
            <a:ext cx="8914286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D3DB-21C7-4854-88C0-35B8F8CC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used…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11D6F-ABD6-4604-8D79-7B237DAC3A8B}"/>
              </a:ext>
            </a:extLst>
          </p:cNvPr>
          <p:cNvSpPr txBox="1"/>
          <p:nvPr/>
        </p:nvSpPr>
        <p:spPr>
          <a:xfrm>
            <a:off x="1371600" y="1885890"/>
            <a:ext cx="960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sort categories/items by gross margin rate for 2016 and 2017, plot line graph: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5EC23B-BF32-4F5A-AC40-B425A2703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2425006"/>
            <a:ext cx="9398967" cy="39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5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A77-9624-43E2-AC5B-6F1E4C4C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C312-76CA-4B0D-8F77-D1BB0463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455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606C-E2F8-498F-8C27-BC8E493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Message:</a:t>
            </a:r>
            <a:br>
              <a:rPr lang="en-US" dirty="0"/>
            </a:br>
            <a:r>
              <a:rPr lang="en-US" dirty="0"/>
              <a:t>Hurley’s 2016 and 2017 sales performance 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9474-06DD-46A4-A673-AB688CB8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Identify the most popular categories based on quantity sold – pie chart</a:t>
            </a:r>
          </a:p>
          <a:p>
            <a:r>
              <a:rPr lang="en-US" sz="2400" dirty="0"/>
              <a:t>Identify the highest margin categories to focus on producing for the upcoming holiday season – bar graph</a:t>
            </a:r>
          </a:p>
          <a:p>
            <a:r>
              <a:rPr lang="en-US" sz="2400" dirty="0"/>
              <a:t>Sales performance by store locations – bar graph</a:t>
            </a:r>
          </a:p>
          <a:p>
            <a:r>
              <a:rPr lang="en-US" sz="2400" dirty="0"/>
              <a:t>Whether or not to reduce the promotions in order to drive higher gross margin </a:t>
            </a:r>
          </a:p>
          <a:p>
            <a:pPr lvl="1"/>
            <a:r>
              <a:rPr lang="en-US" sz="2400" dirty="0"/>
              <a:t>The relationship between gross margin rate vs. gross margin dollars</a:t>
            </a:r>
          </a:p>
          <a:p>
            <a:r>
              <a:rPr lang="en-US" sz="2400" dirty="0"/>
              <a:t>Quantity sold in men’s and women’s over the past 3 years– line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80B3-8FF6-4BEB-B1B5-93FD9143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68B5-11E1-4378-946B-8340E65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T-shirts and boardshorts are the most popular items </a:t>
            </a:r>
          </a:p>
          <a:p>
            <a:r>
              <a:rPr lang="en-US" sz="2800" dirty="0"/>
              <a:t>T-shirts and boardshorts have the highest margin</a:t>
            </a:r>
          </a:p>
          <a:p>
            <a:r>
              <a:rPr lang="en-US" sz="2800" dirty="0"/>
              <a:t>The Bakersfield store have to many promotions that negatively impact gross margin rate</a:t>
            </a:r>
          </a:p>
          <a:p>
            <a:r>
              <a:rPr lang="en-US" sz="2800" dirty="0"/>
              <a:t>Women’s have higher sales quantity than men’s</a:t>
            </a:r>
          </a:p>
        </p:txBody>
      </p:sp>
    </p:spTree>
    <p:extLst>
      <p:ext uri="{BB962C8B-B14F-4D97-AF65-F5344CB8AC3E}">
        <p14:creationId xmlns:p14="http://schemas.microsoft.com/office/powerpoint/2010/main" val="35415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75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6" name="Picture 4" descr="https://raw.githubusercontent.com/elfiehu/Butterfly-Sharp-Shooters/Gazelle/Data_Analytics/top_categories_2016.png">
            <a:extLst>
              <a:ext uri="{FF2B5EF4-FFF2-40B4-BE49-F238E27FC236}">
                <a16:creationId xmlns:a16="http://schemas.microsoft.com/office/drawing/2014/main" id="{B3D77EE4-9CE6-4301-86E8-09D8164D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93" y="291146"/>
            <a:ext cx="7095004" cy="70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8E641-A29B-4624-8FB2-F0081CEE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797" y="8001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dirty="0"/>
              <a:t>Most Popular Categories in 2016</a:t>
            </a:r>
          </a:p>
        </p:txBody>
      </p:sp>
      <p:sp>
        <p:nvSpPr>
          <p:cNvPr id="1037" name="Content Placeholder 1032">
            <a:extLst>
              <a:ext uri="{FF2B5EF4-FFF2-40B4-BE49-F238E27FC236}">
                <a16:creationId xmlns:a16="http://schemas.microsoft.com/office/drawing/2014/main" id="{7A09A344-2490-4443-AF85-F094F44A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7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raw.githubusercontent.com/elfiehu/Butterfly-Sharp-Shooters/Gazelle/Data_Analytics/top_categories_2017.png">
            <a:extLst>
              <a:ext uri="{FF2B5EF4-FFF2-40B4-BE49-F238E27FC236}">
                <a16:creationId xmlns:a16="http://schemas.microsoft.com/office/drawing/2014/main" id="{44E8F1F2-B04E-44A5-89AC-ABC3A034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5" y="238864"/>
            <a:ext cx="7153972" cy="70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9A3EFA-59AC-4BF1-B8F6-2139EB34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sz="3400" dirty="0"/>
              <a:t>Most Popular Categories in 2017</a:t>
            </a:r>
          </a:p>
        </p:txBody>
      </p:sp>
    </p:spTree>
    <p:extLst>
      <p:ext uri="{BB962C8B-B14F-4D97-AF65-F5344CB8AC3E}">
        <p14:creationId xmlns:p14="http://schemas.microsoft.com/office/powerpoint/2010/main" val="14489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02DC1-F467-4F2B-9301-B6302C6F9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23" y="1495428"/>
            <a:ext cx="5156594" cy="4331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091F6D-9EDC-49AB-8924-E24A9626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3" y="1495425"/>
            <a:ext cx="5203008" cy="432890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F2EE72-537F-4423-B245-28B7E1AE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39" y="500269"/>
            <a:ext cx="9601200" cy="1485900"/>
          </a:xfrm>
        </p:spPr>
        <p:txBody>
          <a:bodyPr/>
          <a:lstStyle/>
          <a:p>
            <a:r>
              <a:rPr lang="en-US" dirty="0"/>
              <a:t>Top Margin Categories</a:t>
            </a:r>
          </a:p>
        </p:txBody>
      </p:sp>
    </p:spTree>
    <p:extLst>
      <p:ext uri="{BB962C8B-B14F-4D97-AF65-F5344CB8AC3E}">
        <p14:creationId xmlns:p14="http://schemas.microsoft.com/office/powerpoint/2010/main" val="171408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87C69EF0-AFD4-4918-9B5D-EFEDB6CC4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95" y="1500247"/>
            <a:ext cx="5692471" cy="5358129"/>
          </a:xfrm>
          <a:prstGeom prst="rect">
            <a:avLst/>
          </a:prstGeo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838A69F8-D6D6-47B0-B921-E627B0AF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025" y="1500247"/>
            <a:ext cx="6008975" cy="535812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FBE458B-AE89-41AC-B023-DF47C291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487017"/>
            <a:ext cx="9601200" cy="1485900"/>
          </a:xfrm>
        </p:spPr>
        <p:txBody>
          <a:bodyPr/>
          <a:lstStyle/>
          <a:p>
            <a:r>
              <a:rPr lang="en-US" dirty="0"/>
              <a:t>Margins vs Quantity</a:t>
            </a:r>
          </a:p>
        </p:txBody>
      </p:sp>
    </p:spTree>
    <p:extLst>
      <p:ext uri="{BB962C8B-B14F-4D97-AF65-F5344CB8AC3E}">
        <p14:creationId xmlns:p14="http://schemas.microsoft.com/office/powerpoint/2010/main" val="216739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21231-86A1-4A3B-9FBB-694CFED4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62" y="26936"/>
            <a:ext cx="4982817" cy="332163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31E72E8-60EA-442C-B975-B71DDFF87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66" y="3509433"/>
            <a:ext cx="4982817" cy="331836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6A3FB-12BA-480B-A5C2-7D077CFE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cap="all" dirty="0"/>
              <a:t>Location vs. Margin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9AE472-226B-46AB-BD05-84D8AA631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Davenport and San Jose stores have the highest gross margins in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their gross margin rate has reduced from 2016 to 2017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913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BD43-0EC6-4BDC-87D4-B7E4510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Quantity </a:t>
            </a:r>
            <a:r>
              <a:rPr lang="en-US"/>
              <a:t>by Division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FE98A0-A417-4DCB-915F-2C382501C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947" y="1428750"/>
            <a:ext cx="7284013" cy="5249677"/>
          </a:xfrm>
        </p:spPr>
      </p:pic>
    </p:spTree>
    <p:extLst>
      <p:ext uri="{BB962C8B-B14F-4D97-AF65-F5344CB8AC3E}">
        <p14:creationId xmlns:p14="http://schemas.microsoft.com/office/powerpoint/2010/main" val="108466411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251</TotalTime>
  <Words>298</Words>
  <Application>Microsoft Office PowerPoint</Application>
  <PresentationFormat>Widescreen</PresentationFormat>
  <Paragraphs>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Sales performance analysis</vt:lpstr>
      <vt:lpstr>Core Message: Hurley’s 2016 and 2017 sales performance   </vt:lpstr>
      <vt:lpstr>Hypotheses</vt:lpstr>
      <vt:lpstr>Most Popular Categories in 2016</vt:lpstr>
      <vt:lpstr>Most Popular Categories in 2017</vt:lpstr>
      <vt:lpstr>Top Margin Categories</vt:lpstr>
      <vt:lpstr>Margins vs Quantity</vt:lpstr>
      <vt:lpstr>Location vs. Margin</vt:lpstr>
      <vt:lpstr>Quantity by Division</vt:lpstr>
      <vt:lpstr>Codes used…</vt:lpstr>
      <vt:lpstr>Codes used…</vt:lpstr>
      <vt:lpstr>Codes used…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</dc:title>
  <dc:creator>Hu, Elfie</dc:creator>
  <cp:lastModifiedBy>Hu, Elfie</cp:lastModifiedBy>
  <cp:revision>38</cp:revision>
  <dcterms:created xsi:type="dcterms:W3CDTF">2018-03-16T01:50:51Z</dcterms:created>
  <dcterms:modified xsi:type="dcterms:W3CDTF">2018-03-17T19:32:15Z</dcterms:modified>
</cp:coreProperties>
</file>