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53db35d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53db35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e53db35d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53db35d6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53db35d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233" name="Google Shape;233;g4e53db35d6_1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53db35d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e53db35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e53db35d6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590856fe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590856f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e590856fe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e590856fe_2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e590856f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e590856fe_2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53db35d6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53db35d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288" name="Google Shape;288;g4e53db35d6_1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53db35d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53db35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4e53db35d6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53db35d6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53db35d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328" name="Google Shape;328;g4e53db35d6_1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e53db35d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e53db35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e53db35d6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e590856fe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e590856f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e590856fe_0_3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b8e2d68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b8e2d6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</a:t>
            </a:r>
            <a:r>
              <a:rPr lang="fr-FR"/>
              <a:t>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62" name="Google Shape;62;g4db8e2d688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590856f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4e590856fe_0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53db35d6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53db35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76" name="Google Shape;76;g4e53db35d6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590856fe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590856f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e590856fe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590856fe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590856f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e590856fe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590856fe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590856f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e590856fe_0_2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90856fe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90856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e590856fe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53db35d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53db35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Introduction du projet(Adrian)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L’architecture du projet + des outils utilisé dans le projet: docker(minio + portainer + elasticsearch + kibana) + spark + tensorflow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Expliquer l’architecture en plus haut niveau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Register des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plus détaillé sur le processus de  registre des données en système distribute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L’apprentissage(Hao)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Expliquer un peu sur des algorithmes de réseaux neurons(Le all-connected layer et le CNN), et expliquer 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Ajouter des nouvelles données(Mohamed)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-FR"/>
              <a:t>Présentation du projet(pas décidé)</a:t>
            </a:r>
            <a:endParaRPr b="1"/>
          </a:p>
        </p:txBody>
      </p:sp>
      <p:sp>
        <p:nvSpPr>
          <p:cNvPr id="166" name="Google Shape;166;g4e53db35d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54d2ad5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54d2ad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e54d2ad52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>
  <p:cSld name="Diapositive de titr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4" name="Google Shape;14;p2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 rot="-5400000">
            <a:off x="4399012" y="-842760"/>
            <a:ext cx="3923411" cy="5593663"/>
          </a:xfrm>
          <a:custGeom>
            <a:rect b="b" l="l" r="r" t="t"/>
            <a:pathLst>
              <a:path extrusionOk="0" h="5593663" w="391958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6825055" y="-469057"/>
            <a:ext cx="1874105" cy="2802782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>
            <a:off x="7319312" y="360679"/>
            <a:ext cx="1872209" cy="1816159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74" y="369979"/>
            <a:ext cx="2817778" cy="61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:\serv_com\01_CHARTE-INSA-Rennes\2014\08_Modèles-PPT\Triangle-bas.eps" id="20" name="Google Shape;20;p2"/>
          <p:cNvPicPr preferRelativeResize="0"/>
          <p:nvPr/>
        </p:nvPicPr>
        <p:blipFill rotWithShape="1">
          <a:blip r:embed="rId3">
            <a:alphaModFix/>
          </a:blip>
          <a:srcRect b="42646" l="0" r="0" t="0"/>
          <a:stretch/>
        </p:blipFill>
        <p:spPr>
          <a:xfrm>
            <a:off x="3419871" y="6353714"/>
            <a:ext cx="2088233" cy="50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1" y="221949"/>
            <a:ext cx="1365908" cy="2960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 rot="-5400000">
            <a:off x="7004517" y="-797387"/>
            <a:ext cx="1342487" cy="2933821"/>
          </a:xfrm>
          <a:custGeom>
            <a:rect b="b" l="l" r="r" t="t"/>
            <a:pathLst>
              <a:path extrusionOk="0" h="4187832" w="2165734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8415064" y="-184611"/>
            <a:ext cx="542117" cy="917174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-5400000">
            <a:off x="8490797" y="9746"/>
            <a:ext cx="623545" cy="68427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S:\serv_com\01_CHARTE-INSA-Rennes\2014\08_Modèles-PPT\Triangle-bas.eps" id="29" name="Google Shape;29;p3"/>
          <p:cNvPicPr preferRelativeResize="0"/>
          <p:nvPr/>
        </p:nvPicPr>
        <p:blipFill rotWithShape="1">
          <a:blip r:embed="rId3">
            <a:alphaModFix/>
          </a:blip>
          <a:srcRect b="42646" l="0" r="0" t="0"/>
          <a:stretch/>
        </p:blipFill>
        <p:spPr>
          <a:xfrm>
            <a:off x="1619671" y="6614550"/>
            <a:ext cx="1008113" cy="2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thales alenia space&quot;" id="31" name="Google Shape;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41" y="610654"/>
            <a:ext cx="1008112" cy="40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>
  <p:cSld name="Diapositive de tit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" y="868398"/>
            <a:ext cx="4356000" cy="4633207"/>
            <a:chOff x="-25" y="868398"/>
            <a:chExt cx="4356000" cy="4633207"/>
          </a:xfrm>
        </p:grpSpPr>
        <p:sp>
          <p:nvSpPr>
            <p:cNvPr id="36" name="Google Shape;36;p5"/>
            <p:cNvSpPr/>
            <p:nvPr/>
          </p:nvSpPr>
          <p:spPr>
            <a:xfrm rot="5400000">
              <a:off x="-67225" y="1078405"/>
              <a:ext cx="4490400" cy="43560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-47751" y="916248"/>
              <a:ext cx="4248600" cy="4152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5"/>
          <p:cNvSpPr/>
          <p:nvPr/>
        </p:nvSpPr>
        <p:spPr>
          <a:xfrm rot="-5400000">
            <a:off x="4400926" y="-840846"/>
            <a:ext cx="3919583" cy="5593663"/>
          </a:xfrm>
          <a:custGeom>
            <a:rect b="b" l="l" r="r" t="t"/>
            <a:pathLst>
              <a:path extrusionOk="0" h="5593663" w="391958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6825898" y="-473553"/>
            <a:ext cx="1877758" cy="2808122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7319287" y="360613"/>
            <a:ext cx="1872300" cy="1816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74" y="369979"/>
            <a:ext cx="2817778" cy="61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:\serv_com\01_CHARTE-INSA-Rennes\2014\08_Modèles-PPT\Triangle-bas.eps" id="42" name="Google Shape;42;p5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3419871" y="6353714"/>
            <a:ext cx="2088231" cy="50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1" y="221949"/>
            <a:ext cx="1365908" cy="2960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 rot="-5400000">
            <a:off x="7003214" y="-796352"/>
            <a:ext cx="1342755" cy="2931482"/>
          </a:xfrm>
          <a:custGeom>
            <a:rect b="b" l="l" r="r" t="t"/>
            <a:pathLst>
              <a:path extrusionOk="0" h="4187832" w="2165734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-5400000">
            <a:off x="8413148" y="-183368"/>
            <a:ext cx="542789" cy="914016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-5400000">
            <a:off x="8490882" y="9806"/>
            <a:ext cx="623400" cy="684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S:\serv_com\01_CHARTE-INSA-Rennes\2014\08_Modèles-PPT\Triangle-bas.eps" id="50" name="Google Shape;50;p6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1619671" y="6614550"/>
            <a:ext cx="1008114" cy="243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thales alenia space&quot;"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41" y="610654"/>
            <a:ext cx="1008112" cy="40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279400" y="6550637"/>
            <a:ext cx="645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24/01/2019					</a:t>
            </a: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24328" y="6165304"/>
            <a:ext cx="1496415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24328" y="6165304"/>
            <a:ext cx="1496415" cy="6206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13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2843808" y="4240045"/>
            <a:ext cx="6048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Soutenance Projet Intégrateur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5SDBD – Mega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Adrian MEGA, Hao HU, Mohamed EL FILALI </a:t>
            </a:r>
            <a:endParaRPr/>
          </a:p>
        </p:txBody>
      </p:sp>
      <p:pic>
        <p:nvPicPr>
          <p:cNvPr descr="RÃ©sultat de recherche d'images pour &quot;thales alenia space&quot;"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2175948"/>
            <a:ext cx="3096345" cy="125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Enregistrement des données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449825" y="1470063"/>
            <a:ext cx="3310300" cy="3585563"/>
            <a:chOff x="449825" y="1470063"/>
            <a:chExt cx="3310300" cy="3585563"/>
          </a:xfrm>
        </p:grpSpPr>
        <p:sp>
          <p:nvSpPr>
            <p:cNvPr id="206" name="Google Shape;206;p16"/>
            <p:cNvSpPr/>
            <p:nvPr/>
          </p:nvSpPr>
          <p:spPr>
            <a:xfrm>
              <a:off x="449825" y="2902425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(Master)</a:t>
              </a:r>
              <a:endParaRPr b="1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564925" y="14700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 1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(Worker)</a:t>
              </a:r>
              <a:endParaRPr b="1"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564925" y="33453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 3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(Worker)</a:t>
              </a:r>
              <a:endParaRPr b="1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564925" y="4362925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 4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(Worker)</a:t>
              </a:r>
              <a:endParaRPr b="1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537875" y="2413588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 2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(Worker)</a:t>
              </a:r>
              <a:endParaRPr b="1"/>
            </a:p>
          </p:txBody>
        </p:sp>
        <p:sp>
          <p:nvSpPr>
            <p:cNvPr id="211" name="Google Shape;211;p16"/>
            <p:cNvSpPr/>
            <p:nvPr/>
          </p:nvSpPr>
          <p:spPr>
            <a:xfrm rot="5400000">
              <a:off x="1993613" y="2990925"/>
              <a:ext cx="363300" cy="515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3848936" y="1470063"/>
            <a:ext cx="1808339" cy="3585563"/>
            <a:chOff x="3848936" y="1470063"/>
            <a:chExt cx="1808339" cy="3585563"/>
          </a:xfrm>
        </p:grpSpPr>
        <p:sp>
          <p:nvSpPr>
            <p:cNvPr id="213" name="Google Shape;213;p16"/>
            <p:cNvSpPr/>
            <p:nvPr/>
          </p:nvSpPr>
          <p:spPr>
            <a:xfrm>
              <a:off x="4462075" y="14700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1</a:t>
              </a:r>
              <a:endParaRPr b="1">
                <a:solidFill>
                  <a:srgbClr val="3D85C6"/>
                </a:solidFill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401550" y="4362925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4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435025" y="2413588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2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401550" y="33453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3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 rot="5400000">
              <a:off x="4014499" y="1584513"/>
              <a:ext cx="193200" cy="463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 rot="5400000">
              <a:off x="4008999" y="2528038"/>
              <a:ext cx="193200" cy="463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5400000">
              <a:off x="3984236" y="3459813"/>
              <a:ext cx="193200" cy="463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5400000">
              <a:off x="4014511" y="4477375"/>
              <a:ext cx="193200" cy="463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389975" y="1394413"/>
            <a:ext cx="1314900" cy="1482963"/>
            <a:chOff x="389975" y="1394413"/>
            <a:chExt cx="1314900" cy="1482963"/>
          </a:xfrm>
        </p:grpSpPr>
        <p:sp>
          <p:nvSpPr>
            <p:cNvPr id="222" name="Google Shape;222;p16"/>
            <p:cNvSpPr/>
            <p:nvPr/>
          </p:nvSpPr>
          <p:spPr>
            <a:xfrm>
              <a:off x="389975" y="1394413"/>
              <a:ext cx="1314900" cy="692700"/>
            </a:xfrm>
            <a:prstGeom prst="roundRect">
              <a:avLst>
                <a:gd fmla="val 16667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FFFFF"/>
                  </a:solidFill>
                </a:rPr>
                <a:t>Host</a:t>
              </a:r>
              <a:endParaRPr b="1" sz="16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FFFFF"/>
                  </a:solidFill>
                </a:rPr>
                <a:t>pyspark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 rot="10800000">
              <a:off x="942720" y="2162775"/>
              <a:ext cx="209400" cy="714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3146225" y="2902413"/>
            <a:ext cx="4867275" cy="3092200"/>
            <a:chOff x="3146225" y="2902413"/>
            <a:chExt cx="4867275" cy="3092200"/>
          </a:xfrm>
        </p:grpSpPr>
        <p:sp>
          <p:nvSpPr>
            <p:cNvPr id="225" name="Google Shape;225;p16"/>
            <p:cNvSpPr/>
            <p:nvPr/>
          </p:nvSpPr>
          <p:spPr>
            <a:xfrm>
              <a:off x="6386900" y="5301913"/>
              <a:ext cx="1626600" cy="6927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3F3F3"/>
                  </a:solidFill>
                </a:rPr>
                <a:t>Elasticsearch</a:t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542750" y="2902413"/>
              <a:ext cx="1314900" cy="692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CC0000"/>
                  </a:solidFill>
                </a:rPr>
                <a:t>Kibana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flipH="1" rot="10800000">
              <a:off x="3146225" y="5169400"/>
              <a:ext cx="2644500" cy="6372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7095495" y="4226825"/>
              <a:ext cx="209400" cy="714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2" name="Google Shape;242;p17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/>
              <a:t>Sommaire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3. Apprentissage supervisé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42750" y="1565525"/>
            <a:ext cx="7993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Des informations: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CNN (Convolutional Neural Network)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AlexNet (le meilleur algorithme en ImageNet 2012), 8 layers.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TensorFlow + Keras 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Taille de données entrainement:</a:t>
            </a: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 20000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Temps d'entraînement:</a:t>
            </a: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 un peu plus de 20min pour 8 epochs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825" y="1413125"/>
            <a:ext cx="3472674" cy="1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22959" l="6059" r="0" t="13122"/>
          <a:stretch/>
        </p:blipFill>
        <p:spPr>
          <a:xfrm>
            <a:off x="5478350" y="3505200"/>
            <a:ext cx="3629875" cy="1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3. Apprentissage supervisé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3" name="Google Shape;2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50" y="3913500"/>
            <a:ext cx="6768675" cy="20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965350" y="3669325"/>
            <a:ext cx="637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Input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1690775" y="36693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Conv1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2577900" y="36693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Conv2</a:t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3636075" y="36693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Conv3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4694250" y="36693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Conv4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5493750" y="36693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Conv5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6145250" y="549937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dense 1</a:t>
            </a:r>
            <a:endParaRPr sz="1200"/>
          </a:p>
        </p:txBody>
      </p:sp>
      <p:sp>
        <p:nvSpPr>
          <p:cNvPr id="271" name="Google Shape;271;p19"/>
          <p:cNvSpPr txBox="1"/>
          <p:nvPr/>
        </p:nvSpPr>
        <p:spPr>
          <a:xfrm>
            <a:off x="6468500" y="3992725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dense 2</a:t>
            </a:r>
            <a:endParaRPr sz="1200"/>
          </a:p>
        </p:txBody>
      </p:sp>
      <p:sp>
        <p:nvSpPr>
          <p:cNvPr id="272" name="Google Shape;272;p19"/>
          <p:cNvSpPr txBox="1"/>
          <p:nvPr/>
        </p:nvSpPr>
        <p:spPr>
          <a:xfrm>
            <a:off x="7379150" y="4209250"/>
            <a:ext cx="79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softmax</a:t>
            </a:r>
            <a:endParaRPr sz="1200"/>
          </a:p>
        </p:txBody>
      </p:sp>
      <p:sp>
        <p:nvSpPr>
          <p:cNvPr id="273" name="Google Shape;273;p19"/>
          <p:cNvSpPr txBox="1"/>
          <p:nvPr/>
        </p:nvSpPr>
        <p:spPr>
          <a:xfrm>
            <a:off x="3183575" y="3217488"/>
            <a:ext cx="2121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AlexNet (2012)</a:t>
            </a:r>
            <a:endParaRPr b="1" sz="1800"/>
          </a:p>
        </p:txBody>
      </p:sp>
      <p:sp>
        <p:nvSpPr>
          <p:cNvPr id="274" name="Google Shape;274;p19"/>
          <p:cNvSpPr txBox="1"/>
          <p:nvPr/>
        </p:nvSpPr>
        <p:spPr>
          <a:xfrm>
            <a:off x="905800" y="1414125"/>
            <a:ext cx="6701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</a:t>
            </a:r>
            <a:r>
              <a:rPr lang="fr-FR"/>
              <a:t>défauts</a:t>
            </a:r>
            <a:r>
              <a:rPr lang="fr-FR"/>
              <a:t> pour le “All-connected Layer(Core Layer)” en classification d’images: 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Beaucoup trop </a:t>
            </a:r>
            <a:r>
              <a:rPr b="1" lang="fr-FR"/>
              <a:t>de </a:t>
            </a:r>
            <a:r>
              <a:rPr b="1" lang="fr-FR"/>
              <a:t>paramètres</a:t>
            </a:r>
            <a:r>
              <a:rPr b="1" lang="fr-FR"/>
              <a:t> !!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Plus de temps de calcul -&gt; pas possible d’</a:t>
            </a:r>
            <a:r>
              <a:rPr lang="fr-FR"/>
              <a:t>ajouter plus de couches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facile de “overfitting”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3. Apprentissage supervisé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777900" y="1082725"/>
            <a:ext cx="71706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</a:t>
            </a:r>
            <a:r>
              <a:rPr lang="fr-FR"/>
              <a:t>aramètres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training set: 20000, test set: 1000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epoch 8, </a:t>
            </a:r>
            <a:r>
              <a:rPr lang="fr-FR"/>
              <a:t>fonction</a:t>
            </a:r>
            <a:r>
              <a:rPr lang="fr-FR"/>
              <a:t> de loss: </a:t>
            </a:r>
            <a:r>
              <a:rPr lang="fr-FR"/>
              <a:t>categorical_crossentropy, optimizer: SGD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résultat: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80.7% de rate d’accuracy pour des données validations.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81.9% de rate d’accuracy pour des données test.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21048" r="0" t="40198"/>
          <a:stretch/>
        </p:blipFill>
        <p:spPr>
          <a:xfrm>
            <a:off x="773650" y="2770138"/>
            <a:ext cx="7596702" cy="3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. Ajout de nouvelles données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22"/>
          <p:cNvGrpSpPr/>
          <p:nvPr/>
        </p:nvGrpSpPr>
        <p:grpSpPr>
          <a:xfrm>
            <a:off x="1917413" y="1470063"/>
            <a:ext cx="6096088" cy="4524550"/>
            <a:chOff x="1917413" y="1470063"/>
            <a:chExt cx="6096088" cy="4524550"/>
          </a:xfrm>
        </p:grpSpPr>
        <p:sp>
          <p:nvSpPr>
            <p:cNvPr id="307" name="Google Shape;307;p22"/>
            <p:cNvSpPr/>
            <p:nvPr/>
          </p:nvSpPr>
          <p:spPr>
            <a:xfrm>
              <a:off x="2555813" y="2856550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/>
                <a:t>Spark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/>
                <a:t>(Master)</a:t>
              </a:r>
              <a:endParaRPr b="1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462075" y="14700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1</a:t>
              </a:r>
              <a:endParaRPr b="1">
                <a:solidFill>
                  <a:srgbClr val="3D85C6"/>
                </a:solidFill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401550" y="4362925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4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435025" y="2413588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2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401550" y="33453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3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386900" y="5301913"/>
              <a:ext cx="1626600" cy="6927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3F3F3"/>
                  </a:solidFill>
                </a:rPr>
                <a:t>Elasticsearch</a:t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 rot="5400000">
              <a:off x="1993613" y="2990925"/>
              <a:ext cx="363300" cy="515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542750" y="2902413"/>
              <a:ext cx="1314900" cy="692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CC0000"/>
                  </a:solidFill>
                </a:rPr>
                <a:t>Kibana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 rot="5400000">
              <a:off x="3948624" y="2970988"/>
              <a:ext cx="193200" cy="463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 flipH="1" rot="10800000">
              <a:off x="3066575" y="3791575"/>
              <a:ext cx="3201900" cy="2163600"/>
            </a:xfrm>
            <a:prstGeom prst="bentArrow">
              <a:avLst>
                <a:gd fmla="val 7730" name="adj1"/>
                <a:gd fmla="val 14293" name="adj2"/>
                <a:gd fmla="val 10670" name="adj3"/>
                <a:gd fmla="val 1779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7095495" y="4226825"/>
              <a:ext cx="209400" cy="714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" name="Google Shape;3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66913"/>
            <a:ext cx="1592300" cy="11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/>
          <p:nvPr/>
        </p:nvSpPr>
        <p:spPr>
          <a:xfrm>
            <a:off x="362300" y="4360025"/>
            <a:ext cx="1449900" cy="5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Classifieur.h5</a:t>
            </a:r>
            <a:endParaRPr/>
          </a:p>
        </p:txBody>
      </p:sp>
      <p:grpSp>
        <p:nvGrpSpPr>
          <p:cNvPr id="320" name="Google Shape;320;p22"/>
          <p:cNvGrpSpPr/>
          <p:nvPr/>
        </p:nvGrpSpPr>
        <p:grpSpPr>
          <a:xfrm>
            <a:off x="429800" y="2442325"/>
            <a:ext cx="1314900" cy="1724700"/>
            <a:chOff x="429800" y="2442325"/>
            <a:chExt cx="1314900" cy="1724700"/>
          </a:xfrm>
        </p:grpSpPr>
        <p:sp>
          <p:nvSpPr>
            <p:cNvPr id="321" name="Google Shape;321;p22"/>
            <p:cNvSpPr/>
            <p:nvPr/>
          </p:nvSpPr>
          <p:spPr>
            <a:xfrm>
              <a:off x="429800" y="2902413"/>
              <a:ext cx="1314900" cy="692700"/>
            </a:xfrm>
            <a:prstGeom prst="roundRect">
              <a:avLst>
                <a:gd fmla="val 16667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FFFFF"/>
                  </a:solidFill>
                </a:rPr>
                <a:t>Host</a:t>
              </a:r>
              <a:endParaRPr b="1" sz="16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</a:rPr>
                <a:t>Keras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rot="10800000">
              <a:off x="1035799" y="2442325"/>
              <a:ext cx="174900" cy="378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999799" y="3788125"/>
              <a:ext cx="174900" cy="378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2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5. Démonstration &amp; Conclusion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loupe png&quot;"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173709"/>
            <a:ext cx="4572000" cy="29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>
            <a:off x="3543060" y="2204810"/>
            <a:ext cx="491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5400" cap="none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Aperçu du Projet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5. Démonstration &amp; Conclusion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learning png&quot;"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2752" y="1811288"/>
            <a:ext cx="3235424" cy="32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 txBox="1"/>
          <p:nvPr/>
        </p:nvSpPr>
        <p:spPr>
          <a:xfrm>
            <a:off x="2559400" y="2032700"/>
            <a:ext cx="6537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Travail sur un projet de grande envergure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Application des connaissances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Portainer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Manipulation de grosses données (TensorFlow + Keras)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Des algorithmes sur Deep Learning</a:t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</a:t>
            </a:r>
            <a:r>
              <a:rPr b="1" lang="fr-FR" sz="1800">
                <a:solidFill>
                  <a:schemeClr val="lt1"/>
                </a:solidFill>
              </a:rPr>
              <a:t>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/>
        </p:nvSpPr>
        <p:spPr>
          <a:xfrm>
            <a:off x="2843808" y="4240045"/>
            <a:ext cx="6048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fr-F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Merci pour votre attention 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Soutenance Projet Intégrateur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Adrian MEGA, Hao HU, Mohamed EL FILALI </a:t>
            </a:r>
            <a:endParaRPr/>
          </a:p>
        </p:txBody>
      </p:sp>
      <p:pic>
        <p:nvPicPr>
          <p:cNvPr descr="RÃ©sultat de recherche d'images pour &quot;thales alenia space&quot;" id="364" name="Google Shape;3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2175948"/>
            <a:ext cx="3096345" cy="125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ctr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fr-FR"/>
              <a:t>Architecture du projet</a:t>
            </a:r>
            <a:endParaRPr/>
          </a:p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179512" y="1196751"/>
            <a:ext cx="8784900" cy="5040600"/>
          </a:xfrm>
          <a:prstGeom prst="ellipse">
            <a:avLst/>
          </a:prstGeom>
          <a:noFill/>
          <a:ln cap="flat" cmpd="sng" w="57150">
            <a:solidFill>
              <a:srgbClr val="004D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Ã©sultat de recherche d'images pour &quot;minio&quot;"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316" y="2616432"/>
            <a:ext cx="1264131" cy="296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97" name="Google Shape;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27" y="4028592"/>
            <a:ext cx="676740" cy="67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98" name="Google Shape;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858" y="4028592"/>
            <a:ext cx="676740" cy="67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99" name="Google Shape;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858" y="3185577"/>
            <a:ext cx="676740" cy="67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100" name="Google Shape;1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082" y="3179606"/>
            <a:ext cx="676740" cy="67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elasticsearch&quot;" id="101" name="Google Shape;101;p10"/>
          <p:cNvPicPr preferRelativeResize="0"/>
          <p:nvPr/>
        </p:nvPicPr>
        <p:blipFill rotWithShape="1">
          <a:blip r:embed="rId5">
            <a:alphaModFix/>
          </a:blip>
          <a:srcRect b="0" l="22342" r="3208" t="0"/>
          <a:stretch/>
        </p:blipFill>
        <p:spPr>
          <a:xfrm>
            <a:off x="3318190" y="3573016"/>
            <a:ext cx="2492473" cy="892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Ã©e" id="102" name="Google Shape;10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4140" y="278092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kibana&quot;" id="103" name="Google Shape;10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025" y="4850241"/>
            <a:ext cx="1358729" cy="1243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spark open source&quot;" id="104" name="Google Shape;10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60945" y="2165680"/>
            <a:ext cx="1279231" cy="680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05" name="Google Shape;105;p10"/>
          <p:cNvPicPr preferRelativeResize="0"/>
          <p:nvPr/>
        </p:nvPicPr>
        <p:blipFill rotWithShape="1">
          <a:blip r:embed="rId9">
            <a:alphaModFix/>
          </a:blip>
          <a:srcRect b="0" l="14734" r="17920" t="0"/>
          <a:stretch/>
        </p:blipFill>
        <p:spPr>
          <a:xfrm>
            <a:off x="6700562" y="3282809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06" name="Google Shape;106;p10"/>
          <p:cNvPicPr preferRelativeResize="0"/>
          <p:nvPr/>
        </p:nvPicPr>
        <p:blipFill rotWithShape="1">
          <a:blip r:embed="rId9">
            <a:alphaModFix/>
          </a:blip>
          <a:srcRect b="0" l="14734" r="17920" t="0"/>
          <a:stretch/>
        </p:blipFill>
        <p:spPr>
          <a:xfrm>
            <a:off x="7569384" y="3282809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07" name="Google Shape;107;p10"/>
          <p:cNvPicPr preferRelativeResize="0"/>
          <p:nvPr/>
        </p:nvPicPr>
        <p:blipFill rotWithShape="1">
          <a:blip r:embed="rId9">
            <a:alphaModFix/>
          </a:blip>
          <a:srcRect b="0" l="14734" r="17920" t="0"/>
          <a:stretch/>
        </p:blipFill>
        <p:spPr>
          <a:xfrm>
            <a:off x="7569384" y="4024842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08" name="Google Shape;108;p10"/>
          <p:cNvPicPr preferRelativeResize="0"/>
          <p:nvPr/>
        </p:nvPicPr>
        <p:blipFill rotWithShape="1">
          <a:blip r:embed="rId9">
            <a:alphaModFix/>
          </a:blip>
          <a:srcRect b="0" l="14734" r="17920" t="0"/>
          <a:stretch/>
        </p:blipFill>
        <p:spPr>
          <a:xfrm>
            <a:off x="6700561" y="4024842"/>
            <a:ext cx="819040" cy="85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/>
          <p:nvPr/>
        </p:nvSpPr>
        <p:spPr>
          <a:xfrm>
            <a:off x="2699792" y="974206"/>
            <a:ext cx="3744300" cy="9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Ã©sultat de recherche d'images pour &quot;portainer logo&quot;" id="110" name="Google Shape;110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47645" y="939217"/>
            <a:ext cx="3433565" cy="1121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/>
          <p:nvPr/>
        </p:nvSpPr>
        <p:spPr>
          <a:xfrm>
            <a:off x="2524694" y="2505544"/>
            <a:ext cx="793500" cy="2372700"/>
          </a:xfrm>
          <a:prstGeom prst="rightBrace">
            <a:avLst>
              <a:gd fmla="val 62892" name="adj1"/>
              <a:gd fmla="val 38496" name="adj2"/>
            </a:avLst>
          </a:prstGeom>
          <a:noFill/>
          <a:ln cap="flat" cmpd="sng" w="38100">
            <a:solidFill>
              <a:srgbClr val="004C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-6467543">
            <a:off x="6993826" y="2246718"/>
            <a:ext cx="617537" cy="1878611"/>
          </a:xfrm>
          <a:prstGeom prst="rightBrace">
            <a:avLst>
              <a:gd fmla="val 62892" name="adj1"/>
              <a:gd fmla="val 34883" name="adj2"/>
            </a:avLst>
          </a:prstGeom>
          <a:noFill/>
          <a:ln cap="flat" cmpd="sng" w="38100">
            <a:solidFill>
              <a:srgbClr val="004C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 rot="-1893480">
            <a:off x="4356329" y="2687510"/>
            <a:ext cx="2138102" cy="1428369"/>
          </a:xfrm>
          <a:prstGeom prst="arc">
            <a:avLst>
              <a:gd fmla="val 16200000" name="adj1"/>
              <a:gd fmla="val 19628455" name="adj2"/>
            </a:avLst>
          </a:prstGeom>
          <a:noFill/>
          <a:ln cap="flat" cmpd="sng" w="38100">
            <a:solidFill>
              <a:srgbClr val="004D6F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 rot="8854725">
            <a:off x="4449867" y="1584463"/>
            <a:ext cx="2138061" cy="1428396"/>
          </a:xfrm>
          <a:prstGeom prst="arc">
            <a:avLst>
              <a:gd fmla="val 16200000" name="adj1"/>
              <a:gd fmla="val 19628455" name="adj2"/>
            </a:avLst>
          </a:prstGeom>
          <a:noFill/>
          <a:ln cap="flat" cmpd="sng" w="38100">
            <a:solidFill>
              <a:srgbClr val="004D6F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4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0"/>
          <p:cNvCxnSpPr/>
          <p:nvPr/>
        </p:nvCxnSpPr>
        <p:spPr>
          <a:xfrm rot="10800000">
            <a:off x="4572000" y="4290450"/>
            <a:ext cx="0" cy="916500"/>
          </a:xfrm>
          <a:prstGeom prst="straightConnector1">
            <a:avLst/>
          </a:prstGeom>
          <a:noFill/>
          <a:ln cap="flat" cmpd="sng" w="57150">
            <a:solidFill>
              <a:srgbClr val="004D6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RÃ©sultat de recherche d'images pour &quot;docker logo&quot;" id="116" name="Google Shape;116;p10"/>
          <p:cNvPicPr preferRelativeResize="0"/>
          <p:nvPr/>
        </p:nvPicPr>
        <p:blipFill rotWithShape="1">
          <a:blip r:embed="rId11">
            <a:alphaModFix/>
          </a:blip>
          <a:srcRect b="37640" l="0" r="0" t="6230"/>
          <a:stretch/>
        </p:blipFill>
        <p:spPr>
          <a:xfrm>
            <a:off x="6805633" y="273030"/>
            <a:ext cx="2339527" cy="112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ctr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fr-FR"/>
              <a:t>Architecture du projet</a:t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minio&quot;"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93" y="1916832"/>
            <a:ext cx="1844015" cy="433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793" y="3679644"/>
            <a:ext cx="847656" cy="847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127" name="Google Shape;1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152" y="3679644"/>
            <a:ext cx="847656" cy="847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152" y="2684994"/>
            <a:ext cx="847656" cy="847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minio&quot;" id="129" name="Google Shape;1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793" y="2684994"/>
            <a:ext cx="847656" cy="84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 txBox="1"/>
          <p:nvPr/>
        </p:nvSpPr>
        <p:spPr>
          <a:xfrm>
            <a:off x="3491880" y="2204864"/>
            <a:ext cx="53286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4 instances pour stocker les images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Les images sont splittées dans les instances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Script exécuté par le host</a:t>
            </a:r>
            <a:endParaRPr/>
          </a:p>
        </p:txBody>
      </p:sp>
      <p:pic>
        <p:nvPicPr>
          <p:cNvPr descr="RÃ©sultat de recherche d'images pour &quot;python file icon&quot;" id="131" name="Google Shape;1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4621194"/>
            <a:ext cx="836712" cy="83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5471007" y="4837218"/>
            <a:ext cx="22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split_data.py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ctr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fr-FR"/>
              <a:t>Architecture du projet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elasticsearch&quot;"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22342" r="3208" t="0"/>
          <a:stretch/>
        </p:blipFill>
        <p:spPr>
          <a:xfrm>
            <a:off x="899592" y="2708920"/>
            <a:ext cx="2492473" cy="892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Ã©e"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542" y="1916832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kibana&quot;" id="143" name="Google Shape;14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2427" y="3986145"/>
            <a:ext cx="1358729" cy="1243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python file icon&quot;" id="144" name="Google Shape;14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992" y="4621194"/>
            <a:ext cx="836712" cy="83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/>
        </p:nvSpPr>
        <p:spPr>
          <a:xfrm>
            <a:off x="5471007" y="4837218"/>
            <a:ext cx="22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split_data.py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3779912" y="2204864"/>
            <a:ext cx="53286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Données indexées avec le split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Rendues accessibles pour Spark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Données consultables avec Kibana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ctr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fr-FR"/>
              <a:t>Architecture du projet</a:t>
            </a:r>
            <a:endParaRPr/>
          </a:p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3779912" y="2204864"/>
            <a:ext cx="53286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Sert à faire transiter les données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Un worker par instance Minio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4D50"/>
              </a:buClr>
              <a:buSzPts val="2000"/>
              <a:buFont typeface="Calibri"/>
              <a:buChar char="-"/>
            </a:pPr>
            <a:r>
              <a:rPr b="1" lang="fr-FR" sz="20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Le host récupère et envoie les données</a:t>
            </a:r>
            <a:endParaRPr/>
          </a:p>
        </p:txBody>
      </p:sp>
      <p:pic>
        <p:nvPicPr>
          <p:cNvPr descr="RÃ©sultat de recherche d'images pour &quot;spark open source&quot;"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987540"/>
            <a:ext cx="1279231" cy="680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14734" r="17920" t="0"/>
          <a:stretch/>
        </p:blipFill>
        <p:spPr>
          <a:xfrm>
            <a:off x="1174442" y="2849007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14734" r="17920" t="0"/>
          <a:stretch/>
        </p:blipFill>
        <p:spPr>
          <a:xfrm>
            <a:off x="2043264" y="2849007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14734" r="17920" t="0"/>
          <a:stretch/>
        </p:blipFill>
        <p:spPr>
          <a:xfrm>
            <a:off x="2043264" y="3591040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apache spark logo&quot;"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14734" r="17920" t="0"/>
          <a:stretch/>
        </p:blipFill>
        <p:spPr>
          <a:xfrm>
            <a:off x="1174441" y="3591040"/>
            <a:ext cx="819040" cy="8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python file icon&quot;" id="161" name="Google Shape;1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4621194"/>
            <a:ext cx="836712" cy="83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/>
        </p:nvSpPr>
        <p:spPr>
          <a:xfrm>
            <a:off x="5471007" y="4837218"/>
            <a:ext cx="22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4F4D50"/>
                </a:solidFill>
                <a:latin typeface="Calibri"/>
                <a:ea typeface="Calibri"/>
                <a:cs typeface="Calibri"/>
                <a:sym typeface="Calibri"/>
              </a:rPr>
              <a:t>learning.py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1371725" y="9501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-FR" sz="1800">
                <a:solidFill>
                  <a:srgbClr val="FFFFFF"/>
                </a:solidFill>
              </a:rPr>
              <a:t>Architecture du projet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371725" y="203180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638F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2"/>
            </a:pPr>
            <a:r>
              <a:rPr b="1" lang="fr-FR" sz="1800">
                <a:solidFill>
                  <a:schemeClr val="lt1"/>
                </a:solidFill>
              </a:rPr>
              <a:t>Enregistrement des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371725" y="311342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3"/>
            </a:pPr>
            <a:r>
              <a:rPr b="1" lang="fr-FR" sz="1800">
                <a:solidFill>
                  <a:schemeClr val="lt1"/>
                </a:solidFill>
              </a:rPr>
              <a:t>Apprentissage Supervisé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1371725" y="4195050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4"/>
            </a:pPr>
            <a:r>
              <a:rPr b="1" lang="fr-FR" sz="1800">
                <a:solidFill>
                  <a:srgbClr val="FFFFFF"/>
                </a:solidFill>
              </a:rPr>
              <a:t>Ajout de nouvelles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371725" y="5276675"/>
            <a:ext cx="5942700" cy="903300"/>
          </a:xfrm>
          <a:prstGeom prst="roundRect">
            <a:avLst>
              <a:gd fmla="val 16667" name="adj"/>
            </a:avLst>
          </a:prstGeom>
          <a:solidFill>
            <a:srgbClr val="638FA1">
              <a:alpha val="76150"/>
            </a:srgbClr>
          </a:solidFill>
          <a:ln cap="flat" cmpd="sng" w="28575">
            <a:solidFill>
              <a:srgbClr val="587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 startAt="5"/>
            </a:pPr>
            <a:r>
              <a:rPr b="1" lang="fr-FR" sz="1800">
                <a:solidFill>
                  <a:srgbClr val="FFFFFF"/>
                </a:solidFill>
              </a:rPr>
              <a:t>Démonstration &amp; Conclusion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/>
              <a:t>Sommaire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Enregistrement des données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519025" y="836350"/>
            <a:ext cx="3925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Des données stockées en mode distribué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2556768" y="1470063"/>
            <a:ext cx="3100507" cy="3585563"/>
            <a:chOff x="2556768" y="1470063"/>
            <a:chExt cx="3100507" cy="3585563"/>
          </a:xfrm>
        </p:grpSpPr>
        <p:sp>
          <p:nvSpPr>
            <p:cNvPr id="186" name="Google Shape;186;p15"/>
            <p:cNvSpPr/>
            <p:nvPr/>
          </p:nvSpPr>
          <p:spPr>
            <a:xfrm>
              <a:off x="4462075" y="14700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1</a:t>
              </a:r>
              <a:endParaRPr b="1">
                <a:solidFill>
                  <a:srgbClr val="3D85C6"/>
                </a:solidFill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401550" y="4362925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4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435025" y="2413588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2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401550" y="3345363"/>
              <a:ext cx="1195200" cy="692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3D85C6"/>
                  </a:solidFill>
                </a:rPr>
                <a:t>Minio 3</a:t>
              </a:r>
              <a:endParaRPr b="1" sz="1600">
                <a:solidFill>
                  <a:srgbClr val="3D85C6"/>
                </a:solidFill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 rot="5400000">
              <a:off x="2994318" y="2603350"/>
              <a:ext cx="363300" cy="1238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5"/>
          <p:cNvSpPr/>
          <p:nvPr/>
        </p:nvSpPr>
        <p:spPr>
          <a:xfrm>
            <a:off x="907700" y="2902413"/>
            <a:ext cx="1314900" cy="692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</a:rPr>
              <a:t>Host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92" name="Google Shape;192;p15"/>
          <p:cNvGrpSpPr/>
          <p:nvPr/>
        </p:nvGrpSpPr>
        <p:grpSpPr>
          <a:xfrm>
            <a:off x="1330175" y="2902413"/>
            <a:ext cx="6683325" cy="3092200"/>
            <a:chOff x="1330175" y="2902413"/>
            <a:chExt cx="6683325" cy="3092200"/>
          </a:xfrm>
        </p:grpSpPr>
        <p:sp>
          <p:nvSpPr>
            <p:cNvPr id="193" name="Google Shape;193;p15"/>
            <p:cNvSpPr/>
            <p:nvPr/>
          </p:nvSpPr>
          <p:spPr>
            <a:xfrm>
              <a:off x="6386900" y="5301913"/>
              <a:ext cx="1626600" cy="6927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F3F3F3"/>
                  </a:solidFill>
                </a:rPr>
                <a:t>Elasticsearch</a:t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542750" y="2902413"/>
              <a:ext cx="1314900" cy="692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rgbClr val="CC0000"/>
                  </a:solidFill>
                </a:rPr>
                <a:t>Kibana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 flipH="1" rot="10800000">
              <a:off x="1330175" y="3799300"/>
              <a:ext cx="4460700" cy="2007300"/>
            </a:xfrm>
            <a:prstGeom prst="bentArrow">
              <a:avLst>
                <a:gd fmla="val 9523" name="adj1"/>
                <a:gd fmla="val 11903" name="adj2"/>
                <a:gd fmla="val 17072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095495" y="4226825"/>
              <a:ext cx="209400" cy="714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474134" y="64092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stitution">
  <a:themeElements>
    <a:clrScheme name="Charte INSA">
      <a:dk1>
        <a:srgbClr val="4F4D50"/>
      </a:dk1>
      <a:lt1>
        <a:srgbClr val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stitution">
  <a:themeElements>
    <a:clrScheme name="Charte INSA">
      <a:dk1>
        <a:srgbClr val="4F4D50"/>
      </a:dk1>
      <a:lt1>
        <a:srgbClr val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