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1" Type="http://schemas.openxmlformats.org/officeDocument/2006/relationships/viewProps" Target="viewProps.xml" /><Relationship Id="rId2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3" Type="http://schemas.openxmlformats.org/officeDocument/2006/relationships/tableStyles" Target="tableStyles.xml" /><Relationship Id="rId2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SLM Data Pipeline (Pilot)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End-to-end dataset builder for code/SLM tasks (completion, documentation, refactor, debugging)</a:t>
            </a:r>
          </a:p>
          <a:p>
            <a:pPr lvl="0" indent="0" marL="0">
              <a:buNone/>
            </a:pPr>
            <a:r>
              <a:rPr/>
              <a:t>Tech Lead Briefing · v0.1 · 2025-10-31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Normalize &amp; deduplicate</a:t>
            </a:r>
          </a:p>
          <a:p>
            <a:pPr lvl="0"/>
            <a:r>
              <a:rPr/>
              <a:t>Normalization (Python): trim trailing spaces, collapse blank lines, deterministic newline.</a:t>
            </a:r>
          </a:p>
          <a:p>
            <a:pPr lvl="0"/>
            <a:r>
              <a:rPr/>
              <a:t>Exact dedup: BLAKE3 over normalized code.</a:t>
            </a:r>
          </a:p>
          <a:p>
            <a:pPr lvl="0"/>
            <a:r>
              <a:rPr/>
              <a:t>Near-dup: MinHash LSH over token shingles (k=7 default) to drop lookalikes.</a:t>
            </a:r>
          </a:p>
          <a:p>
            <a:pPr lvl="0"/>
            <a:r>
              <a:rPr/>
              <a:t>Output: </a:t>
            </a:r>
            <a:r>
              <a:rPr>
                <a:latin typeface="Courier"/>
              </a:rPr>
              <a:t>data/processed/ast/kept_records.jsonl</a:t>
            </a:r>
            <a:r>
              <a:rPr/>
              <a:t> and stats.</a:t>
            </a:r>
          </a:p>
          <a:p>
            <a:pPr lvl="0" indent="0" marL="0">
              <a:buNone/>
            </a:pPr>
            <a:r>
              <a:rPr/>
              <a:t>Snippet (near-dup):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scripts/normalize_dedup.py (excerpt)</a:t>
            </a:r>
            <a:br/>
            <a:r>
              <a:rPr>
                <a:latin typeface="Courier"/>
              </a:rPr>
              <a:t>m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MinHash(num_perm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perms)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s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shingles: m.update(s.encode(</a:t>
            </a:r>
            <a:r>
              <a:rPr>
                <a:solidFill>
                  <a:srgbClr val="4070A0"/>
                </a:solidFill>
                <a:latin typeface="Courier"/>
              </a:rPr>
              <a:t>'utf-8'</a:t>
            </a:r>
            <a:r>
              <a:rPr>
                <a:latin typeface="Courier"/>
              </a:rPr>
              <a:t>))</a:t>
            </a:r>
            <a:br/>
            <a:r>
              <a:rPr>
                <a:latin typeface="Courier"/>
              </a:rPr>
              <a:t>lsh.insert(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(idx), m)</a:t>
            </a:r>
            <a:br/>
            <a:r>
              <a:rPr i="1">
                <a:solidFill>
                  <a:srgbClr val="60A0B0"/>
                </a:solidFill>
                <a:latin typeface="Courier"/>
              </a:rPr>
              <a:t># keep first in each neighborhood</a:t>
            </a:r>
            <a:br/>
            <a:r>
              <a:rPr>
                <a:latin typeface="Courier"/>
              </a:rPr>
              <a:t>neighbors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lsh.query(m)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n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neighbors:</a:t>
            </a:r>
            <a:br/>
            <a:r>
              <a:rPr>
                <a:latin typeface="Courier"/>
              </a:rPr>
              <a:t>    j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int</a:t>
            </a:r>
            <a:r>
              <a:rPr>
                <a:latin typeface="Courier"/>
              </a:rPr>
              <a:t>(n)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j </a:t>
            </a:r>
            <a:r>
              <a:rPr>
                <a:solidFill>
                  <a:srgbClr val="666666"/>
                </a:solidFill>
                <a:latin typeface="Courier"/>
              </a:rPr>
              <a:t>!=</a:t>
            </a:r>
            <a:r>
              <a:rPr>
                <a:latin typeface="Courier"/>
              </a:rPr>
              <a:t> i: dropped.add(j)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Task datasets (4 tasks)</a:t>
            </a:r>
          </a:p>
          <a:p>
            <a:pPr lvl="0"/>
            <a:r>
              <a:rPr/>
              <a:t>Completion: prefix → completion (N ∈ {1,3,10} lines)</a:t>
            </a:r>
          </a:p>
          <a:p>
            <a:pPr lvl="0"/>
            <a:r>
              <a:rPr/>
              <a:t>Documentation: code + docstring (or heuristic summary)</a:t>
            </a:r>
          </a:p>
          <a:p>
            <a:pPr lvl="0"/>
            <a:r>
              <a:rPr/>
              <a:t>Refactor: formatting diff (Black if available); pre/post + unified diff</a:t>
            </a:r>
          </a:p>
          <a:p>
            <a:pPr lvl="0"/>
            <a:r>
              <a:rPr/>
              <a:t>Debugging: inject tiny bug; pair (buggy → fixed) + diff</a:t>
            </a:r>
          </a:p>
          <a:p>
            <a:pPr lvl="0" indent="0" marL="0">
              <a:buNone/>
            </a:pPr>
            <a:r>
              <a:rPr/>
              <a:t>Snippet (completion record):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scripts/task_transformers.py (excerpt)</a:t>
            </a:r>
            <a:br/>
            <a:r>
              <a:rPr>
                <a:latin typeface="Courier"/>
              </a:rPr>
              <a:t>out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'task'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'completion'</a:t>
            </a:r>
            <a:r>
              <a:rPr>
                <a:latin typeface="Courier"/>
              </a:rPr>
              <a:t>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'language'</a:t>
            </a:r>
            <a:r>
              <a:rPr>
                <a:latin typeface="Courier"/>
              </a:rPr>
              <a:t>: rec.get(</a:t>
            </a:r>
            <a:r>
              <a:rPr>
                <a:solidFill>
                  <a:srgbClr val="4070A0"/>
                </a:solidFill>
                <a:latin typeface="Courier"/>
              </a:rPr>
              <a:t>'language'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'license'</a:t>
            </a:r>
            <a:r>
              <a:rPr>
                <a:latin typeface="Courier"/>
              </a:rPr>
              <a:t>: rec.get(</a:t>
            </a:r>
            <a:r>
              <a:rPr>
                <a:solidFill>
                  <a:srgbClr val="4070A0"/>
                </a:solidFill>
                <a:latin typeface="Courier"/>
              </a:rPr>
              <a:t>'provenance'</a:t>
            </a:r>
            <a:r>
              <a:rPr>
                <a:latin typeface="Courier"/>
              </a:rPr>
              <a:t>, {}).get(</a:t>
            </a:r>
            <a:r>
              <a:rPr>
                <a:solidFill>
                  <a:srgbClr val="4070A0"/>
                </a:solidFill>
                <a:latin typeface="Courier"/>
              </a:rPr>
              <a:t>'license_spdx'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'provenance'</a:t>
            </a:r>
            <a:r>
              <a:rPr>
                <a:latin typeface="Courier"/>
              </a:rPr>
              <a:t>: rec.get(</a:t>
            </a:r>
            <a:r>
              <a:rPr>
                <a:solidFill>
                  <a:srgbClr val="4070A0"/>
                </a:solidFill>
                <a:latin typeface="Courier"/>
              </a:rPr>
              <a:t>'provenance'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'input'</a:t>
            </a:r>
            <a:r>
              <a:rPr>
                <a:latin typeface="Courier"/>
              </a:rPr>
              <a:t>: {</a:t>
            </a:r>
            <a:r>
              <a:rPr>
                <a:solidFill>
                  <a:srgbClr val="4070A0"/>
                </a:solidFill>
                <a:latin typeface="Courier"/>
              </a:rPr>
              <a:t>'prefix'</a:t>
            </a:r>
            <a:r>
              <a:rPr>
                <a:latin typeface="Courier"/>
              </a:rPr>
              <a:t>: prefix},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'output'</a:t>
            </a:r>
            <a:r>
              <a:rPr>
                <a:latin typeface="Courier"/>
              </a:rPr>
              <a:t>: {</a:t>
            </a:r>
            <a:r>
              <a:rPr>
                <a:solidFill>
                  <a:srgbClr val="4070A0"/>
                </a:solidFill>
                <a:latin typeface="Courier"/>
              </a:rPr>
              <a:t>'completion'</a:t>
            </a:r>
            <a:r>
              <a:rPr>
                <a:latin typeface="Courier"/>
              </a:rPr>
              <a:t>: completion},</a:t>
            </a:r>
            <a:br/>
            <a:r>
              <a:rPr>
                <a:latin typeface="Courier"/>
              </a:rPr>
              <a:t>}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Validation &amp; versioning</a:t>
            </a:r>
          </a:p>
          <a:p>
            <a:pPr lvl="0"/>
            <a:r>
              <a:rPr/>
              <a:t>JSON Schema validation (Draft-07) per task + a shared </a:t>
            </a:r>
            <a:r>
              <a:rPr>
                <a:latin typeface="Courier"/>
              </a:rPr>
              <a:t>provenance.schema.json</a:t>
            </a:r>
            <a:r>
              <a:rPr/>
              <a:t>.</a:t>
            </a:r>
          </a:p>
          <a:p>
            <a:pPr lvl="0"/>
            <a:r>
              <a:rPr/>
              <a:t>Builds </a:t>
            </a:r>
            <a:r>
              <a:rPr>
                <a:latin typeface="Courier"/>
              </a:rPr>
              <a:t>data/final/manifest.json</a:t>
            </a:r>
            <a:r>
              <a:rPr/>
              <a:t> with counts, license and language distributions, and duplication hint.</a:t>
            </a:r>
          </a:p>
          <a:p>
            <a:pPr lvl="0" indent="0" marL="0">
              <a:buNone/>
            </a:pPr>
            <a:r>
              <a:rPr/>
              <a:t>Snippet (validate):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scripts/validate_and_version.py (excerpt)</a:t>
            </a:r>
            <a:br/>
            <a:r>
              <a:rPr>
                <a:latin typeface="Courier"/>
              </a:rPr>
              <a:t>Draft7Validator(schema, resolver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resolver).validate(rec)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task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(</a:t>
            </a:r>
            <a:r>
              <a:rPr>
                <a:solidFill>
                  <a:srgbClr val="4070A0"/>
                </a:solidFill>
                <a:latin typeface="Courier"/>
              </a:rPr>
              <a:t>'completion'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'documentation'</a:t>
            </a:r>
            <a:r>
              <a:rPr>
                <a:latin typeface="Courier"/>
              </a:rPr>
              <a:t>,</a:t>
            </a:r>
            <a:r>
              <a:rPr>
                <a:solidFill>
                  <a:srgbClr val="4070A0"/>
                </a:solidFill>
                <a:latin typeface="Courier"/>
              </a:rPr>
              <a:t>'refactor'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Draft7Validator(prov_schema, resolver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resolver).validate(rec[</a:t>
            </a:r>
            <a:r>
              <a:rPr>
                <a:solidFill>
                  <a:srgbClr val="4070A0"/>
                </a:solidFill>
                <a:latin typeface="Courier"/>
              </a:rPr>
              <a:t>'provenance'</a:t>
            </a:r>
            <a:r>
              <a:rPr>
                <a:latin typeface="Courier"/>
              </a:rPr>
              <a:t>])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Configuration &amp; CLI</a:t>
            </a:r>
          </a:p>
          <a:p>
            <a:pPr lvl="0"/>
            <a:r>
              <a:rPr/>
              <a:t>Defaults: </a:t>
            </a:r>
            <a:r>
              <a:rPr>
                <a:latin typeface="Courier"/>
              </a:rPr>
              <a:t>slm-pipeline/configs.yml</a:t>
            </a:r>
          </a:p>
          <a:p>
            <a:pPr lvl="0"/>
            <a:r>
              <a:rPr/>
              <a:t>Runtime overrides via CLI flags (e.g., </a:t>
            </a:r>
            <a:r>
              <a:rPr>
                <a:latin typeface="Courier"/>
              </a:rPr>
              <a:t>--max-repos</a:t>
            </a:r>
            <a:r>
              <a:rPr/>
              <a:t>, </a:t>
            </a:r>
            <a:r>
              <a:rPr>
                <a:latin typeface="Courier"/>
              </a:rPr>
              <a:t>--semantic-threshold</a:t>
            </a:r>
            <a:r>
              <a:rPr/>
              <a:t>, </a:t>
            </a:r>
            <a:r>
              <a:rPr>
                <a:latin typeface="Courier"/>
              </a:rPr>
              <a:t>--min-function-loc</a:t>
            </a:r>
            <a:r>
              <a:rPr/>
              <a:t>)</a:t>
            </a:r>
          </a:p>
          <a:p>
            <a:pPr lvl="0"/>
            <a:r>
              <a:rPr/>
              <a:t>Key knobs:</a:t>
            </a:r>
          </a:p>
          <a:p>
            <a:pPr lvl="1"/>
            <a:r>
              <a:rPr/>
              <a:t>Discovery: </a:t>
            </a:r>
            <a:r>
              <a:rPr>
                <a:latin typeface="Courier"/>
              </a:rPr>
              <a:t>semantic.model</a:t>
            </a:r>
            <a:r>
              <a:rPr/>
              <a:t>, </a:t>
            </a:r>
            <a:r>
              <a:rPr>
                <a:latin typeface="Courier"/>
              </a:rPr>
              <a:t>semantic.topk</a:t>
            </a:r>
            <a:r>
              <a:rPr/>
              <a:t>, </a:t>
            </a:r>
            <a:r>
              <a:rPr>
                <a:latin typeface="Courier"/>
              </a:rPr>
              <a:t>semantic.threshold</a:t>
            </a:r>
            <a:r>
              <a:rPr/>
              <a:t>, </a:t>
            </a:r>
            <a:r>
              <a:rPr>
                <a:latin typeface="Courier"/>
              </a:rPr>
              <a:t>min_stars</a:t>
            </a:r>
          </a:p>
          <a:p>
            <a:pPr lvl="1"/>
            <a:r>
              <a:rPr/>
              <a:t>Extract: </a:t>
            </a:r>
            <a:r>
              <a:rPr>
                <a:latin typeface="Courier"/>
              </a:rPr>
              <a:t>min_function_loc</a:t>
            </a:r>
            <a:r>
              <a:rPr/>
              <a:t>, </a:t>
            </a:r>
            <a:r>
              <a:rPr>
                <a:latin typeface="Courier"/>
              </a:rPr>
              <a:t>max_function_loc</a:t>
            </a:r>
          </a:p>
          <a:p>
            <a:pPr lvl="1"/>
            <a:r>
              <a:rPr/>
              <a:t>Dedup: </a:t>
            </a:r>
            <a:r>
              <a:rPr>
                <a:latin typeface="Courier"/>
              </a:rPr>
              <a:t>shingle_size</a:t>
            </a:r>
            <a:r>
              <a:rPr/>
              <a:t>, </a:t>
            </a:r>
            <a:r>
              <a:rPr>
                <a:latin typeface="Courier"/>
              </a:rPr>
              <a:t>minhash_permutations</a:t>
            </a:r>
            <a:r>
              <a:rPr/>
              <a:t>, </a:t>
            </a:r>
            <a:r>
              <a:rPr>
                <a:latin typeface="Courier"/>
              </a:rPr>
              <a:t>lsh_threshold</a:t>
            </a:r>
          </a:p>
          <a:p>
            <a:pPr lvl="0" indent="0" marL="0">
              <a:buNone/>
            </a:pPr>
            <a:r>
              <a:rPr/>
              <a:t>Example:</a:t>
            </a:r>
          </a:p>
          <a:p>
            <a:pPr lvl="0" indent="0">
              <a:buNone/>
            </a:pPr>
            <a:r>
              <a:rPr>
                <a:latin typeface="Courier"/>
              </a:rPr>
              <a:t>python pipeline.py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--max-repos</a:t>
            </a:r>
            <a:r>
              <a:rPr>
                <a:latin typeface="Courier"/>
              </a:rPr>
              <a:t> 5 </a:t>
            </a:r>
            <a:r>
              <a:rPr>
                <a:solidFill>
                  <a:srgbClr val="7D9029"/>
                </a:solidFill>
                <a:latin typeface="Courier"/>
              </a:rPr>
              <a:t>--min-stars</a:t>
            </a:r>
            <a:r>
              <a:rPr>
                <a:latin typeface="Courier"/>
              </a:rPr>
              <a:t> 50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--semantic-query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"graph algorithms"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7D9029"/>
                </a:solidFill>
                <a:latin typeface="Courier"/>
              </a:rPr>
              <a:t>--semantic-threshold</a:t>
            </a:r>
            <a:r>
              <a:rPr>
                <a:latin typeface="Courier"/>
              </a:rPr>
              <a:t> 0.72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--min-function-loc</a:t>
            </a:r>
            <a:r>
              <a:rPr>
                <a:latin typeface="Courier"/>
              </a:rPr>
              <a:t> 5 </a:t>
            </a:r>
            <a:r>
              <a:rPr>
                <a:solidFill>
                  <a:srgbClr val="7D9029"/>
                </a:solidFill>
                <a:latin typeface="Courier"/>
              </a:rPr>
              <a:t>--max-function-loc</a:t>
            </a:r>
            <a:r>
              <a:rPr>
                <a:latin typeface="Courier"/>
              </a:rPr>
              <a:t> 300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--dedup-shingle-size</a:t>
            </a:r>
            <a:r>
              <a:rPr>
                <a:latin typeface="Courier"/>
              </a:rPr>
              <a:t> 7 </a:t>
            </a:r>
            <a:r>
              <a:rPr>
                <a:solidFill>
                  <a:srgbClr val="7D9029"/>
                </a:solidFill>
                <a:latin typeface="Courier"/>
              </a:rPr>
              <a:t>--minhash-perms</a:t>
            </a:r>
            <a:r>
              <a:rPr>
                <a:latin typeface="Courier"/>
              </a:rPr>
              <a:t> 128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Paths &amp; layout (selected)</a:t>
            </a:r>
          </a:p>
          <a:p>
            <a:pPr lvl="0"/>
            <a:r>
              <a:rPr/>
              <a:t>Raw snapshots: </a:t>
            </a:r>
            <a:r>
              <a:rPr>
                <a:latin typeface="Courier"/>
              </a:rPr>
              <a:t>data/raw/</a:t>
            </a:r>
          </a:p>
          <a:p>
            <a:pPr lvl="0"/>
            <a:r>
              <a:rPr/>
              <a:t>Functions: </a:t>
            </a:r>
            <a:r>
              <a:rPr>
                <a:latin typeface="Courier"/>
              </a:rPr>
              <a:t>data/processed/ast/</a:t>
            </a:r>
          </a:p>
          <a:p>
            <a:pPr lvl="0"/>
            <a:r>
              <a:rPr/>
              <a:t>Final datasets: </a:t>
            </a:r>
            <a:r>
              <a:rPr>
                <a:latin typeface="Courier"/>
              </a:rPr>
              <a:t>data/final/</a:t>
            </a:r>
          </a:p>
          <a:p>
            <a:pPr lvl="0"/>
            <a:r>
              <a:rPr/>
              <a:t>Manifests: </a:t>
            </a:r>
            <a:r>
              <a:rPr>
                <a:latin typeface="Courier"/>
              </a:rPr>
              <a:t>manifests/</a:t>
            </a:r>
          </a:p>
          <a:p>
            <a:pPr lvl="0"/>
            <a:r>
              <a:rPr/>
              <a:t>Security reports: </a:t>
            </a:r>
            <a:r>
              <a:rPr>
                <a:latin typeface="Courier"/>
              </a:rPr>
              <a:t>.reports/security/</a:t>
            </a:r>
          </a:p>
          <a:p>
            <a:pPr lvl="0" indent="0" marL="0">
              <a:buNone/>
            </a:pPr>
            <a:r>
              <a:rPr/>
              <a:t>DVC stage present for convenience (</a:t>
            </a:r>
            <a:r>
              <a:rPr>
                <a:latin typeface="Courier"/>
              </a:rPr>
              <a:t>dvc.yaml</a:t>
            </a:r>
            <a:r>
              <a:rPr/>
              <a:t>).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Operations</a:t>
            </a:r>
          </a:p>
          <a:p>
            <a:pPr lvl="0"/>
            <a:r>
              <a:rPr/>
              <a:t>Runtime: Python 3.10–3.12; Prefect orchestrates retries.</a:t>
            </a:r>
          </a:p>
          <a:p>
            <a:pPr lvl="0"/>
            <a:r>
              <a:rPr/>
              <a:t>Discovery auth (optional): set </a:t>
            </a:r>
            <a:r>
              <a:rPr>
                <a:latin typeface="Courier"/>
              </a:rPr>
              <a:t>GH_TOKENS</a:t>
            </a:r>
            <a:r>
              <a:rPr/>
              <a:t> and/or </a:t>
            </a:r>
            <a:r>
              <a:rPr>
                <a:latin typeface="Courier"/>
              </a:rPr>
              <a:t>GL_TOKEN</a:t>
            </a:r>
            <a:r>
              <a:rPr/>
              <a:t> in </a:t>
            </a:r>
            <a:r>
              <a:rPr>
                <a:latin typeface="Courier"/>
              </a:rPr>
              <a:t>.env</a:t>
            </a:r>
            <a:r>
              <a:rPr/>
              <a:t>.</a:t>
            </a:r>
          </a:p>
          <a:p>
            <a:pPr lvl="0"/>
            <a:r>
              <a:rPr/>
              <a:t>Security scans use Docker; on Windows, run inside WSL2 for best compatibility.</a:t>
            </a:r>
          </a:p>
          <a:p>
            <a:pPr lvl="0"/>
            <a:r>
              <a:rPr/>
              <a:t>Parallelism knobs: </a:t>
            </a:r>
            <a:r>
              <a:rPr>
                <a:latin typeface="Courier"/>
              </a:rPr>
              <a:t>worker_parallelism</a:t>
            </a:r>
            <a:r>
              <a:rPr/>
              <a:t> (reserved for future test execution).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Risks &amp; limits</a:t>
            </a:r>
          </a:p>
          <a:p>
            <a:pPr lvl="0"/>
            <a:r>
              <a:rPr/>
              <a:t>Language support: Python only in pilot (tree-sitter hook points are present but unused).</a:t>
            </a:r>
          </a:p>
          <a:p>
            <a:pPr lvl="0"/>
            <a:r>
              <a:rPr/>
              <a:t>License detection depends on ScanCode; when Docker is unavailable, we fallback to ingest hint.</a:t>
            </a:r>
          </a:p>
          <a:p>
            <a:pPr lvl="0"/>
            <a:r>
              <a:rPr/>
              <a:t>Near-dup LSH can occasionally over/under-cluster; k/perms/threshold are tunable.</a:t>
            </a:r>
          </a:p>
          <a:p>
            <a:pPr lvl="0"/>
            <a:r>
              <a:rPr/>
              <a:t>Synthetic tasks (refactor/debugging) are minimal by design; expandability planned.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Next steps (roadmap)</a:t>
            </a:r>
          </a:p>
          <a:p>
            <a:pPr lvl="0"/>
            <a:r>
              <a:rPr/>
              <a:t>Add multi-language parsing via tree-sitter; extract classes/tests.</a:t>
            </a:r>
          </a:p>
          <a:p>
            <a:pPr lvl="0"/>
            <a:r>
              <a:rPr/>
              <a:t>Enrich documentation task with model-generated summaries (opt-in, license-aware).</a:t>
            </a:r>
          </a:p>
          <a:p>
            <a:pPr lvl="0"/>
            <a:r>
              <a:rPr/>
              <a:t>Stronger debugging tasks using test harnesses and failure signals.</a:t>
            </a:r>
          </a:p>
          <a:p>
            <a:pPr lvl="0"/>
            <a:r>
              <a:rPr/>
              <a:t>CI gates for duplication, schema, and license checks (toggle via </a:t>
            </a:r>
            <a:r>
              <a:rPr>
                <a:latin typeface="Courier"/>
              </a:rPr>
              <a:t>ci.*</a:t>
            </a:r>
            <a:r>
              <a:rPr/>
              <a:t>).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Try it</a:t>
            </a:r>
          </a:p>
          <a:p>
            <a:pPr lvl="0"/>
            <a:r>
              <a:rPr/>
              <a:t>Minimal run (single repo, no strict stars):</a:t>
            </a:r>
          </a:p>
          <a:p>
            <a:pPr lvl="0" indent="0">
              <a:buNone/>
            </a:pPr>
            <a:r>
              <a:rPr>
                <a:latin typeface="Courier"/>
              </a:rPr>
              <a:t>python pipeline.py </a:t>
            </a:r>
            <a:r>
              <a:rPr>
                <a:solidFill>
                  <a:srgbClr val="7D9029"/>
                </a:solidFill>
                <a:latin typeface="Courier"/>
              </a:rPr>
              <a:t>--max-repos</a:t>
            </a:r>
            <a:r>
              <a:rPr>
                <a:latin typeface="Courier"/>
              </a:rPr>
              <a:t> 1 </a:t>
            </a:r>
            <a:r>
              <a:rPr>
                <a:solidFill>
                  <a:srgbClr val="7D9029"/>
                </a:solidFill>
                <a:latin typeface="Courier"/>
              </a:rPr>
              <a:t>--min-stars</a:t>
            </a:r>
            <a:r>
              <a:rPr>
                <a:latin typeface="Courier"/>
              </a:rPr>
              <a:t> 0 </a:t>
            </a:r>
            <a:r>
              <a:rPr>
                <a:solidFill>
                  <a:srgbClr val="7D9029"/>
                </a:solidFill>
                <a:latin typeface="Courier"/>
              </a:rPr>
              <a:t>--languages</a:t>
            </a:r>
            <a:r>
              <a:rPr>
                <a:latin typeface="Courier"/>
              </a:rPr>
              <a:t> python </a:t>
            </a:r>
            <a:r>
              <a:rPr>
                <a:solidFill>
                  <a:srgbClr val="902000"/>
                </a:solidFill>
                <a:latin typeface="Courier"/>
              </a:rPr>
              <a:t>\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7D9029"/>
                </a:solidFill>
                <a:latin typeface="Courier"/>
              </a:rPr>
              <a:t>--keyword-query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"license:mit python"</a:t>
            </a:r>
          </a:p>
          <a:p>
            <a:pPr lvl="0"/>
            <a:r>
              <a:rPr/>
              <a:t>View outputs in </a:t>
            </a:r>
            <a:r>
              <a:rPr>
                <a:latin typeface="Courier"/>
              </a:rPr>
              <a:t>data/final/</a:t>
            </a:r>
            <a:r>
              <a:rPr/>
              <a:t> and </a:t>
            </a:r>
            <a:r>
              <a:rPr>
                <a:latin typeface="Courier"/>
              </a:rPr>
              <a:t>data/processed/ast/kept_records.jsonl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 Obsidian: open this file and start Presentation mode (Slides). Slides are separated with </a:t>
            </a:r>
            <a:r>
              <a:rPr>
                <a:latin typeface="Courier"/>
              </a:rPr>
              <a:t>---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Agenda</a:t>
            </a:r>
          </a:p>
          <a:p>
            <a:pPr lvl="0"/>
            <a:r>
              <a:rPr/>
              <a:t>What we ship and why it matters</a:t>
            </a:r>
          </a:p>
          <a:p>
            <a:pPr lvl="0"/>
            <a:r>
              <a:rPr/>
              <a:t>Architecture &amp; flow</a:t>
            </a:r>
          </a:p>
          <a:p>
            <a:pPr lvl="0"/>
            <a:r>
              <a:rPr/>
              <a:t>Stage deep-dives (discovery → ingest → security → extract → dedup → tasks → validate)</a:t>
            </a:r>
          </a:p>
          <a:p>
            <a:pPr lvl="0"/>
            <a:r>
              <a:rPr/>
              <a:t>Configuration &amp; operations</a:t>
            </a:r>
          </a:p>
          <a:p>
            <a:pPr lvl="0"/>
            <a:r>
              <a:rPr/>
              <a:t>Risks, limits, next steps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Outcomes (artifacts we produce)</a:t>
            </a:r>
          </a:p>
          <a:p>
            <a:pPr lvl="0"/>
            <a:r>
              <a:rPr/>
              <a:t>Final datasets (JSONL):</a:t>
            </a:r>
          </a:p>
          <a:p>
            <a:pPr lvl="1"/>
            <a:r>
              <a:rPr>
                <a:latin typeface="Courier"/>
              </a:rPr>
              <a:t>data/final/completion.jsonl</a:t>
            </a:r>
          </a:p>
          <a:p>
            <a:pPr lvl="1"/>
            <a:r>
              <a:rPr>
                <a:latin typeface="Courier"/>
              </a:rPr>
              <a:t>data/final/documentation.jsonl</a:t>
            </a:r>
          </a:p>
          <a:p>
            <a:pPr lvl="1"/>
            <a:r>
              <a:rPr>
                <a:latin typeface="Courier"/>
              </a:rPr>
              <a:t>data/final/refactor.jsonl</a:t>
            </a:r>
          </a:p>
          <a:p>
            <a:pPr lvl="1"/>
            <a:r>
              <a:rPr>
                <a:latin typeface="Courier"/>
              </a:rPr>
              <a:t>data/final/debugging.jsonl</a:t>
            </a:r>
          </a:p>
          <a:p>
            <a:pPr lvl="0"/>
            <a:r>
              <a:rPr/>
              <a:t>Provenance &amp; validation:</a:t>
            </a:r>
          </a:p>
          <a:p>
            <a:pPr lvl="1"/>
            <a:r>
              <a:rPr>
                <a:latin typeface="Courier"/>
              </a:rPr>
              <a:t>data/final/manifest.json</a:t>
            </a:r>
            <a:r>
              <a:rPr/>
              <a:t> (counts, licenses, languages, duplication hint)</a:t>
            </a:r>
          </a:p>
          <a:p>
            <a:pPr lvl="1"/>
            <a:r>
              <a:rPr/>
              <a:t>Security reports in </a:t>
            </a:r>
            <a:r>
              <a:rPr>
                <a:latin typeface="Courier"/>
              </a:rPr>
              <a:t>.reports/security/</a:t>
            </a:r>
          </a:p>
          <a:p>
            <a:pPr lvl="0"/>
            <a:r>
              <a:rPr/>
              <a:t>Intermediates:</a:t>
            </a:r>
          </a:p>
          <a:p>
            <a:pPr lvl="1"/>
            <a:r>
              <a:rPr/>
              <a:t>Snapshots: </a:t>
            </a:r>
            <a:r>
              <a:rPr>
                <a:latin typeface="Courier"/>
              </a:rPr>
              <a:t>data/raw/*.tar.gz</a:t>
            </a:r>
          </a:p>
          <a:p>
            <a:pPr lvl="1"/>
            <a:r>
              <a:rPr/>
              <a:t>Functions: </a:t>
            </a:r>
            <a:r>
              <a:rPr>
                <a:latin typeface="Courier"/>
              </a:rPr>
              <a:t>data/processed/ast/*_functions.jsonl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High-level flow</a:t>
            </a:r>
          </a:p>
          <a:p>
            <a:pPr lvl="0" indent="0">
              <a:buNone/>
            </a:pPr>
            <a:r>
              <a:rPr>
                <a:latin typeface="Courier"/>
              </a:rPr>
              <a:t>flowchart LR
  A[Discover repos] --&gt; B[Ingest snapshot]
  B --&gt; C[Security &amp; license gate]
  C --&gt; D[Parse &amp; extract functions]
  D --&gt; E[Normalize &amp; dedup]
  E --&gt; F[Build task datasets]
  F --&gt; G[Validate &amp; version]</a:t>
            </a:r>
          </a:p>
          <a:p>
            <a:pPr lvl="0" indent="0" marL="0">
              <a:buNone/>
            </a:pPr>
            <a:r>
              <a:rPr/>
              <a:t>Powered by Prefect tasks with retries and simple caching for discovery.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Orchestration (Prefect)</a:t>
            </a:r>
          </a:p>
          <a:p>
            <a:pPr lvl="0"/>
            <a:r>
              <a:rPr/>
              <a:t>Single entry: </a:t>
            </a:r>
            <a:r>
              <a:rPr>
                <a:latin typeface="Courier"/>
              </a:rPr>
              <a:t>pipeline.py</a:t>
            </a:r>
            <a:r>
              <a:rPr/>
              <a:t> exposes a Prefect </a:t>
            </a:r>
            <a:r>
              <a:rPr>
                <a:latin typeface="Courier"/>
              </a:rPr>
              <a:t>@flow</a:t>
            </a:r>
            <a:r>
              <a:rPr/>
              <a:t> named “slm-pipeline”.</a:t>
            </a:r>
          </a:p>
          <a:p>
            <a:pPr lvl="0"/>
            <a:r>
              <a:rPr/>
              <a:t>Each stage is a </a:t>
            </a:r>
            <a:r>
              <a:rPr>
                <a:latin typeface="Courier"/>
              </a:rPr>
              <a:t>@task</a:t>
            </a:r>
            <a:r>
              <a:rPr/>
              <a:t> wrapper around a focused script.</a:t>
            </a:r>
          </a:p>
          <a:p>
            <a:pPr lvl="0"/>
            <a:r>
              <a:rPr/>
              <a:t>CLI flags override </a:t>
            </a:r>
            <a:r>
              <a:rPr>
                <a:latin typeface="Courier"/>
              </a:rPr>
              <a:t>configs.yml</a:t>
            </a:r>
            <a:r>
              <a:rPr/>
              <a:t> at runtime.</a:t>
            </a:r>
          </a:p>
          <a:p>
            <a:pPr lvl="0" indent="0" marL="0">
              <a:buNone/>
            </a:pPr>
            <a:r>
              <a:rPr/>
              <a:t>Snippet (pipeline skeleton):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pipeline.py (excerpt)</a:t>
            </a:r>
            <a:br/>
            <a:r>
              <a:rPr>
                <a:solidFill>
                  <a:srgbClr val="7D9029"/>
                </a:solidFill>
                <a:latin typeface="Courier"/>
              </a:rPr>
              <a:t>@flow</a:t>
            </a:r>
            <a:r>
              <a:rPr>
                <a:latin typeface="Courier"/>
              </a:rPr>
              <a:t>(name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"slm-pipeline"</a:t>
            </a:r>
            <a:r>
              <a:rPr>
                <a:latin typeface="Courier"/>
              </a:rPr>
              <a:t>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def</a:t>
            </a:r>
            <a:r>
              <a:rPr>
                <a:latin typeface="Courier"/>
              </a:rPr>
              <a:t> main(..., skip_security: </a:t>
            </a:r>
            <a:r>
              <a:rPr>
                <a:solidFill>
                  <a:srgbClr val="008000"/>
                </a:solidFill>
                <a:latin typeface="Courier"/>
              </a:rPr>
              <a:t>bool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False</a:t>
            </a:r>
            <a:r>
              <a:rPr>
                <a:latin typeface="Courier"/>
              </a:rPr>
              <a:t>):</a:t>
            </a:r>
            <a:br/>
            <a:r>
              <a:rPr>
                <a:latin typeface="Courier"/>
              </a:rPr>
              <a:t>    cfg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load_config(CONFIG_PATH)</a:t>
            </a:r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override cfg with CLI args</a:t>
            </a:r>
            <a:br/>
            <a:r>
              <a:rPr>
                <a:latin typeface="Courier"/>
              </a:rPr>
              <a:t>    cfg[</a:t>
            </a:r>
            <a:r>
              <a:rPr>
                <a:solidFill>
                  <a:srgbClr val="4070A0"/>
                </a:solidFill>
                <a:latin typeface="Courier"/>
              </a:rPr>
              <a:t>"extract"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|=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"min_function_loc"</a:t>
            </a:r>
            <a:r>
              <a:rPr>
                <a:latin typeface="Courier"/>
              </a:rPr>
              <a:t>: min_function_loc, </a:t>
            </a:r>
            <a:r>
              <a:rPr>
                <a:solidFill>
                  <a:srgbClr val="4070A0"/>
                </a:solidFill>
                <a:latin typeface="Courier"/>
              </a:rPr>
              <a:t>"max_function_loc"</a:t>
            </a:r>
            <a:r>
              <a:rPr>
                <a:latin typeface="Courier"/>
              </a:rPr>
              <a:t>: max_function_loc}</a:t>
            </a:r>
            <a:br/>
            <a:r>
              <a:rPr>
                <a:latin typeface="Courier"/>
              </a:rPr>
              <a:t>    cfg[</a:t>
            </a:r>
            <a:r>
              <a:rPr>
                <a:solidFill>
                  <a:srgbClr val="4070A0"/>
                </a:solidFill>
                <a:latin typeface="Courier"/>
              </a:rPr>
              <a:t>"dedup"</a:t>
            </a:r>
            <a:r>
              <a:rPr>
                <a:latin typeface="Courier"/>
              </a:rPr>
              <a:t>]   </a:t>
            </a:r>
            <a:r>
              <a:rPr>
                <a:solidFill>
                  <a:srgbClr val="666666"/>
                </a:solidFill>
                <a:latin typeface="Courier"/>
              </a:rPr>
              <a:t>|=</a:t>
            </a:r>
            <a:r>
              <a:rPr>
                <a:latin typeface="Courier"/>
              </a:rPr>
              <a:t> {</a:t>
            </a:r>
            <a:r>
              <a:rPr>
                <a:solidFill>
                  <a:srgbClr val="4070A0"/>
                </a:solidFill>
                <a:latin typeface="Courier"/>
              </a:rPr>
              <a:t>"shingle_size"</a:t>
            </a:r>
            <a:r>
              <a:rPr>
                <a:latin typeface="Courier"/>
              </a:rPr>
              <a:t>: dedup_shingle_size, </a:t>
            </a:r>
            <a:r>
              <a:rPr>
                <a:solidFill>
                  <a:srgbClr val="4070A0"/>
                </a:solidFill>
                <a:latin typeface="Courier"/>
              </a:rPr>
              <a:t>"minhash_permutations"</a:t>
            </a:r>
            <a:r>
              <a:rPr>
                <a:latin typeface="Courier"/>
              </a:rPr>
              <a:t>: minhash_perms}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Discover or use provided manifest</a:t>
            </a:r>
            <a:br/>
            <a:r>
              <a:rPr>
                <a:latin typeface="Courier"/>
              </a:rPr>
              <a:t>    manifest_path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t_discover_repos.submit({...}, cfg).result()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manifest_path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manifest_path</a:t>
            </a:r>
            <a:br/>
            <a:r>
              <a:rPr>
                <a:latin typeface="Courier"/>
              </a:rPr>
              <a:t>    manifest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json.load(</a:t>
            </a:r>
            <a:r>
              <a:rPr>
                <a:solidFill>
                  <a:srgbClr val="008000"/>
                </a:solidFill>
                <a:latin typeface="Courier"/>
              </a:rPr>
              <a:t>open</a:t>
            </a:r>
            <a:r>
              <a:rPr>
                <a:latin typeface="Courier"/>
              </a:rPr>
              <a:t>(manifest_path, </a:t>
            </a:r>
            <a:r>
              <a:rPr>
                <a:solidFill>
                  <a:srgbClr val="4070A0"/>
                </a:solidFill>
                <a:latin typeface="Courier"/>
              </a:rPr>
              <a:t>"r"</a:t>
            </a:r>
            <a:r>
              <a:rPr>
                <a:latin typeface="Courier"/>
              </a:rPr>
              <a:t>, encoding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"utf-8"</a:t>
            </a:r>
            <a:r>
              <a:rPr>
                <a:latin typeface="Courier"/>
              </a:rPr>
              <a:t>))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Ingest → Security → Extract per repo</a:t>
            </a:r>
            <a:br/>
            <a:r>
              <a:rPr>
                <a:latin typeface="Courier"/>
              </a:rPr>
              <a:t>    gated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[]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item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manifest[:max_repos]:</a:t>
            </a:r>
            <a:br/>
            <a:r>
              <a:rPr>
                <a:latin typeface="Courier"/>
              </a:rPr>
              <a:t>        snapshot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t_ingest_repo.submit(item, cfg).result()</a:t>
            </a:r>
            <a:br/>
            <a:r>
              <a:rPr>
                <a:latin typeface="Courier"/>
              </a:rPr>
              <a:t>        gate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snapshot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skip_security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t_security_gate.submit(snapshot, cfg).result()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gate.get(</a:t>
            </a:r>
            <a:r>
              <a:rPr>
                <a:solidFill>
                  <a:srgbClr val="4070A0"/>
                </a:solidFill>
                <a:latin typeface="Courier"/>
              </a:rPr>
              <a:t>"status"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==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"ok"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        gated.append(gate)</a:t>
            </a:r>
            <a:br/>
            <a:br/>
            <a:r>
              <a:rPr>
                <a:latin typeface="Courier"/>
              </a:rPr>
              <a:t>    </a:t>
            </a:r>
            <a:r>
              <a:rPr i="1">
                <a:solidFill>
                  <a:srgbClr val="60A0B0"/>
                </a:solidFill>
                <a:latin typeface="Courier"/>
              </a:rPr>
              <a:t># Normalize+dedup → Build tasks → Validate+version</a:t>
            </a:r>
            <a:br/>
            <a:r>
              <a:rPr>
                <a:latin typeface="Courier"/>
              </a:rPr>
              <a:t>    norm_info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t_normalize_dedup.submit(Path(cfg[</a:t>
            </a:r>
            <a:r>
              <a:rPr>
                <a:solidFill>
                  <a:srgbClr val="4070A0"/>
                </a:solidFill>
                <a:latin typeface="Courier"/>
              </a:rPr>
              <a:t>"paths"</a:t>
            </a:r>
            <a:r>
              <a:rPr>
                <a:latin typeface="Courier"/>
              </a:rPr>
              <a:t>][</a:t>
            </a:r>
            <a:r>
              <a:rPr>
                <a:solidFill>
                  <a:srgbClr val="4070A0"/>
                </a:solidFill>
                <a:latin typeface="Courier"/>
              </a:rPr>
              <a:t>"ast_dir"</a:t>
            </a:r>
            <a:r>
              <a:rPr>
                <a:latin typeface="Courier"/>
              </a:rPr>
              <a:t>]), cfg).result()</a:t>
            </a:r>
            <a:br/>
            <a:r>
              <a:rPr>
                <a:latin typeface="Courier"/>
              </a:rPr>
              <a:t>    final_info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t_task_transformers.submit(norm_info, cfg).result()</a:t>
            </a:r>
            <a:br/>
            <a:r>
              <a:rPr>
                <a:latin typeface="Courier"/>
              </a:rPr>
              <a:t>    t_validate_and_version.submit(final_info, norm_info, cfg).result()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Discovery (GitHub + GitLab)</a:t>
            </a:r>
          </a:p>
          <a:p>
            <a:pPr lvl="0"/>
            <a:r>
              <a:rPr/>
              <a:t>Keyword search on both providers; optional language filters and star threshold.</a:t>
            </a:r>
          </a:p>
          <a:p>
            <a:pPr lvl="0"/>
            <a:r>
              <a:rPr/>
              <a:t>Semantic reranking using Sentence-Transformers (cached embeddings). Fallback to stars if model unavailable.</a:t>
            </a:r>
          </a:p>
          <a:p>
            <a:pPr lvl="0"/>
            <a:r>
              <a:rPr/>
              <a:t>Produces </a:t>
            </a:r>
            <a:r>
              <a:rPr>
                <a:latin typeface="Courier"/>
              </a:rPr>
              <a:t>manifests/discovered_repos.json</a:t>
            </a:r>
            <a:r>
              <a:rPr/>
              <a:t> with </a:t>
            </a:r>
            <a:r>
              <a:rPr>
                <a:latin typeface="Courier"/>
              </a:rPr>
              <a:t>semantic_score</a:t>
            </a:r>
            <a:r>
              <a:rPr/>
              <a:t>, topics, and license hint.</a:t>
            </a:r>
          </a:p>
          <a:p>
            <a:pPr lvl="0" indent="0" marL="0">
              <a:buNone/>
            </a:pPr>
            <a:r>
              <a:rPr/>
              <a:t>Snippet (semantic filter):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scripts/repo_discovery.py (excerpt)</a:t>
            </a:r>
            <a:br/>
            <a:r>
              <a:rPr>
                <a:latin typeface="Courier"/>
              </a:rPr>
              <a:t>emb_items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_embed_texts(model, texts)</a:t>
            </a:r>
            <a:br/>
            <a:r>
              <a:rPr>
                <a:latin typeface="Courier"/>
              </a:rPr>
              <a:t>emb_query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_embed_texts(model, [semantic_query])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emb_items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and</a:t>
            </a:r>
            <a:r>
              <a:rPr>
                <a:latin typeface="Courier"/>
              </a:rPr>
              <a:t> emb_query </a:t>
            </a:r>
            <a:r>
              <a:rPr b="1">
                <a:solidFill>
                  <a:srgbClr val="007020"/>
                </a:solidFill>
                <a:latin typeface="Courier"/>
              </a:rPr>
              <a:t>is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19177C"/>
                </a:solidFill>
                <a:latin typeface="Courier"/>
              </a:rPr>
              <a:t>None</a:t>
            </a:r>
            <a:r>
              <a:rPr>
                <a:latin typeface="Courier"/>
              </a:rPr>
              <a:t>:</a:t>
            </a:r>
            <a:br/>
            <a:r>
              <a:rPr>
                <a:latin typeface="Courier"/>
              </a:rPr>
              <a:t>   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emb_items</a:t>
            </a:r>
            <a:br/>
            <a:r>
              <a:rPr>
                <a:latin typeface="Courier"/>
              </a:rPr>
              <a:t>   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emb_query[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(np.linalg.norm(emb_query[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1e-8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sims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(a 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latin typeface="Courier"/>
              </a:rPr>
              <a:t> (np.linalg.norm(a, axis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, keepdims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19177C"/>
                </a:solidFill>
                <a:latin typeface="Courier"/>
              </a:rPr>
              <a:t>True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1e-8</a:t>
            </a:r>
            <a:r>
              <a:rPr>
                <a:latin typeface="Courier"/>
              </a:rPr>
              <a:t>)) </a:t>
            </a:r>
            <a:r>
              <a:rPr>
                <a:solidFill>
                  <a:srgbClr val="666666"/>
                </a:solidFill>
                <a:latin typeface="Courier"/>
              </a:rPr>
              <a:t>@</a:t>
            </a:r>
            <a:r>
              <a:rPr>
                <a:latin typeface="Courier"/>
              </a:rPr>
              <a:t> b</a:t>
            </a:r>
            <a:br/>
            <a:r>
              <a:rPr>
                <a:latin typeface="Courier"/>
              </a:rPr>
              <a:t>    items[idx][</a:t>
            </a:r>
            <a:r>
              <a:rPr>
                <a:solidFill>
                  <a:srgbClr val="4070A0"/>
                </a:solidFill>
                <a:latin typeface="Courier"/>
              </a:rPr>
              <a:t>"semantic_score"</a:t>
            </a:r>
            <a:r>
              <a:rPr>
                <a:latin typeface="Courier"/>
              </a:rPr>
              <a:t>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float</a:t>
            </a:r>
            <a:r>
              <a:rPr>
                <a:latin typeface="Courier"/>
              </a:rPr>
              <a:t>(sims[idx])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Ingest (snapshot + provenance)</a:t>
            </a:r>
          </a:p>
          <a:p>
            <a:pPr lvl="0"/>
            <a:r>
              <a:rPr/>
              <a:t>Shallow clone default branch → tarball snapshot (</a:t>
            </a:r>
            <a:r>
              <a:rPr>
                <a:latin typeface="Courier"/>
              </a:rPr>
              <a:t>*.tar.gz</a:t>
            </a:r>
            <a:r>
              <a:rPr/>
              <a:t>).</a:t>
            </a:r>
          </a:p>
          <a:p>
            <a:pPr lvl="0"/>
            <a:r>
              <a:rPr/>
              <a:t>Compute SHA-256 for each file; capture commit SHA/date.</a:t>
            </a:r>
          </a:p>
          <a:p>
            <a:pPr lvl="0"/>
            <a:r>
              <a:rPr/>
              <a:t>Write </a:t>
            </a:r>
            <a:r>
              <a:rPr>
                <a:latin typeface="Courier"/>
              </a:rPr>
              <a:t>provenance.json</a:t>
            </a:r>
            <a:r>
              <a:rPr/>
              <a:t> with repo metadata and file hashes.</a:t>
            </a:r>
          </a:p>
          <a:p>
            <a:pPr lvl="0" indent="0" marL="0">
              <a:buNone/>
            </a:pPr>
            <a:r>
              <a:rPr/>
              <a:t>Snippet (provenance build):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scripts/ingest_repo.py (excerpt)</a:t>
            </a:r>
            <a:br/>
            <a:r>
              <a:rPr>
                <a:latin typeface="Courier"/>
              </a:rPr>
              <a:t>provenance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'repo_full_name'</a:t>
            </a:r>
            <a:r>
              <a:rPr>
                <a:latin typeface="Courier"/>
              </a:rPr>
              <a:t>: item[</a:t>
            </a:r>
            <a:r>
              <a:rPr>
                <a:solidFill>
                  <a:srgbClr val="4070A0"/>
                </a:solidFill>
                <a:latin typeface="Courier"/>
              </a:rPr>
              <a:t>'repo_full_name'</a:t>
            </a:r>
            <a:r>
              <a:rPr>
                <a:latin typeface="Courier"/>
              </a:rPr>
              <a:t>],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'commit_sha'</a:t>
            </a:r>
            <a:r>
              <a:rPr>
                <a:latin typeface="Courier"/>
              </a:rPr>
              <a:t>: sha,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'commit_date'</a:t>
            </a:r>
            <a:r>
              <a:rPr>
                <a:latin typeface="Courier"/>
              </a:rPr>
              <a:t>: datetime.utcfromtimestamp(repo.head.commit.committed_date).isoformat(),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'license_spdx'</a:t>
            </a:r>
            <a:r>
              <a:rPr>
                <a:latin typeface="Courier"/>
              </a:rPr>
              <a:t>: item.get(</a:t>
            </a:r>
            <a:r>
              <a:rPr>
                <a:solidFill>
                  <a:srgbClr val="4070A0"/>
                </a:solidFill>
                <a:latin typeface="Courier"/>
              </a:rPr>
              <a:t>'license_hint'</a:t>
            </a:r>
            <a:r>
              <a:rPr>
                <a:latin typeface="Courier"/>
              </a:rPr>
              <a:t>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'scan_tool_versions'</a:t>
            </a:r>
            <a:r>
              <a:rPr>
                <a:latin typeface="Courier"/>
              </a:rPr>
              <a:t>: {},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'snapshot_tar'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(tar_path),</a:t>
            </a:r>
            <a:br/>
            <a:r>
              <a:rPr>
                <a:latin typeface="Courier"/>
              </a:rPr>
              <a:t>  </a:t>
            </a:r>
            <a:r>
              <a:rPr>
                <a:solidFill>
                  <a:srgbClr val="4070A0"/>
                </a:solidFill>
                <a:latin typeface="Courier"/>
              </a:rPr>
              <a:t>'file_hashes'</a:t>
            </a:r>
            <a:r>
              <a:rPr>
                <a:latin typeface="Courier"/>
              </a:rPr>
              <a:t>: file_hashes,</a:t>
            </a:r>
            <a:br/>
            <a:r>
              <a:rPr>
                <a:latin typeface="Courier"/>
              </a:rPr>
              <a:t>}</a:t>
            </a:r>
            <a:br/>
            <a:r>
              <a:rPr>
                <a:latin typeface="Courier"/>
              </a:rPr>
              <a:t>(Path(work_dir)</a:t>
            </a:r>
            <a:r>
              <a:rPr>
                <a:solidFill>
                  <a:srgbClr val="666666"/>
                </a:solidFill>
                <a:latin typeface="Courier"/>
              </a:rPr>
              <a:t>/</a:t>
            </a:r>
            <a:r>
              <a:rPr>
                <a:solidFill>
                  <a:srgbClr val="4070A0"/>
                </a:solidFill>
                <a:latin typeface="Courier"/>
              </a:rPr>
              <a:t>'provenance.json'</a:t>
            </a:r>
            <a:r>
              <a:rPr>
                <a:latin typeface="Courier"/>
              </a:rPr>
              <a:t>).write_text(json.dumps(provenance, indent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))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Security &amp; license gate</a:t>
            </a:r>
          </a:p>
          <a:p>
            <a:pPr lvl="0"/>
            <a:r>
              <a:rPr/>
              <a:t>Runs (via Docker when available):</a:t>
            </a:r>
          </a:p>
          <a:p>
            <a:pPr lvl="1"/>
            <a:r>
              <a:rPr/>
              <a:t>ScanCode: license detection (+license text)</a:t>
            </a:r>
          </a:p>
          <a:p>
            <a:pPr lvl="1"/>
            <a:r>
              <a:rPr/>
              <a:t>Semgrep: generic SAST</a:t>
            </a:r>
          </a:p>
          <a:p>
            <a:pPr lvl="1"/>
            <a:r>
              <a:rPr/>
              <a:t>Bandit: Python security</a:t>
            </a:r>
          </a:p>
          <a:p>
            <a:pPr lvl="1"/>
            <a:r>
              <a:rPr/>
              <a:t>Gitleaks: secret leakage</a:t>
            </a:r>
          </a:p>
          <a:p>
            <a:pPr lvl="0"/>
            <a:r>
              <a:rPr/>
              <a:t>Decision:</a:t>
            </a:r>
          </a:p>
          <a:p>
            <a:pPr lvl="1"/>
            <a:r>
              <a:rPr/>
              <a:t>License must be in allowlist (e.g., MIT/Apache/BSD)</a:t>
            </a:r>
          </a:p>
          <a:p>
            <a:pPr lvl="1"/>
            <a:r>
              <a:rPr/>
              <a:t>Secrets → quarantine tarball</a:t>
            </a:r>
          </a:p>
          <a:p>
            <a:pPr lvl="0"/>
            <a:r>
              <a:rPr/>
              <a:t>Updates </a:t>
            </a:r>
            <a:r>
              <a:rPr>
                <a:latin typeface="Courier"/>
              </a:rPr>
              <a:t>provenance.json</a:t>
            </a:r>
            <a:r>
              <a:rPr/>
              <a:t> with detected license and scan metadata.</a:t>
            </a:r>
          </a:p>
          <a:p>
            <a:pPr lvl="0" indent="0" marL="0">
              <a:buNone/>
            </a:pPr>
            <a:r>
              <a:rPr/>
              <a:t>Snippet (license pick):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scripts/security_scan.py (excerpt)</a:t>
            </a:r>
            <a:br/>
            <a:r>
              <a:rPr>
                <a:latin typeface="Courier"/>
              </a:rPr>
              <a:t>lic_counts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{}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f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data.get(</a:t>
            </a:r>
            <a:r>
              <a:rPr>
                <a:solidFill>
                  <a:srgbClr val="4070A0"/>
                </a:solidFill>
                <a:latin typeface="Courier"/>
              </a:rPr>
              <a:t>'files'</a:t>
            </a:r>
            <a:r>
              <a:rPr>
                <a:latin typeface="Courier"/>
              </a:rPr>
              <a:t>, []):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for</a:t>
            </a:r>
            <a:r>
              <a:rPr>
                <a:latin typeface="Courier"/>
              </a:rPr>
              <a:t> d </a:t>
            </a:r>
            <a:r>
              <a:rPr b="1">
                <a:solidFill>
                  <a:srgbClr val="007020"/>
                </a:solidFill>
                <a:latin typeface="Courier"/>
              </a:rPr>
              <a:t>in</a:t>
            </a:r>
            <a:r>
              <a:rPr>
                <a:latin typeface="Courier"/>
              </a:rPr>
              <a:t> f.get(</a:t>
            </a:r>
            <a:r>
              <a:rPr>
                <a:solidFill>
                  <a:srgbClr val="4070A0"/>
                </a:solidFill>
                <a:latin typeface="Courier"/>
              </a:rPr>
              <a:t>'licenses'</a:t>
            </a:r>
            <a:r>
              <a:rPr>
                <a:latin typeface="Courier"/>
              </a:rPr>
              <a:t>, []):</a:t>
            </a:r>
            <a:br/>
            <a:r>
              <a:rPr>
                <a:latin typeface="Courier"/>
              </a:rPr>
              <a:t>        spdx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d.get(</a:t>
            </a:r>
            <a:r>
              <a:rPr>
                <a:solidFill>
                  <a:srgbClr val="4070A0"/>
                </a:solidFill>
                <a:latin typeface="Courier"/>
              </a:rPr>
              <a:t>'spdx_license_key'</a:t>
            </a:r>
            <a:r>
              <a:rPr>
                <a:latin typeface="Courier"/>
              </a:rPr>
              <a:t>) </a:t>
            </a:r>
            <a:r>
              <a:rPr b="1">
                <a:solidFill>
                  <a:srgbClr val="007020"/>
                </a:solidFill>
                <a:latin typeface="Courier"/>
              </a:rPr>
              <a:t>or</a:t>
            </a:r>
            <a:r>
              <a:rPr>
                <a:latin typeface="Courier"/>
              </a:rPr>
              <a:t> d.get(</a:t>
            </a:r>
            <a:r>
              <a:rPr>
                <a:solidFill>
                  <a:srgbClr val="4070A0"/>
                </a:solidFill>
                <a:latin typeface="Courier"/>
              </a:rPr>
              <a:t>'key'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spdx:</a:t>
            </a:r>
            <a:br/>
            <a:r>
              <a:rPr>
                <a:latin typeface="Courier"/>
              </a:rPr>
              <a:t>            lic_counts[spdx]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lic_counts.get(spdx, 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)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    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 b="1">
                <a:solidFill>
                  <a:srgbClr val="007020"/>
                </a:solidFill>
                <a:latin typeface="Courier"/>
              </a:rPr>
              <a:t>not</a:t>
            </a:r>
            <a:r>
              <a:rPr>
                <a:latin typeface="Courier"/>
              </a:rPr>
              <a:t> license_text:</a:t>
            </a:r>
            <a:br/>
            <a:r>
              <a:rPr>
                <a:latin typeface="Courier"/>
              </a:rPr>
              <a:t>                license_text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d.get(</a:t>
            </a:r>
            <a:r>
              <a:rPr>
                <a:solidFill>
                  <a:srgbClr val="4070A0"/>
                </a:solidFill>
                <a:latin typeface="Courier"/>
              </a:rPr>
              <a:t>'matched_text'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detected_license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max</a:t>
            </a:r>
            <a:r>
              <a:rPr>
                <a:latin typeface="Courier"/>
              </a:rPr>
              <a:t>(lic_counts.items(), key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 b="1">
                <a:solidFill>
                  <a:srgbClr val="007020"/>
                </a:solidFill>
                <a:latin typeface="Courier"/>
              </a:rPr>
              <a:t>lambda</a:t>
            </a:r>
            <a:r>
              <a:rPr>
                <a:latin typeface="Courier"/>
              </a:rPr>
              <a:t> x: x[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])[</a:t>
            </a:r>
            <a:r>
              <a:rPr>
                <a:solidFill>
                  <a:srgbClr val="40A070"/>
                </a:solidFill>
                <a:latin typeface="Courier"/>
              </a:rPr>
              <a:t>0</a:t>
            </a:r>
            <a:r>
              <a:rPr>
                <a:latin typeface="Courier"/>
              </a:rPr>
              <a:t>]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lic_counts </a:t>
            </a:r>
            <a:r>
              <a:rPr b="1">
                <a:solidFill>
                  <a:srgbClr val="007020"/>
                </a:solidFill>
                <a:latin typeface="Courier"/>
              </a:rPr>
              <a:t>else</a:t>
            </a:r>
            <a:r>
              <a:rPr>
                <a:latin typeface="Courier"/>
              </a:rPr>
              <a:t> ingest_hint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Parse &amp; extract (functions → JSONL)</a:t>
            </a:r>
          </a:p>
          <a:p>
            <a:pPr lvl="0"/>
            <a:r>
              <a:rPr/>
              <a:t>Language: Python (pilot). Parser: </a:t>
            </a:r>
            <a:r>
              <a:rPr>
                <a:latin typeface="Courier"/>
              </a:rPr>
              <a:t>ast</a:t>
            </a:r>
            <a:r>
              <a:rPr/>
              <a:t>.</a:t>
            </a:r>
          </a:p>
          <a:p>
            <a:pPr lvl="0"/>
            <a:r>
              <a:rPr/>
              <a:t>Filters functions by size (LOC) and captures code + docstring.</a:t>
            </a:r>
          </a:p>
          <a:p>
            <a:pPr lvl="0"/>
            <a:r>
              <a:rPr/>
              <a:t>Attaches provenance (repo, commit, relative file path, line range).</a:t>
            </a:r>
          </a:p>
          <a:p>
            <a:pPr lvl="0"/>
            <a:r>
              <a:rPr/>
              <a:t>Writes </a:t>
            </a:r>
            <a:r>
              <a:rPr>
                <a:latin typeface="Courier"/>
              </a:rPr>
              <a:t>data/processed/ast/&lt;repo&gt;_&lt;sha&gt;_functions.jsonl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Snippet (LOC calc + record):</a:t>
            </a:r>
          </a:p>
          <a:p>
            <a:pPr lvl="0" indent="0">
              <a:buNone/>
            </a:pPr>
            <a:r>
              <a:rPr i="1">
                <a:solidFill>
                  <a:srgbClr val="60A0B0"/>
                </a:solidFill>
                <a:latin typeface="Courier"/>
              </a:rPr>
              <a:t># scripts/parse_extract.py (excerpt)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08000"/>
                </a:solidFill>
                <a:latin typeface="Courier"/>
              </a:rPr>
              <a:t>isinstance</a:t>
            </a:r>
            <a:r>
              <a:rPr>
                <a:latin typeface="Courier"/>
              </a:rPr>
              <a:t>(node, (ast.FunctionDef, ast.AsyncFunctionDef)):</a:t>
            </a:r>
            <a:br/>
            <a:r>
              <a:rPr>
                <a:latin typeface="Courier"/>
              </a:rPr>
              <a:t>    start, end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node.lineno, </a:t>
            </a:r>
            <a:r>
              <a:rPr>
                <a:solidFill>
                  <a:srgbClr val="008000"/>
                </a:solidFill>
                <a:latin typeface="Courier"/>
              </a:rPr>
              <a:t>getattr</a:t>
            </a:r>
            <a:r>
              <a:rPr>
                <a:latin typeface="Courier"/>
              </a:rPr>
              <a:t>(node, </a:t>
            </a:r>
            <a:r>
              <a:rPr>
                <a:solidFill>
                  <a:srgbClr val="4070A0"/>
                </a:solidFill>
                <a:latin typeface="Courier"/>
              </a:rPr>
              <a:t>'end_lineno'</a:t>
            </a:r>
            <a:r>
              <a:rPr>
                <a:latin typeface="Courier"/>
              </a:rPr>
              <a:t>, node.lineno)</a:t>
            </a:r>
            <a:br/>
            <a:r>
              <a:rPr>
                <a:latin typeface="Courier"/>
              </a:rPr>
              <a:t>    loc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end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start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br/>
            <a:r>
              <a:rPr>
                <a:latin typeface="Courier"/>
              </a:rPr>
              <a:t>    </a:t>
            </a:r>
            <a:r>
              <a:rPr b="1">
                <a:solidFill>
                  <a:srgbClr val="007020"/>
                </a:solidFill>
                <a:latin typeface="Courier"/>
              </a:rPr>
              <a:t>if</a:t>
            </a:r>
            <a:r>
              <a:rPr>
                <a:latin typeface="Courier"/>
              </a:rPr>
              <a:t> min_loc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loc </a:t>
            </a:r>
            <a:r>
              <a:rPr>
                <a:solidFill>
                  <a:srgbClr val="666666"/>
                </a:solidFill>
                <a:latin typeface="Courier"/>
              </a:rPr>
              <a:t>&lt;=</a:t>
            </a:r>
            <a:r>
              <a:rPr>
                <a:latin typeface="Courier"/>
              </a:rPr>
              <a:t> max_loc:</a:t>
            </a:r>
            <a:br/>
            <a:r>
              <a:rPr>
                <a:latin typeface="Courier"/>
              </a:rPr>
              <a:t>        results.append({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4070A0"/>
                </a:solidFill>
                <a:latin typeface="Courier"/>
              </a:rPr>
              <a:t>'file_path'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008000"/>
                </a:solidFill>
                <a:latin typeface="Courier"/>
              </a:rPr>
              <a:t>str</a:t>
            </a:r>
            <a:r>
              <a:rPr>
                <a:latin typeface="Courier"/>
              </a:rPr>
              <a:t>(path), </a:t>
            </a:r>
            <a:r>
              <a:rPr>
                <a:solidFill>
                  <a:srgbClr val="4070A0"/>
                </a:solidFill>
                <a:latin typeface="Courier"/>
              </a:rPr>
              <a:t>'start_line'</a:t>
            </a:r>
            <a:r>
              <a:rPr>
                <a:latin typeface="Courier"/>
              </a:rPr>
              <a:t>: start, </a:t>
            </a:r>
            <a:r>
              <a:rPr>
                <a:solidFill>
                  <a:srgbClr val="4070A0"/>
                </a:solidFill>
                <a:latin typeface="Courier"/>
              </a:rPr>
              <a:t>'end_line'</a:t>
            </a:r>
            <a:r>
              <a:rPr>
                <a:latin typeface="Courier"/>
              </a:rPr>
              <a:t>: end,</a:t>
            </a:r>
            <a:br/>
            <a:r>
              <a:rPr>
                <a:latin typeface="Courier"/>
              </a:rPr>
              <a:t>          </a:t>
            </a:r>
            <a:r>
              <a:rPr>
                <a:solidFill>
                  <a:srgbClr val="4070A0"/>
                </a:solidFill>
                <a:latin typeface="Courier"/>
              </a:rPr>
              <a:t>'loc'</a:t>
            </a:r>
            <a:r>
              <a:rPr>
                <a:latin typeface="Courier"/>
              </a:rPr>
              <a:t>: loc, </a:t>
            </a:r>
            <a:r>
              <a:rPr>
                <a:solidFill>
                  <a:srgbClr val="4070A0"/>
                </a:solidFill>
                <a:latin typeface="Courier"/>
              </a:rPr>
              <a:t>'code'</a:t>
            </a:r>
            <a:r>
              <a:rPr>
                <a:latin typeface="Courier"/>
              </a:rPr>
              <a:t>: snippet, </a:t>
            </a:r>
            <a:r>
              <a:rPr>
                <a:solidFill>
                  <a:srgbClr val="4070A0"/>
                </a:solidFill>
                <a:latin typeface="Courier"/>
              </a:rPr>
              <a:t>'docstring'</a:t>
            </a:r>
            <a:r>
              <a:rPr>
                <a:latin typeface="Courier"/>
              </a:rPr>
              <a:t>: ast.get_docstring(node)</a:t>
            </a:r>
            <a:br/>
            <a:r>
              <a:rPr>
                <a:latin typeface="Courier"/>
              </a:rPr>
              <a:t>        })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2025-10-31T08:29:13Z</dcterms:created>
  <dcterms:modified xsi:type="dcterms:W3CDTF">2025-10-31T08:29:13Z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