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78314dc14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78314dc14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78314dc14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78314dc14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78314dc14_0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78314dc14_0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78314dc14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78314dc14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78314dc14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78314dc14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78314dc14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78314dc14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78314dc1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78314dc1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78314dc1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78314dc1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78314dc14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78314dc14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78314dc1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78314dc1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78314dc14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78314dc14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78314dc14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78314dc14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78314dc14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78314dc14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78314dc14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78314dc14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12.jp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71325" y="1258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DATATHON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 2023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160725" y="3050675"/>
            <a:ext cx="31626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TEAM 07: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Salim Abdou Daoura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Aymane El Firdoussi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Ahmed Amine Msik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25" y="3493125"/>
            <a:ext cx="3058775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ctrTitle"/>
          </p:nvPr>
        </p:nvSpPr>
        <p:spPr>
          <a:xfrm>
            <a:off x="3371325" y="1258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550" y="153975"/>
            <a:ext cx="1544026" cy="4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>
            <p:ph idx="1" type="subTitle"/>
          </p:nvPr>
        </p:nvSpPr>
        <p:spPr>
          <a:xfrm>
            <a:off x="8558275" y="4478750"/>
            <a:ext cx="321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9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Modeling</a:t>
            </a:r>
            <a:endParaRPr b="1"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44825" y="1555700"/>
            <a:ext cx="296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fr" sz="1800"/>
              <a:t>CatBoost regressor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/>
              <a:t>Well balanced feature importance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/>
              <a:t>Determination of the parameters that minimize the error</a:t>
            </a:r>
            <a:endParaRPr sz="1800"/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525" y="959400"/>
            <a:ext cx="5983075" cy="368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550" y="153975"/>
            <a:ext cx="1544026" cy="4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4294967295" type="subTitle"/>
          </p:nvPr>
        </p:nvSpPr>
        <p:spPr>
          <a:xfrm>
            <a:off x="8448300" y="4643075"/>
            <a:ext cx="543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10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ctrTitle"/>
          </p:nvPr>
        </p:nvSpPr>
        <p:spPr>
          <a:xfrm>
            <a:off x="3371325" y="1258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Business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550" y="153975"/>
            <a:ext cx="1544026" cy="4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8388825" y="4478750"/>
            <a:ext cx="4908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11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1261975" y="488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The possible benefits and the importance of ESG-related risk</a:t>
            </a:r>
            <a:endParaRPr b="1"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302550" y="1721525"/>
            <a:ext cx="370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fr" sz="1800"/>
              <a:t>Very valuable information for future investors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/>
              <a:t>Improve risk management and financial performance</a:t>
            </a:r>
            <a:endParaRPr sz="1800"/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75" y="1460250"/>
            <a:ext cx="4326525" cy="324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225" y="106600"/>
            <a:ext cx="1544026" cy="4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/>
          <p:nvPr>
            <p:ph idx="4294967295" type="subTitle"/>
          </p:nvPr>
        </p:nvSpPr>
        <p:spPr>
          <a:xfrm>
            <a:off x="8448300" y="4632725"/>
            <a:ext cx="543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12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/>
              <a:t>Conclusion and perspectives</a:t>
            </a:r>
            <a:endParaRPr b="1" sz="2600"/>
          </a:p>
        </p:txBody>
      </p:sp>
      <p:sp>
        <p:nvSpPr>
          <p:cNvPr id="284" name="Google Shape;284;p26"/>
          <p:cNvSpPr/>
          <p:nvPr/>
        </p:nvSpPr>
        <p:spPr>
          <a:xfrm>
            <a:off x="829125" y="1468725"/>
            <a:ext cx="7379100" cy="31389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👉 </a:t>
            </a:r>
            <a:r>
              <a:rPr b="1" lang="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Automate the process of completing missing values using web scraping or existing APIs like ChatGPT. 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👉 </a:t>
            </a:r>
            <a:r>
              <a:rPr b="1" lang="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Gathering additional information about the companies (factories, energy sources, subcontracting,...)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550" y="153975"/>
            <a:ext cx="1544026" cy="4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>
            <p:ph idx="4294967295" type="subTitle"/>
          </p:nvPr>
        </p:nvSpPr>
        <p:spPr>
          <a:xfrm>
            <a:off x="8385950" y="4478750"/>
            <a:ext cx="4935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13</a:t>
            </a:r>
            <a:endParaRPr sz="2000"/>
          </a:p>
        </p:txBody>
      </p:sp>
      <p:grpSp>
        <p:nvGrpSpPr>
          <p:cNvPr id="287" name="Google Shape;287;p26"/>
          <p:cNvGrpSpPr/>
          <p:nvPr/>
        </p:nvGrpSpPr>
        <p:grpSpPr>
          <a:xfrm>
            <a:off x="6671702" y="452641"/>
            <a:ext cx="231829" cy="371782"/>
            <a:chOff x="8027227" y="3215041"/>
            <a:chExt cx="231829" cy="371782"/>
          </a:xfrm>
        </p:grpSpPr>
        <p:sp>
          <p:nvSpPr>
            <p:cNvPr id="288" name="Google Shape;288;p26"/>
            <p:cNvSpPr/>
            <p:nvPr/>
          </p:nvSpPr>
          <p:spPr>
            <a:xfrm>
              <a:off x="8135102" y="3239080"/>
              <a:ext cx="123954" cy="131967"/>
            </a:xfrm>
            <a:custGeom>
              <a:rect b="b" l="l" r="r" t="t"/>
              <a:pathLst>
                <a:path extrusionOk="0" h="5023" w="4718">
                  <a:moveTo>
                    <a:pt x="4450" y="1"/>
                  </a:moveTo>
                  <a:cubicBezTo>
                    <a:pt x="4446" y="1"/>
                    <a:pt x="4443" y="1"/>
                    <a:pt x="4440" y="1"/>
                  </a:cubicBezTo>
                  <a:lnTo>
                    <a:pt x="230" y="1"/>
                  </a:lnTo>
                  <a:cubicBezTo>
                    <a:pt x="105" y="1"/>
                    <a:pt x="1" y="98"/>
                    <a:pt x="1" y="223"/>
                  </a:cubicBezTo>
                  <a:lnTo>
                    <a:pt x="1" y="5023"/>
                  </a:lnTo>
                  <a:lnTo>
                    <a:pt x="4440" y="5023"/>
                  </a:lnTo>
                  <a:cubicBezTo>
                    <a:pt x="4606" y="5023"/>
                    <a:pt x="4717" y="4850"/>
                    <a:pt x="4648" y="4697"/>
                  </a:cubicBezTo>
                  <a:lnTo>
                    <a:pt x="3656" y="2512"/>
                  </a:lnTo>
                  <a:lnTo>
                    <a:pt x="4655" y="320"/>
                  </a:lnTo>
                  <a:cubicBezTo>
                    <a:pt x="4716" y="171"/>
                    <a:pt x="4611" y="1"/>
                    <a:pt x="4450" y="1"/>
                  </a:cubicBez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135285" y="3240184"/>
              <a:ext cx="40302" cy="22805"/>
            </a:xfrm>
            <a:custGeom>
              <a:rect b="b" l="l" r="r" t="t"/>
              <a:pathLst>
                <a:path extrusionOk="0" h="868" w="1534">
                  <a:moveTo>
                    <a:pt x="91" y="1"/>
                  </a:moveTo>
                  <a:cubicBezTo>
                    <a:pt x="35" y="42"/>
                    <a:pt x="1" y="112"/>
                    <a:pt x="1" y="181"/>
                  </a:cubicBezTo>
                  <a:lnTo>
                    <a:pt x="1" y="868"/>
                  </a:lnTo>
                  <a:lnTo>
                    <a:pt x="1388" y="868"/>
                  </a:lnTo>
                  <a:cubicBezTo>
                    <a:pt x="1492" y="868"/>
                    <a:pt x="1534" y="722"/>
                    <a:pt x="1430" y="674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7A8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8057309" y="3262962"/>
              <a:ext cx="23882" cy="12059"/>
            </a:xfrm>
            <a:custGeom>
              <a:rect b="b" l="l" r="r" t="t"/>
              <a:pathLst>
                <a:path extrusionOk="0" h="459" w="909">
                  <a:moveTo>
                    <a:pt x="0" y="1"/>
                  </a:moveTo>
                  <a:lnTo>
                    <a:pt x="0" y="459"/>
                  </a:lnTo>
                  <a:lnTo>
                    <a:pt x="909" y="459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8057309" y="3382870"/>
              <a:ext cx="23882" cy="12059"/>
            </a:xfrm>
            <a:custGeom>
              <a:rect b="b" l="l" r="r" t="t"/>
              <a:pathLst>
                <a:path extrusionOk="0" h="459" w="909">
                  <a:moveTo>
                    <a:pt x="0" y="1"/>
                  </a:moveTo>
                  <a:lnTo>
                    <a:pt x="0" y="459"/>
                  </a:lnTo>
                  <a:lnTo>
                    <a:pt x="909" y="459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075148" y="3256946"/>
              <a:ext cx="102095" cy="144000"/>
            </a:xfrm>
            <a:custGeom>
              <a:rect b="b" l="l" r="r" t="t"/>
              <a:pathLst>
                <a:path extrusionOk="0" h="5481" w="3886">
                  <a:moveTo>
                    <a:pt x="230" y="1"/>
                  </a:moveTo>
                  <a:cubicBezTo>
                    <a:pt x="105" y="1"/>
                    <a:pt x="1" y="105"/>
                    <a:pt x="1" y="230"/>
                  </a:cubicBezTo>
                  <a:lnTo>
                    <a:pt x="1" y="5252"/>
                  </a:lnTo>
                  <a:cubicBezTo>
                    <a:pt x="1" y="5376"/>
                    <a:pt x="105" y="5480"/>
                    <a:pt x="230" y="5480"/>
                  </a:cubicBezTo>
                  <a:lnTo>
                    <a:pt x="3656" y="5480"/>
                  </a:lnTo>
                  <a:cubicBezTo>
                    <a:pt x="3781" y="5480"/>
                    <a:pt x="3885" y="5376"/>
                    <a:pt x="3885" y="5252"/>
                  </a:cubicBezTo>
                  <a:lnTo>
                    <a:pt x="3885" y="230"/>
                  </a:lnTo>
                  <a:cubicBezTo>
                    <a:pt x="3885" y="105"/>
                    <a:pt x="3781" y="1"/>
                    <a:pt x="3656" y="1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051292" y="3232906"/>
              <a:ext cx="12033" cy="335868"/>
            </a:xfrm>
            <a:custGeom>
              <a:rect b="b" l="l" r="r" t="t"/>
              <a:pathLst>
                <a:path extrusionOk="0" h="12784" w="458">
                  <a:moveTo>
                    <a:pt x="0" y="0"/>
                  </a:moveTo>
                  <a:lnTo>
                    <a:pt x="0" y="12784"/>
                  </a:lnTo>
                  <a:lnTo>
                    <a:pt x="458" y="12784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8027411" y="3562915"/>
              <a:ext cx="59980" cy="23908"/>
            </a:xfrm>
            <a:custGeom>
              <a:rect b="b" l="l" r="r" t="t"/>
              <a:pathLst>
                <a:path extrusionOk="0" h="910" w="2283">
                  <a:moveTo>
                    <a:pt x="458" y="1"/>
                  </a:moveTo>
                  <a:cubicBezTo>
                    <a:pt x="202" y="1"/>
                    <a:pt x="1" y="202"/>
                    <a:pt x="1" y="459"/>
                  </a:cubicBezTo>
                  <a:lnTo>
                    <a:pt x="1" y="687"/>
                  </a:lnTo>
                  <a:cubicBezTo>
                    <a:pt x="1" y="812"/>
                    <a:pt x="98" y="909"/>
                    <a:pt x="229" y="909"/>
                  </a:cubicBezTo>
                  <a:lnTo>
                    <a:pt x="2047" y="909"/>
                  </a:lnTo>
                  <a:cubicBezTo>
                    <a:pt x="2051" y="910"/>
                    <a:pt x="2055" y="910"/>
                    <a:pt x="2059" y="910"/>
                  </a:cubicBezTo>
                  <a:cubicBezTo>
                    <a:pt x="2185" y="910"/>
                    <a:pt x="2283" y="808"/>
                    <a:pt x="2283" y="680"/>
                  </a:cubicBezTo>
                  <a:lnTo>
                    <a:pt x="2283" y="459"/>
                  </a:lnTo>
                  <a:cubicBezTo>
                    <a:pt x="2283" y="202"/>
                    <a:pt x="2075" y="1"/>
                    <a:pt x="1825" y="1"/>
                  </a:cubicBezTo>
                  <a:close/>
                </a:path>
              </a:pathLst>
            </a:custGeom>
            <a:solidFill>
              <a:srgbClr val="9FB3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8045276" y="3215041"/>
              <a:ext cx="23882" cy="24092"/>
            </a:xfrm>
            <a:custGeom>
              <a:rect b="b" l="l" r="r" t="t"/>
              <a:pathLst>
                <a:path extrusionOk="0" h="917" w="909">
                  <a:moveTo>
                    <a:pt x="458" y="1"/>
                  </a:moveTo>
                  <a:cubicBezTo>
                    <a:pt x="201" y="1"/>
                    <a:pt x="0" y="202"/>
                    <a:pt x="0" y="458"/>
                  </a:cubicBezTo>
                  <a:cubicBezTo>
                    <a:pt x="0" y="708"/>
                    <a:pt x="201" y="916"/>
                    <a:pt x="458" y="916"/>
                  </a:cubicBezTo>
                  <a:cubicBezTo>
                    <a:pt x="708" y="916"/>
                    <a:pt x="909" y="708"/>
                    <a:pt x="909" y="458"/>
                  </a:cubicBezTo>
                  <a:cubicBezTo>
                    <a:pt x="909" y="202"/>
                    <a:pt x="708" y="1"/>
                    <a:pt x="458" y="1"/>
                  </a:cubicBezTo>
                  <a:close/>
                </a:path>
              </a:pathLst>
            </a:custGeom>
            <a:solidFill>
              <a:srgbClr val="9FB3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8027227" y="3562915"/>
              <a:ext cx="30108" cy="23908"/>
            </a:xfrm>
            <a:custGeom>
              <a:rect b="b" l="l" r="r" t="t"/>
              <a:pathLst>
                <a:path extrusionOk="0" h="910" w="1146">
                  <a:moveTo>
                    <a:pt x="458" y="1"/>
                  </a:moveTo>
                  <a:cubicBezTo>
                    <a:pt x="209" y="1"/>
                    <a:pt x="1" y="202"/>
                    <a:pt x="1" y="459"/>
                  </a:cubicBezTo>
                  <a:lnTo>
                    <a:pt x="1" y="680"/>
                  </a:lnTo>
                  <a:cubicBezTo>
                    <a:pt x="1" y="812"/>
                    <a:pt x="105" y="909"/>
                    <a:pt x="230" y="909"/>
                  </a:cubicBezTo>
                  <a:lnTo>
                    <a:pt x="916" y="909"/>
                  </a:lnTo>
                  <a:cubicBezTo>
                    <a:pt x="791" y="909"/>
                    <a:pt x="687" y="812"/>
                    <a:pt x="687" y="680"/>
                  </a:cubicBezTo>
                  <a:lnTo>
                    <a:pt x="687" y="459"/>
                  </a:lnTo>
                  <a:cubicBezTo>
                    <a:pt x="687" y="202"/>
                    <a:pt x="888" y="1"/>
                    <a:pt x="1145" y="1"/>
                  </a:cubicBezTo>
                  <a:close/>
                </a:path>
              </a:pathLst>
            </a:custGeom>
            <a:solidFill>
              <a:srgbClr val="7F8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8043095" y="3216144"/>
              <a:ext cx="25169" cy="22778"/>
            </a:xfrm>
            <a:custGeom>
              <a:rect b="b" l="l" r="r" t="t"/>
              <a:pathLst>
                <a:path extrusionOk="0" h="867" w="958">
                  <a:moveTo>
                    <a:pt x="354" y="0"/>
                  </a:moveTo>
                  <a:cubicBezTo>
                    <a:pt x="63" y="132"/>
                    <a:pt x="0" y="507"/>
                    <a:pt x="222" y="735"/>
                  </a:cubicBezTo>
                  <a:cubicBezTo>
                    <a:pt x="311" y="825"/>
                    <a:pt x="426" y="867"/>
                    <a:pt x="541" y="867"/>
                  </a:cubicBezTo>
                  <a:cubicBezTo>
                    <a:pt x="710" y="867"/>
                    <a:pt x="878" y="774"/>
                    <a:pt x="957" y="604"/>
                  </a:cubicBezTo>
                  <a:lnTo>
                    <a:pt x="957" y="604"/>
                  </a:lnTo>
                  <a:cubicBezTo>
                    <a:pt x="895" y="631"/>
                    <a:pt x="832" y="645"/>
                    <a:pt x="770" y="645"/>
                  </a:cubicBezTo>
                  <a:cubicBezTo>
                    <a:pt x="437" y="645"/>
                    <a:pt x="215" y="298"/>
                    <a:pt x="354" y="0"/>
                  </a:cubicBezTo>
                  <a:close/>
                </a:path>
              </a:pathLst>
            </a:custGeom>
            <a:solidFill>
              <a:srgbClr val="7F8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Thank you from </a:t>
            </a:r>
            <a:r>
              <a:rPr lang="fr" sz="3100"/>
              <a:t>Team 07</a:t>
            </a:r>
            <a:endParaRPr sz="3100"/>
          </a:p>
        </p:txBody>
      </p:sp>
      <p:sp>
        <p:nvSpPr>
          <p:cNvPr id="303" name="Google Shape;303;p27"/>
          <p:cNvSpPr txBox="1"/>
          <p:nvPr>
            <p:ph idx="1" type="body"/>
          </p:nvPr>
        </p:nvSpPr>
        <p:spPr>
          <a:xfrm>
            <a:off x="-189525" y="4413500"/>
            <a:ext cx="39732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Salim abdou Daoura</a:t>
            </a:r>
            <a:endParaRPr sz="2200"/>
          </a:p>
        </p:txBody>
      </p:sp>
      <p:pic>
        <p:nvPicPr>
          <p:cNvPr id="304" name="Google Shape;3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0" y="1548189"/>
            <a:ext cx="2365750" cy="28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075" y="1609220"/>
            <a:ext cx="2365750" cy="274325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2766750" y="4413500"/>
            <a:ext cx="39732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Aymane El Firdoussi</a:t>
            </a:r>
            <a:endParaRPr sz="2200"/>
          </a:p>
        </p:txBody>
      </p:sp>
      <p:pic>
        <p:nvPicPr>
          <p:cNvPr id="307" name="Google Shape;3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100" y="1609225"/>
            <a:ext cx="2295498" cy="2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5607850" y="4413500"/>
            <a:ext cx="39732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Ahmed Amine Msik</a:t>
            </a:r>
            <a:endParaRPr sz="2200"/>
          </a:p>
        </p:txBody>
      </p:sp>
      <p:pic>
        <p:nvPicPr>
          <p:cNvPr id="309" name="Google Shape;30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5550" y="153975"/>
            <a:ext cx="1544026" cy="4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/>
              <a:t>Contents</a:t>
            </a:r>
            <a:endParaRPr b="1" sz="31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Strategy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Data Preparation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Modeling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Business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Conclusion and perspectives</a:t>
            </a:r>
            <a:endParaRPr sz="2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550" y="153975"/>
            <a:ext cx="1544026" cy="4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4294967295" type="subTitle"/>
          </p:nvPr>
        </p:nvSpPr>
        <p:spPr>
          <a:xfrm>
            <a:off x="8558275" y="4478750"/>
            <a:ext cx="321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1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/>
              <a:t>Strategy</a:t>
            </a:r>
            <a:endParaRPr b="1" sz="3100"/>
          </a:p>
        </p:txBody>
      </p:sp>
      <p:sp>
        <p:nvSpPr>
          <p:cNvPr id="150" name="Google Shape;150;p15"/>
          <p:cNvSpPr/>
          <p:nvPr/>
        </p:nvSpPr>
        <p:spPr>
          <a:xfrm>
            <a:off x="817275" y="1567550"/>
            <a:ext cx="20493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Feature Selection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1" name="Google Shape;151;p15"/>
          <p:cNvSpPr/>
          <p:nvPr/>
        </p:nvSpPr>
        <p:spPr>
          <a:xfrm>
            <a:off x="3978050" y="1567550"/>
            <a:ext cx="20493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Optimizing Parameters</a:t>
            </a:r>
            <a:endParaRPr sz="1900"/>
          </a:p>
        </p:txBody>
      </p:sp>
      <p:sp>
        <p:nvSpPr>
          <p:cNvPr id="152" name="Google Shape;152;p15"/>
          <p:cNvSpPr/>
          <p:nvPr/>
        </p:nvSpPr>
        <p:spPr>
          <a:xfrm>
            <a:off x="817275" y="3376600"/>
            <a:ext cx="20493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Data</a:t>
            </a:r>
            <a:r>
              <a:rPr lang="fr" sz="1900"/>
              <a:t> Preparation</a:t>
            </a:r>
            <a:endParaRPr sz="1900"/>
          </a:p>
        </p:txBody>
      </p:sp>
      <p:sp>
        <p:nvSpPr>
          <p:cNvPr id="153" name="Google Shape;153;p15"/>
          <p:cNvSpPr/>
          <p:nvPr/>
        </p:nvSpPr>
        <p:spPr>
          <a:xfrm>
            <a:off x="3978050" y="3446075"/>
            <a:ext cx="20493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Model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Testing</a:t>
            </a:r>
            <a:endParaRPr sz="1900"/>
          </a:p>
        </p:txBody>
      </p:sp>
      <p:sp>
        <p:nvSpPr>
          <p:cNvPr id="154" name="Google Shape;154;p15"/>
          <p:cNvSpPr/>
          <p:nvPr/>
        </p:nvSpPr>
        <p:spPr>
          <a:xfrm>
            <a:off x="7020675" y="3446075"/>
            <a:ext cx="20493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Final Submission</a:t>
            </a:r>
            <a:endParaRPr sz="1900"/>
          </a:p>
        </p:txBody>
      </p:sp>
      <p:sp>
        <p:nvSpPr>
          <p:cNvPr id="155" name="Google Shape;155;p15"/>
          <p:cNvSpPr/>
          <p:nvPr/>
        </p:nvSpPr>
        <p:spPr>
          <a:xfrm>
            <a:off x="3066150" y="1982150"/>
            <a:ext cx="8283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6109863" y="3860675"/>
            <a:ext cx="8283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1711575" y="2799825"/>
            <a:ext cx="260700" cy="48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10800000">
            <a:off x="4872280" y="2834596"/>
            <a:ext cx="260700" cy="48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rot="1934015">
            <a:off x="2872960" y="2921569"/>
            <a:ext cx="982053" cy="30754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328" y="216075"/>
            <a:ext cx="1020275" cy="10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550" y="153975"/>
            <a:ext cx="1544026" cy="4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>
            <p:ph idx="4294967295" type="subTitle"/>
          </p:nvPr>
        </p:nvSpPr>
        <p:spPr>
          <a:xfrm>
            <a:off x="8653025" y="4583075"/>
            <a:ext cx="321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2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ctrTitle"/>
          </p:nvPr>
        </p:nvSpPr>
        <p:spPr>
          <a:xfrm>
            <a:off x="3371325" y="1258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Preparation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550" y="153975"/>
            <a:ext cx="1544026" cy="4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>
            <p:ph idx="1" type="subTitle"/>
          </p:nvPr>
        </p:nvSpPr>
        <p:spPr>
          <a:xfrm>
            <a:off x="8558275" y="4478750"/>
            <a:ext cx="321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1297500" y="393750"/>
            <a:ext cx="3604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Step 1: Dropping unnecessary columns</a:t>
            </a:r>
            <a:endParaRPr b="1"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544850" y="1567550"/>
            <a:ext cx="444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Dropping columns that: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600"/>
              <a:t>Are Not so meaningful: Website, CompanyName,...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600"/>
              <a:t>Are Single valued:  ClimateEmissionFiscalYear (2020)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600"/>
              <a:t>No extra information: EUR and USD,...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600"/>
              <a:t>Cannot be used for testing: ESGRatingTransparencyLevel,...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000" y="1467075"/>
            <a:ext cx="3852552" cy="311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>
            <p:ph idx="4294967295" type="subTitle"/>
          </p:nvPr>
        </p:nvSpPr>
        <p:spPr>
          <a:xfrm>
            <a:off x="8599250" y="4579225"/>
            <a:ext cx="321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4</a:t>
            </a:r>
            <a:endParaRPr sz="2000"/>
          </a:p>
        </p:txBody>
      </p:sp>
      <p:grpSp>
        <p:nvGrpSpPr>
          <p:cNvPr id="178" name="Google Shape;178;p17"/>
          <p:cNvGrpSpPr/>
          <p:nvPr/>
        </p:nvGrpSpPr>
        <p:grpSpPr>
          <a:xfrm>
            <a:off x="847714" y="509314"/>
            <a:ext cx="449796" cy="390724"/>
            <a:chOff x="3117788" y="3812546"/>
            <a:chExt cx="341065" cy="341065"/>
          </a:xfrm>
        </p:grpSpPr>
        <p:sp>
          <p:nvSpPr>
            <p:cNvPr id="179" name="Google Shape;179;p17"/>
            <p:cNvSpPr/>
            <p:nvPr/>
          </p:nvSpPr>
          <p:spPr>
            <a:xfrm>
              <a:off x="3117788" y="3812546"/>
              <a:ext cx="259396" cy="259370"/>
            </a:xfrm>
            <a:custGeom>
              <a:rect b="b" l="l" r="r" t="t"/>
              <a:pathLst>
                <a:path extrusionOk="0" h="9877" w="9878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171332" y="3885181"/>
              <a:ext cx="132981" cy="114126"/>
            </a:xfrm>
            <a:custGeom>
              <a:rect b="b" l="l" r="r" t="t"/>
              <a:pathLst>
                <a:path extrusionOk="0" h="4346" w="5064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3209541" y="3914067"/>
              <a:ext cx="66123" cy="56485"/>
            </a:xfrm>
            <a:custGeom>
              <a:rect b="b" l="l" r="r" t="t"/>
              <a:pathLst>
                <a:path extrusionOk="0" h="2151" w="2518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288189" y="3982947"/>
              <a:ext cx="170664" cy="170664"/>
            </a:xfrm>
            <a:custGeom>
              <a:rect b="b" l="l" r="r" t="t"/>
              <a:pathLst>
                <a:path extrusionOk="0" h="6499" w="6499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3316340" y="4025672"/>
              <a:ext cx="99788" cy="85371"/>
            </a:xfrm>
            <a:custGeom>
              <a:rect b="b" l="l" r="r" t="t"/>
              <a:pathLst>
                <a:path extrusionOk="0" h="3251" w="380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3339213" y="4042741"/>
              <a:ext cx="59847" cy="51260"/>
            </a:xfrm>
            <a:custGeom>
              <a:rect b="b" l="l" r="r" t="t"/>
              <a:pathLst>
                <a:path extrusionOk="0" h="1952" w="2279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Step 2: Completing categorical missing values</a:t>
            </a:r>
            <a:endParaRPr b="1"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385475" y="1579400"/>
            <a:ext cx="347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88888"/>
              <a:buFont typeface="Arial"/>
              <a:buChar char="●"/>
            </a:pPr>
            <a:r>
              <a:rPr lang="fr" sz="1800"/>
              <a:t>Completing GICSSubIndustry using PrimaryIndustry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/>
              <a:t>👉  </a:t>
            </a:r>
            <a:r>
              <a:rPr lang="fr" sz="1800"/>
              <a:t>from 592 to 20 NaN</a:t>
            </a:r>
            <a:endParaRPr sz="18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88888"/>
              <a:buFont typeface="Arial"/>
              <a:buChar char="●"/>
            </a:pPr>
            <a:r>
              <a:rPr lang="fr" sz="1800"/>
              <a:t>Completing GICSSector using PrimarySector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00"/>
              <a:t>👉  </a:t>
            </a:r>
            <a:r>
              <a:rPr lang="fr" sz="1800"/>
              <a:t>from 592 to 21 NaN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25" y="3395200"/>
            <a:ext cx="1636300" cy="16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025" y="3400525"/>
            <a:ext cx="1636300" cy="1625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1275" y="1462925"/>
            <a:ext cx="2571900" cy="18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8025" y="1438238"/>
            <a:ext cx="2571900" cy="18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>
            <p:ph idx="4294967295" type="subTitle"/>
          </p:nvPr>
        </p:nvSpPr>
        <p:spPr>
          <a:xfrm>
            <a:off x="8558275" y="4478750"/>
            <a:ext cx="321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5</a:t>
            </a:r>
            <a:endParaRPr sz="2000"/>
          </a:p>
        </p:txBody>
      </p:sp>
      <p:grpSp>
        <p:nvGrpSpPr>
          <p:cNvPr id="196" name="Google Shape;196;p18"/>
          <p:cNvGrpSpPr/>
          <p:nvPr/>
        </p:nvGrpSpPr>
        <p:grpSpPr>
          <a:xfrm>
            <a:off x="888088" y="500346"/>
            <a:ext cx="341065" cy="341065"/>
            <a:chOff x="3117788" y="3812546"/>
            <a:chExt cx="341065" cy="341065"/>
          </a:xfrm>
        </p:grpSpPr>
        <p:sp>
          <p:nvSpPr>
            <p:cNvPr id="197" name="Google Shape;197;p18"/>
            <p:cNvSpPr/>
            <p:nvPr/>
          </p:nvSpPr>
          <p:spPr>
            <a:xfrm>
              <a:off x="3117788" y="3812546"/>
              <a:ext cx="259396" cy="259370"/>
            </a:xfrm>
            <a:custGeom>
              <a:rect b="b" l="l" r="r" t="t"/>
              <a:pathLst>
                <a:path extrusionOk="0" h="9877" w="9878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171332" y="3885181"/>
              <a:ext cx="132981" cy="114126"/>
            </a:xfrm>
            <a:custGeom>
              <a:rect b="b" l="l" r="r" t="t"/>
              <a:pathLst>
                <a:path extrusionOk="0" h="4346" w="5064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3209541" y="3914067"/>
              <a:ext cx="66123" cy="56485"/>
            </a:xfrm>
            <a:custGeom>
              <a:rect b="b" l="l" r="r" t="t"/>
              <a:pathLst>
                <a:path extrusionOk="0" h="2151" w="2518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288189" y="3982947"/>
              <a:ext cx="170664" cy="170664"/>
            </a:xfrm>
            <a:custGeom>
              <a:rect b="b" l="l" r="r" t="t"/>
              <a:pathLst>
                <a:path extrusionOk="0" h="6499" w="6499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316340" y="4025672"/>
              <a:ext cx="99788" cy="85371"/>
            </a:xfrm>
            <a:custGeom>
              <a:rect b="b" l="l" r="r" t="t"/>
              <a:pathLst>
                <a:path extrusionOk="0" h="3251" w="380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339213" y="4042741"/>
              <a:ext cx="59847" cy="51260"/>
            </a:xfrm>
            <a:custGeom>
              <a:rect b="b" l="l" r="r" t="t"/>
              <a:pathLst>
                <a:path extrusionOk="0" h="1952" w="2279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Step 3: Creating new features</a:t>
            </a:r>
            <a:endParaRPr b="1"/>
          </a:p>
        </p:txBody>
      </p:sp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00" y="1293102"/>
            <a:ext cx="7038900" cy="346008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>
            <p:ph idx="4294967295" type="subTitle"/>
          </p:nvPr>
        </p:nvSpPr>
        <p:spPr>
          <a:xfrm>
            <a:off x="8558275" y="4478750"/>
            <a:ext cx="321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6</a:t>
            </a:r>
            <a:endParaRPr sz="2000"/>
          </a:p>
        </p:txBody>
      </p:sp>
      <p:grpSp>
        <p:nvGrpSpPr>
          <p:cNvPr id="210" name="Google Shape;210;p19"/>
          <p:cNvGrpSpPr/>
          <p:nvPr/>
        </p:nvGrpSpPr>
        <p:grpSpPr>
          <a:xfrm>
            <a:off x="956438" y="480721"/>
            <a:ext cx="341065" cy="341065"/>
            <a:chOff x="3117788" y="3812546"/>
            <a:chExt cx="341065" cy="341065"/>
          </a:xfrm>
        </p:grpSpPr>
        <p:sp>
          <p:nvSpPr>
            <p:cNvPr id="211" name="Google Shape;211;p19"/>
            <p:cNvSpPr/>
            <p:nvPr/>
          </p:nvSpPr>
          <p:spPr>
            <a:xfrm>
              <a:off x="3117788" y="3812546"/>
              <a:ext cx="259396" cy="259370"/>
            </a:xfrm>
            <a:custGeom>
              <a:rect b="b" l="l" r="r" t="t"/>
              <a:pathLst>
                <a:path extrusionOk="0" h="9877" w="9878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171332" y="3885181"/>
              <a:ext cx="132981" cy="114126"/>
            </a:xfrm>
            <a:custGeom>
              <a:rect b="b" l="l" r="r" t="t"/>
              <a:pathLst>
                <a:path extrusionOk="0" h="4346" w="5064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209541" y="3914067"/>
              <a:ext cx="66123" cy="56485"/>
            </a:xfrm>
            <a:custGeom>
              <a:rect b="b" l="l" r="r" t="t"/>
              <a:pathLst>
                <a:path extrusionOk="0" h="2151" w="2518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288189" y="3982947"/>
              <a:ext cx="170664" cy="170664"/>
            </a:xfrm>
            <a:custGeom>
              <a:rect b="b" l="l" r="r" t="t"/>
              <a:pathLst>
                <a:path extrusionOk="0" h="6499" w="6499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316340" y="4025672"/>
              <a:ext cx="99788" cy="85371"/>
            </a:xfrm>
            <a:custGeom>
              <a:rect b="b" l="l" r="r" t="t"/>
              <a:pathLst>
                <a:path extrusionOk="0" h="3251" w="380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339213" y="4042741"/>
              <a:ext cx="59847" cy="51260"/>
            </a:xfrm>
            <a:custGeom>
              <a:rect b="b" l="l" r="r" t="t"/>
              <a:pathLst>
                <a:path extrusionOk="0" h="1952" w="2279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Step 4: Filling real missing values</a:t>
            </a:r>
            <a:endParaRPr b="1"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355325" y="1555700"/>
            <a:ext cx="474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fr" sz="1800"/>
              <a:t>Cluster according to: GICSSubIndustry &amp; GICSSector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400"/>
              <a:t>👉  </a:t>
            </a:r>
            <a:r>
              <a:rPr lang="fr" sz="1800"/>
              <a:t>Filling with means for each cluster</a:t>
            </a:r>
            <a:endParaRPr sz="1600"/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25" y="1307850"/>
            <a:ext cx="3733975" cy="3323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idx="4294967295" type="subTitle"/>
          </p:nvPr>
        </p:nvSpPr>
        <p:spPr>
          <a:xfrm>
            <a:off x="8558275" y="4478750"/>
            <a:ext cx="321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7</a:t>
            </a:r>
            <a:endParaRPr sz="2000"/>
          </a:p>
        </p:txBody>
      </p:sp>
      <p:grpSp>
        <p:nvGrpSpPr>
          <p:cNvPr id="225" name="Google Shape;225;p20"/>
          <p:cNvGrpSpPr/>
          <p:nvPr/>
        </p:nvGrpSpPr>
        <p:grpSpPr>
          <a:xfrm>
            <a:off x="956438" y="468896"/>
            <a:ext cx="341065" cy="341065"/>
            <a:chOff x="3117788" y="3812546"/>
            <a:chExt cx="341065" cy="341065"/>
          </a:xfrm>
        </p:grpSpPr>
        <p:sp>
          <p:nvSpPr>
            <p:cNvPr id="226" name="Google Shape;226;p20"/>
            <p:cNvSpPr/>
            <p:nvPr/>
          </p:nvSpPr>
          <p:spPr>
            <a:xfrm>
              <a:off x="3117788" y="3812546"/>
              <a:ext cx="259396" cy="259370"/>
            </a:xfrm>
            <a:custGeom>
              <a:rect b="b" l="l" r="r" t="t"/>
              <a:pathLst>
                <a:path extrusionOk="0" h="9877" w="9878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3171332" y="3885181"/>
              <a:ext cx="132981" cy="114126"/>
            </a:xfrm>
            <a:custGeom>
              <a:rect b="b" l="l" r="r" t="t"/>
              <a:pathLst>
                <a:path extrusionOk="0" h="4346" w="5064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3209541" y="3914067"/>
              <a:ext cx="66123" cy="56485"/>
            </a:xfrm>
            <a:custGeom>
              <a:rect b="b" l="l" r="r" t="t"/>
              <a:pathLst>
                <a:path extrusionOk="0" h="2151" w="2518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3288189" y="3982947"/>
              <a:ext cx="170664" cy="170664"/>
            </a:xfrm>
            <a:custGeom>
              <a:rect b="b" l="l" r="r" t="t"/>
              <a:pathLst>
                <a:path extrusionOk="0" h="6499" w="6499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3316340" y="4025672"/>
              <a:ext cx="99788" cy="85371"/>
            </a:xfrm>
            <a:custGeom>
              <a:rect b="b" l="l" r="r" t="t"/>
              <a:pathLst>
                <a:path extrusionOk="0" h="3251" w="380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339213" y="4042741"/>
              <a:ext cx="59847" cy="51260"/>
            </a:xfrm>
            <a:custGeom>
              <a:rect b="b" l="l" r="r" t="t"/>
              <a:pathLst>
                <a:path extrusionOk="0" h="1952" w="2279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Final step: Data visualization</a:t>
            </a:r>
            <a:endParaRPr b="1"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503900" y="2571750"/>
            <a:ext cx="38550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fr" sz="1800"/>
              <a:t>Existence of outliers</a:t>
            </a:r>
            <a:endParaRPr sz="1800"/>
          </a:p>
        </p:txBody>
      </p:sp>
      <p:pic>
        <p:nvPicPr>
          <p:cNvPr id="238" name="Google Shape;2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675" y="1847750"/>
            <a:ext cx="4860647" cy="25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>
            <p:ph idx="4294967295" type="subTitle"/>
          </p:nvPr>
        </p:nvSpPr>
        <p:spPr>
          <a:xfrm>
            <a:off x="8558275" y="4478750"/>
            <a:ext cx="3213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8</a:t>
            </a:r>
            <a:endParaRPr sz="2000"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899913" y="468896"/>
            <a:ext cx="341065" cy="341065"/>
            <a:chOff x="3117788" y="3812546"/>
            <a:chExt cx="341065" cy="341065"/>
          </a:xfrm>
        </p:grpSpPr>
        <p:sp>
          <p:nvSpPr>
            <p:cNvPr id="241" name="Google Shape;241;p21"/>
            <p:cNvSpPr/>
            <p:nvPr/>
          </p:nvSpPr>
          <p:spPr>
            <a:xfrm>
              <a:off x="3117788" y="3812546"/>
              <a:ext cx="259396" cy="259370"/>
            </a:xfrm>
            <a:custGeom>
              <a:rect b="b" l="l" r="r" t="t"/>
              <a:pathLst>
                <a:path extrusionOk="0" h="9877" w="9878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171332" y="3885181"/>
              <a:ext cx="132981" cy="114126"/>
            </a:xfrm>
            <a:custGeom>
              <a:rect b="b" l="l" r="r" t="t"/>
              <a:pathLst>
                <a:path extrusionOk="0" h="4346" w="5064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3209541" y="3914067"/>
              <a:ext cx="66123" cy="56485"/>
            </a:xfrm>
            <a:custGeom>
              <a:rect b="b" l="l" r="r" t="t"/>
              <a:pathLst>
                <a:path extrusionOk="0" h="2151" w="2518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3288189" y="3982947"/>
              <a:ext cx="170664" cy="170664"/>
            </a:xfrm>
            <a:custGeom>
              <a:rect b="b" l="l" r="r" t="t"/>
              <a:pathLst>
                <a:path extrusionOk="0" h="6499" w="6499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316340" y="4025672"/>
              <a:ext cx="99788" cy="85371"/>
            </a:xfrm>
            <a:custGeom>
              <a:rect b="b" l="l" r="r" t="t"/>
              <a:pathLst>
                <a:path extrusionOk="0" h="3251" w="380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339213" y="4042741"/>
              <a:ext cx="59847" cy="51260"/>
            </a:xfrm>
            <a:custGeom>
              <a:rect b="b" l="l" r="r" t="t"/>
              <a:pathLst>
                <a:path extrusionOk="0" h="1952" w="2279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